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417" r:id="rId2"/>
    <p:sldId id="343" r:id="rId3"/>
    <p:sldId id="303" r:id="rId4"/>
    <p:sldId id="302" r:id="rId5"/>
    <p:sldId id="478" r:id="rId6"/>
    <p:sldId id="479" r:id="rId7"/>
    <p:sldId id="353" r:id="rId8"/>
    <p:sldId id="456" r:id="rId9"/>
    <p:sldId id="346" r:id="rId10"/>
    <p:sldId id="421" r:id="rId11"/>
    <p:sldId id="428" r:id="rId12"/>
    <p:sldId id="480" r:id="rId13"/>
    <p:sldId id="472" r:id="rId14"/>
    <p:sldId id="475" r:id="rId15"/>
    <p:sldId id="485" r:id="rId16"/>
    <p:sldId id="433" r:id="rId17"/>
    <p:sldId id="441" r:id="rId18"/>
    <p:sldId id="438" r:id="rId19"/>
    <p:sldId id="481" r:id="rId20"/>
    <p:sldId id="450" r:id="rId21"/>
    <p:sldId id="482" r:id="rId22"/>
    <p:sldId id="484" r:id="rId23"/>
  </p:sldIdLst>
  <p:sldSz cx="9144000" cy="7407275"/>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FED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906"/>
      </p:cViewPr>
      <p:guideLst>
        <p:guide orient="horz" pos="2333"/>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24FD6A4-FB50-46D8-8277-476ECED6B2BF}" type="datetimeFigureOut">
              <a:rPr lang="en-US" smtClean="0"/>
              <a:pPr/>
              <a:t>06/12/2014</a:t>
            </a:fld>
            <a:endParaRPr lang="en-US"/>
          </a:p>
        </p:txBody>
      </p:sp>
      <p:sp>
        <p:nvSpPr>
          <p:cNvPr id="4" name="Slide Image Placeholder 3"/>
          <p:cNvSpPr>
            <a:spLocks noGrp="1" noRot="1" noChangeAspect="1"/>
          </p:cNvSpPr>
          <p:nvPr>
            <p:ph type="sldImg" idx="2"/>
          </p:nvPr>
        </p:nvSpPr>
        <p:spPr>
          <a:xfrm>
            <a:off x="1355725" y="698500"/>
            <a:ext cx="43084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7845423F-C343-4E11-9B18-84E01D705FC2}" type="slidenum">
              <a:rPr lang="en-US" smtClean="0"/>
              <a:pPr/>
              <a:t>‹#›</a:t>
            </a:fld>
            <a:endParaRPr lang="en-US"/>
          </a:p>
        </p:txBody>
      </p:sp>
    </p:spTree>
    <p:extLst>
      <p:ext uri="{BB962C8B-B14F-4D97-AF65-F5344CB8AC3E}">
        <p14:creationId xmlns:p14="http://schemas.microsoft.com/office/powerpoint/2010/main" val="244358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C6AC54-A048-4B43-B6B7-A3847B353E12}" type="slidenum">
              <a:rPr lang="en-US" smtClean="0"/>
              <a:pPr>
                <a:defRPr/>
              </a:pPr>
              <a:t>5</a:t>
            </a:fld>
            <a:endParaRPr lang="en-US" dirty="0"/>
          </a:p>
        </p:txBody>
      </p:sp>
    </p:spTree>
    <p:extLst>
      <p:ext uri="{BB962C8B-B14F-4D97-AF65-F5344CB8AC3E}">
        <p14:creationId xmlns:p14="http://schemas.microsoft.com/office/powerpoint/2010/main" val="23507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2629" y="4420950"/>
            <a:ext cx="5614668" cy="41873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CDOT’s Traffic</a:t>
            </a:r>
            <a:r>
              <a:rPr lang="en-US" baseline="0" dirty="0" smtClean="0"/>
              <a:t> Operations Division designed, fabricated and installed over 350 special signs for the event</a:t>
            </a:r>
          </a:p>
          <a:p>
            <a:pPr marL="171639" indent="-171639">
              <a:buFont typeface="Arial" pitchFamily="34" charset="0"/>
              <a:buChar char="•"/>
            </a:pPr>
            <a:r>
              <a:rPr lang="en-US" baseline="0" dirty="0" smtClean="0"/>
              <a:t>Had to use special material for the signs and figure out a way to mount the signs differently than we normally would because SS and Police asked that we not use our traditional metal signs mounted on temp sign posts and barricades because they could be used by protestors wanting to do damage </a:t>
            </a:r>
          </a:p>
          <a:p>
            <a:pPr marL="171639" indent="-171639">
              <a:buFont typeface="Arial" pitchFamily="34" charset="0"/>
              <a:buChar char="•"/>
            </a:pPr>
            <a:r>
              <a:rPr lang="en-US" baseline="0" dirty="0" smtClean="0"/>
              <a:t>Developed what you see here which are signs on foam board mounted on bollards</a:t>
            </a:r>
            <a:endParaRPr 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3767" indent="-286064" eaLnBrk="0" hangingPunct="0">
              <a:defRPr>
                <a:solidFill>
                  <a:schemeClr val="tx1"/>
                </a:solidFill>
                <a:latin typeface="Verdana" pitchFamily="34" charset="0"/>
              </a:defRPr>
            </a:lvl2pPr>
            <a:lvl3pPr marL="1144257" indent="-228851" eaLnBrk="0" hangingPunct="0">
              <a:defRPr>
                <a:solidFill>
                  <a:schemeClr val="tx1"/>
                </a:solidFill>
                <a:latin typeface="Verdana" pitchFamily="34" charset="0"/>
              </a:defRPr>
            </a:lvl3pPr>
            <a:lvl4pPr marL="1601960" indent="-228851" eaLnBrk="0" hangingPunct="0">
              <a:defRPr>
                <a:solidFill>
                  <a:schemeClr val="tx1"/>
                </a:solidFill>
                <a:latin typeface="Verdana" pitchFamily="34" charset="0"/>
              </a:defRPr>
            </a:lvl4pPr>
            <a:lvl5pPr marL="2059663" indent="-228851" eaLnBrk="0" hangingPunct="0">
              <a:defRPr>
                <a:solidFill>
                  <a:schemeClr val="tx1"/>
                </a:solidFill>
                <a:latin typeface="Verdana" pitchFamily="34" charset="0"/>
              </a:defRPr>
            </a:lvl5pPr>
            <a:lvl6pPr marL="2517366" indent="-228851" eaLnBrk="0" fontAlgn="base" hangingPunct="0">
              <a:spcBef>
                <a:spcPct val="0"/>
              </a:spcBef>
              <a:spcAft>
                <a:spcPct val="0"/>
              </a:spcAft>
              <a:defRPr>
                <a:solidFill>
                  <a:schemeClr val="tx1"/>
                </a:solidFill>
                <a:latin typeface="Verdana" pitchFamily="34" charset="0"/>
              </a:defRPr>
            </a:lvl6pPr>
            <a:lvl7pPr marL="2975069" indent="-228851" eaLnBrk="0" fontAlgn="base" hangingPunct="0">
              <a:spcBef>
                <a:spcPct val="0"/>
              </a:spcBef>
              <a:spcAft>
                <a:spcPct val="0"/>
              </a:spcAft>
              <a:defRPr>
                <a:solidFill>
                  <a:schemeClr val="tx1"/>
                </a:solidFill>
                <a:latin typeface="Verdana" pitchFamily="34" charset="0"/>
              </a:defRPr>
            </a:lvl7pPr>
            <a:lvl8pPr marL="3432772" indent="-228851" eaLnBrk="0" fontAlgn="base" hangingPunct="0">
              <a:spcBef>
                <a:spcPct val="0"/>
              </a:spcBef>
              <a:spcAft>
                <a:spcPct val="0"/>
              </a:spcAft>
              <a:defRPr>
                <a:solidFill>
                  <a:schemeClr val="tx1"/>
                </a:solidFill>
                <a:latin typeface="Verdana" pitchFamily="34" charset="0"/>
              </a:defRPr>
            </a:lvl8pPr>
            <a:lvl9pPr marL="3890475" indent="-228851" eaLnBrk="0" fontAlgn="base" hangingPunct="0">
              <a:spcBef>
                <a:spcPct val="0"/>
              </a:spcBef>
              <a:spcAft>
                <a:spcPct val="0"/>
              </a:spcAft>
              <a:defRPr>
                <a:solidFill>
                  <a:schemeClr val="tx1"/>
                </a:solidFill>
                <a:latin typeface="Verdana" pitchFamily="34" charset="0"/>
              </a:defRPr>
            </a:lvl9pPr>
          </a:lstStyle>
          <a:p>
            <a:pPr eaLnBrk="1" hangingPunct="1"/>
            <a:fld id="{7308E0A0-C138-4C22-A718-24928286C623}" type="slidenum">
              <a:rPr lang="en-US" smtClean="0"/>
              <a:pPr eaLnBrk="1" hangingPunct="1"/>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1057"/>
            <a:ext cx="7772400" cy="15877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7456"/>
            <a:ext cx="6400800" cy="18929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5" name="Footer Placeholder 4"/>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5" name="Footer Placeholder 4"/>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6635"/>
            <a:ext cx="2057400" cy="63201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6635"/>
            <a:ext cx="6019800" cy="63201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5" name="Footer Placeholder 4"/>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55033"/>
            <a:ext cx="2667000" cy="1004783"/>
          </a:xfrm>
          <a:prstGeom prst="rect">
            <a:avLst/>
          </a:prstGeom>
        </p:spPr>
        <p:txBody>
          <a:bodyPr/>
          <a:lstStyle/>
          <a:p>
            <a:r>
              <a:rPr lang="en-US" smtClean="0">
                <a:solidFill>
                  <a:prstClr val="white">
                    <a:tint val="75000"/>
                  </a:prstClr>
                </a:solidFill>
              </a:rPr>
              <a:t>                                </a:t>
            </a:r>
            <a:endParaRPr lang="en-US" dirty="0">
              <a:solidFill>
                <a:prstClr val="white">
                  <a:tint val="75000"/>
                </a:prstClr>
              </a:solidFill>
            </a:endParaRPr>
          </a:p>
        </p:txBody>
      </p:sp>
      <p:sp>
        <p:nvSpPr>
          <p:cNvPr id="4" name="Footer Placeholder 3"/>
          <p:cNvSpPr>
            <a:spLocks noGrp="1"/>
          </p:cNvSpPr>
          <p:nvPr>
            <p:ph type="ftr" sz="quarter" idx="11"/>
          </p:nvPr>
        </p:nvSpPr>
        <p:spPr>
          <a:xfrm>
            <a:off x="3276600" y="6865447"/>
            <a:ext cx="2743200" cy="394369"/>
          </a:xfrm>
          <a:prstGeom prst="rect">
            <a:avLst/>
          </a:prstGeom>
        </p:spPr>
        <p:txBody>
          <a:bodyPr/>
          <a:lstStyle/>
          <a:p>
            <a:r>
              <a:rPr lang="en-US" smtClean="0">
                <a:solidFill>
                  <a:prstClr val="white"/>
                </a:solidFill>
              </a:rPr>
              <a:t>Law Enforcement Sensitive</a:t>
            </a:r>
            <a:endParaRPr lang="en-US" dirty="0">
              <a:solidFill>
                <a:prstClr val="white"/>
              </a:solidFill>
            </a:endParaRPr>
          </a:p>
        </p:txBody>
      </p:sp>
      <p:sp>
        <p:nvSpPr>
          <p:cNvPr id="5" name="Slide Number Placeholder 4"/>
          <p:cNvSpPr>
            <a:spLocks noGrp="1"/>
          </p:cNvSpPr>
          <p:nvPr>
            <p:ph type="sldNum" sz="quarter" idx="12"/>
          </p:nvPr>
        </p:nvSpPr>
        <p:spPr>
          <a:xfrm>
            <a:off x="6248400" y="6865447"/>
            <a:ext cx="2438400" cy="394369"/>
          </a:xfrm>
          <a:prstGeom prst="rect">
            <a:avLst/>
          </a:prstGeom>
        </p:spPr>
        <p:txBody>
          <a:bodyPr/>
          <a:lstStyle/>
          <a:p>
            <a:r>
              <a:rPr lang="en-US" smtClean="0">
                <a:solidFill>
                  <a:prstClr val="white">
                    <a:tint val="75000"/>
                  </a:prstClr>
                </a:solidFill>
              </a:rPr>
              <a:t>Steven G. Hughes  March 3, 2011</a:t>
            </a:r>
            <a:endParaRPr lang="en-US" dirty="0">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8365"/>
            <a:ext cx="8229600" cy="44443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59861"/>
            <a:ext cx="7772400" cy="147116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39520"/>
            <a:ext cx="7772400" cy="16203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5" name="Footer Placeholder 4"/>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8365"/>
            <a:ext cx="4038600" cy="4888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8365"/>
            <a:ext cx="4038600" cy="4888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6" name="Footer Placeholder 5"/>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58064"/>
            <a:ext cx="4040188" cy="6910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49066"/>
            <a:ext cx="4040188" cy="42677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58064"/>
            <a:ext cx="4041775" cy="6910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349066"/>
            <a:ext cx="4041775" cy="42677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8" name="Footer Placeholder 7"/>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4" name="Footer Placeholder 3"/>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3" name="Footer Placeholder 2"/>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94919"/>
            <a:ext cx="3008313" cy="125512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4920"/>
            <a:ext cx="5111750" cy="6321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550042"/>
            <a:ext cx="3008313" cy="5066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6" name="Footer Placeholder 5"/>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5092"/>
            <a:ext cx="5486400" cy="61213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61854"/>
            <a:ext cx="5486400" cy="4444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97222"/>
            <a:ext cx="5486400" cy="869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55033"/>
            <a:ext cx="2667000" cy="1004783"/>
          </a:xfrm>
          <a:prstGeom prst="rect">
            <a:avLst/>
          </a:prstGeom>
        </p:spPr>
        <p:txBody>
          <a:bodyPr/>
          <a:lstStyle/>
          <a:p>
            <a:fld id="{190B89E0-AD31-40CD-81E6-1EF18DB1FBCD}" type="datetimeFigureOut">
              <a:rPr lang="en-US" smtClean="0">
                <a:solidFill>
                  <a:prstClr val="white">
                    <a:tint val="75000"/>
                  </a:prstClr>
                </a:solidFill>
              </a:rPr>
              <a:pPr/>
              <a:t>06/12/2014</a:t>
            </a:fld>
            <a:endParaRPr lang="en-US">
              <a:solidFill>
                <a:prstClr val="white">
                  <a:tint val="75000"/>
                </a:prstClr>
              </a:solidFill>
            </a:endParaRPr>
          </a:p>
        </p:txBody>
      </p:sp>
      <p:sp>
        <p:nvSpPr>
          <p:cNvPr id="6" name="Footer Placeholder 5"/>
          <p:cNvSpPr>
            <a:spLocks noGrp="1"/>
          </p:cNvSpPr>
          <p:nvPr>
            <p:ph type="ftr" sz="quarter" idx="11"/>
          </p:nvPr>
        </p:nvSpPr>
        <p:spPr>
          <a:xfrm>
            <a:off x="3276600" y="6865447"/>
            <a:ext cx="2743200" cy="394369"/>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6248400" y="6865447"/>
            <a:ext cx="2438400" cy="394369"/>
          </a:xfrm>
          <a:prstGeom prst="rect">
            <a:avLst/>
          </a:prstGeom>
        </p:spPr>
        <p:txBody>
          <a:bodyPr/>
          <a:lstStyle/>
          <a:p>
            <a:fld id="{80FCFD84-141E-446B-93EF-ED7BEE65870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634"/>
            <a:ext cx="8229600" cy="123454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8366"/>
            <a:ext cx="8229600" cy="44443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637"/>
            <a:ext cx="7772400" cy="1587763"/>
          </a:xfrm>
          <a:noFill/>
        </p:spPr>
        <p:txBody>
          <a:bodyPr>
            <a:normAutofit fontScale="90000"/>
          </a:bodyPr>
          <a:lstStyle/>
          <a:p>
            <a:r>
              <a:rPr lang="fi-FI" b="1" dirty="0">
                <a:effectLst>
                  <a:outerShdw blurRad="38100" dist="38100" dir="2700000" algn="tl">
                    <a:srgbClr val="000000">
                      <a:alpha val="43137"/>
                    </a:srgbClr>
                  </a:outerShdw>
                </a:effectLst>
                <a:latin typeface="Calibri" pitchFamily="34" charset="0"/>
                <a:cs typeface="Calibri" pitchFamily="34" charset="0"/>
              </a:rPr>
              <a:t>2012 DNC</a:t>
            </a:r>
            <a:br>
              <a:rPr lang="fi-FI" b="1" dirty="0">
                <a:effectLst>
                  <a:outerShdw blurRad="38100" dist="38100" dir="2700000" algn="tl">
                    <a:srgbClr val="000000">
                      <a:alpha val="43137"/>
                    </a:srgbClr>
                  </a:outerShdw>
                </a:effectLst>
                <a:latin typeface="Calibri" pitchFamily="34" charset="0"/>
                <a:cs typeface="Calibri" pitchFamily="34" charset="0"/>
              </a:rPr>
            </a:br>
            <a:r>
              <a:rPr lang="fi-FI" b="1" dirty="0" smtClean="0">
                <a:effectLst>
                  <a:outerShdw blurRad="38100" dist="38100" dir="2700000" algn="tl">
                    <a:srgbClr val="000000">
                      <a:alpha val="43137"/>
                    </a:srgbClr>
                  </a:outerShdw>
                </a:effectLst>
                <a:latin typeface="Calibri" pitchFamily="34" charset="0"/>
                <a:cs typeface="Calibri" pitchFamily="34" charset="0"/>
              </a:rPr>
              <a:t>September </a:t>
            </a:r>
            <a:r>
              <a:rPr lang="fi-FI" b="1" dirty="0">
                <a:effectLst>
                  <a:outerShdw blurRad="38100" dist="38100" dir="2700000" algn="tl">
                    <a:srgbClr val="000000">
                      <a:alpha val="43137"/>
                    </a:srgbClr>
                  </a:outerShdw>
                </a:effectLst>
                <a:latin typeface="Calibri" pitchFamily="34" charset="0"/>
                <a:cs typeface="Calibri" pitchFamily="34" charset="0"/>
              </a:rPr>
              <a:t>1-7, 2012</a:t>
            </a:r>
            <a:r>
              <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rPr>
              <a:t/>
            </a:r>
            <a:br>
              <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rPr>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22437"/>
            <a:ext cx="5791200" cy="5202428"/>
          </a:xfrm>
          <a:prstGeom prst="rect">
            <a:avLst/>
          </a:prstGeom>
        </p:spPr>
      </p:pic>
    </p:spTree>
    <p:extLst>
      <p:ext uri="{BB962C8B-B14F-4D97-AF65-F5344CB8AC3E}">
        <p14:creationId xmlns:p14="http://schemas.microsoft.com/office/powerpoint/2010/main" val="3272967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587763"/>
          </a:xfrm>
        </p:spPr>
        <p:txBody>
          <a:bodyPr/>
          <a:lstStyle/>
          <a:p>
            <a:r>
              <a:rPr lang="en-US" dirty="0" smtClean="0"/>
              <a:t>City Command Center</a:t>
            </a:r>
            <a:endParaRPr lang="en-US" dirty="0"/>
          </a:p>
        </p:txBody>
      </p:sp>
      <p:sp>
        <p:nvSpPr>
          <p:cNvPr id="3" name="Subtitle 2"/>
          <p:cNvSpPr>
            <a:spLocks noGrp="1"/>
          </p:cNvSpPr>
          <p:nvPr>
            <p:ph type="subTitle" idx="1"/>
          </p:nvPr>
        </p:nvSpPr>
        <p:spPr/>
        <p:txBody>
          <a:bodyPr/>
          <a:lstStyle/>
          <a:p>
            <a:endParaRPr lang="en-US"/>
          </a:p>
        </p:txBody>
      </p:sp>
      <p:pic>
        <p:nvPicPr>
          <p:cNvPr id="3074" name="Picture 2" descr="C:\Documents and Settings\jdulin\Desktop\DNC Photos\DNC Week 17_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037"/>
            <a:ext cx="9143999" cy="57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MACC</a:t>
            </a:r>
            <a:endParaRPr lang="en-US" dirty="0"/>
          </a:p>
        </p:txBody>
      </p:sp>
      <p:pic>
        <p:nvPicPr>
          <p:cNvPr id="4098" name="Picture 2" descr="C:\Documents and Settings\jdulin\Desktop\USSS Pics\78459__08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01" y="1493837"/>
            <a:ext cx="88711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6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914400"/>
          </a:xfrm>
        </p:spPr>
        <p:txBody>
          <a:bodyPr>
            <a:normAutofit/>
          </a:bodyPr>
          <a:lstStyle/>
          <a:p>
            <a:r>
              <a:rPr lang="en-US" dirty="0" smtClean="0"/>
              <a:t>CIRC</a:t>
            </a:r>
            <a:endParaRPr lang="en-US" dirty="0"/>
          </a:p>
        </p:txBody>
      </p:sp>
      <p:pic>
        <p:nvPicPr>
          <p:cNvPr id="1026" name="Picture 2" descr="H:\DNC Photos\DNC Photos 2\CIRC\DSC011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36637"/>
            <a:ext cx="8229601"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1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151" y="122237"/>
            <a:ext cx="7772400" cy="1587763"/>
          </a:xfrm>
        </p:spPr>
        <p:txBody>
          <a:bodyPr/>
          <a:lstStyle/>
          <a:p>
            <a:r>
              <a:rPr lang="en-US" dirty="0" smtClean="0"/>
              <a:t>Public Works Operations Center</a:t>
            </a:r>
            <a:endParaRPr lang="en-US" dirty="0"/>
          </a:p>
        </p:txBody>
      </p:sp>
      <p:sp>
        <p:nvSpPr>
          <p:cNvPr id="3" name="Subtitle 2"/>
          <p:cNvSpPr>
            <a:spLocks noGrp="1"/>
          </p:cNvSpPr>
          <p:nvPr>
            <p:ph type="subTitle" idx="1"/>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07057"/>
            <a:ext cx="8610600" cy="5832654"/>
          </a:xfrm>
          <a:prstGeom prst="rect">
            <a:avLst/>
          </a:prstGeom>
        </p:spPr>
      </p:pic>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4244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b="1" dirty="0" smtClean="0"/>
              <a:t>Traffic Management Plan Implementation</a:t>
            </a:r>
            <a:endParaRPr lang="en-US" dirty="0" smtClean="0"/>
          </a:p>
        </p:txBody>
      </p:sp>
      <p:sp>
        <p:nvSpPr>
          <p:cNvPr id="3" name="Content Placeholder 2"/>
          <p:cNvSpPr>
            <a:spLocks noGrp="1"/>
          </p:cNvSpPr>
          <p:nvPr>
            <p:ph idx="1"/>
          </p:nvPr>
        </p:nvSpPr>
        <p:spPr>
          <a:xfrm>
            <a:off x="533400" y="1512625"/>
            <a:ext cx="8229600" cy="4875844"/>
          </a:xfrm>
        </p:spPr>
        <p:txBody>
          <a:bodyPr/>
          <a:lstStyle/>
          <a:p>
            <a:pPr indent="-279400">
              <a:spcAft>
                <a:spcPts val="600"/>
              </a:spcAft>
              <a:defRPr/>
            </a:pPr>
            <a:r>
              <a:rPr lang="en-US" b="1" dirty="0" smtClean="0"/>
              <a:t>Sign design and fabrication</a:t>
            </a:r>
            <a:endParaRPr lang="en-US" dirty="0"/>
          </a:p>
          <a:p>
            <a:pPr marL="806450" lvl="1" indent="-342900">
              <a:lnSpc>
                <a:spcPct val="150000"/>
              </a:lnSpc>
              <a:spcAft>
                <a:spcPts val="600"/>
              </a:spcAft>
              <a:buFont typeface="Wingdings" pitchFamily="2" charset="2"/>
              <a:buChar char="Ø"/>
              <a:defRPr/>
            </a:pPr>
            <a:r>
              <a:rPr lang="en-US" sz="2400" dirty="0" smtClean="0"/>
              <a:t>over </a:t>
            </a:r>
            <a:r>
              <a:rPr lang="en-US" sz="2400" dirty="0"/>
              <a:t>350 signs</a:t>
            </a:r>
          </a:p>
          <a:p>
            <a:pPr marL="806450" lvl="1" indent="-342900">
              <a:spcAft>
                <a:spcPts val="600"/>
              </a:spcAft>
              <a:buFont typeface="Wingdings" pitchFamily="2" charset="2"/>
              <a:buChar char="Ø"/>
              <a:defRPr/>
            </a:pPr>
            <a:r>
              <a:rPr lang="en-US" sz="2400" dirty="0" smtClean="0"/>
              <a:t>Special mounting on 42</a:t>
            </a:r>
            <a:r>
              <a:rPr lang="en-US" sz="2400" dirty="0"/>
              <a:t>” </a:t>
            </a:r>
            <a:endParaRPr lang="en-US" sz="2400" dirty="0" smtClean="0"/>
          </a:p>
          <a:p>
            <a:pPr marL="463550" lvl="1" indent="0">
              <a:spcAft>
                <a:spcPts val="600"/>
              </a:spcAft>
              <a:buNone/>
              <a:defRPr/>
            </a:pPr>
            <a:r>
              <a:rPr lang="en-US" sz="2400" dirty="0"/>
              <a:t>	</a:t>
            </a:r>
            <a:r>
              <a:rPr lang="en-US" sz="2400" dirty="0" smtClean="0"/>
              <a:t>plastic post </a:t>
            </a:r>
          </a:p>
          <a:p>
            <a:pPr marL="463550" lvl="1" indent="0">
              <a:spcAft>
                <a:spcPts val="600"/>
              </a:spcAft>
              <a:buNone/>
              <a:defRPr/>
            </a:pPr>
            <a:r>
              <a:rPr lang="en-US" sz="2400" dirty="0"/>
              <a:t>	</a:t>
            </a:r>
            <a:r>
              <a:rPr lang="en-US" sz="2400" dirty="0" smtClean="0"/>
              <a:t>bollards</a:t>
            </a:r>
          </a:p>
          <a:p>
            <a:pPr marL="806450" lvl="1" indent="-342900">
              <a:spcAft>
                <a:spcPts val="600"/>
              </a:spcAft>
              <a:buFont typeface="Wingdings" pitchFamily="2" charset="2"/>
              <a:buChar char="Ø"/>
              <a:defRPr/>
            </a:pPr>
            <a:r>
              <a:rPr lang="en-US" sz="2400" dirty="0" smtClean="0"/>
              <a:t>1,750 cones</a:t>
            </a:r>
          </a:p>
          <a:p>
            <a:pPr marL="806450" lvl="1" indent="-342900">
              <a:spcAft>
                <a:spcPts val="600"/>
              </a:spcAft>
              <a:buFont typeface="Wingdings" pitchFamily="2" charset="2"/>
              <a:buChar char="Ø"/>
              <a:defRPr/>
            </a:pPr>
            <a:r>
              <a:rPr lang="en-US" sz="2400" dirty="0" smtClean="0"/>
              <a:t>Changed Daily</a:t>
            </a:r>
            <a:endParaRPr lang="en-US" sz="2400" dirty="0"/>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l="5309"/>
          <a:stretch>
            <a:fillRect/>
          </a:stretch>
        </p:blipFill>
        <p:spPr bwMode="auto">
          <a:xfrm>
            <a:off x="5856289" y="1810668"/>
            <a:ext cx="2484437" cy="40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84637"/>
            <a:ext cx="2062163" cy="304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988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jdulin\Desktop\USSS Pics\78459__0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 y="1"/>
            <a:ext cx="5532722" cy="42370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Documents and Settings\jdulin\Desktop\USSS Pics\78459__04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572" y="6123"/>
            <a:ext cx="5029199" cy="42309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jdulin\Desktop\Police Pics\2012-09-03 Carolina Fest - Labor Day Parade- Assorted Pics\DSC_19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350" y="4056743"/>
            <a:ext cx="5106444" cy="335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4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7"/>
            <a:ext cx="9144000" cy="6858000"/>
          </a:xfrm>
          <a:prstGeom prst="rect">
            <a:avLst/>
          </a:prstGeom>
        </p:spPr>
      </p:pic>
    </p:spTree>
    <p:extLst>
      <p:ext uri="{BB962C8B-B14F-4D97-AF65-F5344CB8AC3E}">
        <p14:creationId xmlns:p14="http://schemas.microsoft.com/office/powerpoint/2010/main" val="1923708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media.charlotteobserver.com/smedia/2012/09/02/15/54/q3gx7.St.13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63924"/>
            <a:ext cx="5943600" cy="394335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media.charlotteobserver.com/smedia/2012/09/02/17/29/q3gYe.St.13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11"/>
            <a:ext cx="5943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50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charlotteobserver.com/smedia/2012/09/02/21/55/15n5rV.St.13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3450"/>
            <a:ext cx="9138062" cy="39338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edia.charlotteobserver.com/smedia/2012/09/02/22/00/1rC9rE.St.13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75662" cy="34919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media.charlotteobserver.com/smedia/2012/09/05/01/20/16xo5w.St.13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87"/>
            <a:ext cx="4962896"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62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edia.charlotteobserver.com/smedia/2012/09/04/22/37/q3v8N.St.13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2" y="4473"/>
            <a:ext cx="5943600"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media.charlotteobserver.com/smedia/2012/09/04/18/43/FUgGy.St.13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16299"/>
            <a:ext cx="5943600"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2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0" y="164606"/>
            <a:ext cx="9144000" cy="823031"/>
          </a:xfrm>
        </p:spPr>
        <p:txBody>
          <a:bodyPr rtlCol="0">
            <a:normAutofit/>
          </a:bodyPr>
          <a:lstStyle/>
          <a:p>
            <a:pPr fontAlgn="auto">
              <a:spcAft>
                <a:spcPts val="0"/>
              </a:spcAft>
              <a:defRPr/>
            </a:pPr>
            <a:r>
              <a:rPr lang="en-US" sz="4000" dirty="0" smtClean="0">
                <a:effectLst>
                  <a:outerShdw blurRad="38100" dist="38100" dir="2700000" algn="tl">
                    <a:srgbClr val="000000">
                      <a:alpha val="43137"/>
                    </a:srgbClr>
                  </a:outerShdw>
                </a:effectLst>
                <a:latin typeface="Arial" charset="0"/>
              </a:rPr>
              <a:t>2012 </a:t>
            </a:r>
            <a:r>
              <a:rPr lang="en-US" sz="3600" dirty="0" smtClean="0">
                <a:effectLst>
                  <a:outerShdw blurRad="38100" dist="38100" dir="2700000" algn="tl">
                    <a:srgbClr val="000000">
                      <a:alpha val="43137"/>
                    </a:srgbClr>
                  </a:outerShdw>
                </a:effectLst>
                <a:latin typeface="Arial" charset="0"/>
              </a:rPr>
              <a:t>Democratic</a:t>
            </a:r>
            <a:r>
              <a:rPr lang="en-US" sz="4000" dirty="0" smtClean="0">
                <a:effectLst>
                  <a:outerShdw blurRad="38100" dist="38100" dir="2700000" algn="tl">
                    <a:srgbClr val="000000">
                      <a:alpha val="43137"/>
                    </a:srgbClr>
                  </a:outerShdw>
                </a:effectLst>
                <a:latin typeface="Arial" charset="0"/>
              </a:rPr>
              <a:t> National Convention</a:t>
            </a:r>
          </a:p>
        </p:txBody>
      </p:sp>
      <p:sp>
        <p:nvSpPr>
          <p:cNvPr id="37891" name="Content Placeholder 2"/>
          <p:cNvSpPr>
            <a:spLocks noGrp="1"/>
          </p:cNvSpPr>
          <p:nvPr>
            <p:ph idx="4294967295"/>
          </p:nvPr>
        </p:nvSpPr>
        <p:spPr>
          <a:xfrm>
            <a:off x="152400" y="1399152"/>
            <a:ext cx="8686800" cy="5020486"/>
          </a:xfrm>
        </p:spPr>
        <p:txBody>
          <a:bodyPr>
            <a:normAutofit lnSpcReduction="10000"/>
          </a:bodyPr>
          <a:lstStyle/>
          <a:p>
            <a:r>
              <a:rPr lang="en-US" sz="2400" dirty="0" smtClean="0">
                <a:solidFill>
                  <a:srgbClr val="FFFF00"/>
                </a:solidFill>
                <a:latin typeface="Arial" charset="0"/>
                <a:cs typeface="Arial" charset="0"/>
              </a:rPr>
              <a:t>5,000 primary and alternate delegates / 30 governors in attendance</a:t>
            </a:r>
          </a:p>
          <a:p>
            <a:r>
              <a:rPr lang="en-US" sz="2400" dirty="0" smtClean="0">
                <a:solidFill>
                  <a:srgbClr val="FFFF00"/>
                </a:solidFill>
                <a:latin typeface="Arial" charset="0"/>
                <a:cs typeface="Arial" charset="0"/>
              </a:rPr>
              <a:t>Total attendance with staff and associates 35,000</a:t>
            </a:r>
          </a:p>
          <a:p>
            <a:r>
              <a:rPr lang="en-US" sz="2400" dirty="0" smtClean="0">
                <a:solidFill>
                  <a:srgbClr val="FFFF00"/>
                </a:solidFill>
                <a:latin typeface="Arial" charset="0"/>
                <a:cs typeface="Arial" charset="0"/>
              </a:rPr>
              <a:t>Media 15,000</a:t>
            </a:r>
          </a:p>
          <a:p>
            <a:r>
              <a:rPr lang="en-US" sz="2400" dirty="0" smtClean="0">
                <a:solidFill>
                  <a:srgbClr val="FFFF00"/>
                </a:solidFill>
                <a:latin typeface="Arial" charset="0"/>
                <a:cs typeface="Arial" charset="0"/>
              </a:rPr>
              <a:t>Additional attendees to events and support 75,000</a:t>
            </a:r>
          </a:p>
          <a:p>
            <a:r>
              <a:rPr lang="en-US" sz="2400" dirty="0" smtClean="0">
                <a:solidFill>
                  <a:srgbClr val="FFFF00"/>
                </a:solidFill>
                <a:latin typeface="Arial" charset="0"/>
                <a:cs typeface="Arial" charset="0"/>
              </a:rPr>
              <a:t>Venues range from arenas to convention centers to stadiums.</a:t>
            </a:r>
          </a:p>
          <a:p>
            <a:r>
              <a:rPr lang="en-US" sz="2400" dirty="0" smtClean="0">
                <a:solidFill>
                  <a:srgbClr val="FFFF00"/>
                </a:solidFill>
                <a:latin typeface="Arial" charset="0"/>
                <a:cs typeface="Arial" charset="0"/>
              </a:rPr>
              <a:t>Venue attendance from 22,000 to 90,000</a:t>
            </a:r>
          </a:p>
          <a:p>
            <a:r>
              <a:rPr lang="en-US" sz="2400" dirty="0" smtClean="0">
                <a:solidFill>
                  <a:srgbClr val="FFFF00"/>
                </a:solidFill>
                <a:latin typeface="Arial" charset="0"/>
                <a:cs typeface="Arial" charset="0"/>
              </a:rPr>
              <a:t>U.S. Secret Service protective details for </a:t>
            </a:r>
            <a:r>
              <a:rPr lang="en-US" sz="2400" dirty="0" err="1" smtClean="0">
                <a:solidFill>
                  <a:srgbClr val="FFFF00"/>
                </a:solidFill>
                <a:latin typeface="Arial" charset="0"/>
                <a:cs typeface="Arial" charset="0"/>
              </a:rPr>
              <a:t>protectees</a:t>
            </a:r>
            <a:endParaRPr lang="en-US" sz="2400" dirty="0" smtClean="0">
              <a:solidFill>
                <a:srgbClr val="FFFF00"/>
              </a:solidFill>
              <a:latin typeface="Arial" charset="0"/>
              <a:cs typeface="Arial" charset="0"/>
            </a:endParaRPr>
          </a:p>
          <a:p>
            <a:r>
              <a:rPr lang="en-US" sz="2400" dirty="0" smtClean="0">
                <a:solidFill>
                  <a:srgbClr val="FFFF00"/>
                </a:solidFill>
                <a:latin typeface="Arial" charset="0"/>
                <a:cs typeface="Arial" charset="0"/>
              </a:rPr>
              <a:t>U.S. Capitol Police to provide protection for members of the U.S. House of Representatives and Senators </a:t>
            </a:r>
          </a:p>
          <a:p>
            <a:r>
              <a:rPr lang="en-US" sz="2400" dirty="0" smtClean="0">
                <a:solidFill>
                  <a:srgbClr val="FFFF00"/>
                </a:solidFill>
                <a:latin typeface="Arial" charset="0"/>
                <a:cs typeface="Arial" charset="0"/>
              </a:rPr>
              <a:t>U.S. Department of State provided protection for ambassadors within the Diplomatic Corps</a:t>
            </a:r>
          </a:p>
          <a:p>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jdulin\Desktop\USSS Pics\78459__1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401638"/>
            <a:ext cx="82550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94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84237"/>
            <a:ext cx="7772400" cy="1587763"/>
          </a:xfrm>
        </p:spPr>
        <p:txBody>
          <a:bodyPr/>
          <a:lstStyle/>
          <a:p>
            <a:r>
              <a:rPr lang="en-US" dirty="0" smtClean="0"/>
              <a:t>Event Monitoring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25309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637"/>
            <a:ext cx="7772400" cy="1587763"/>
          </a:xfrm>
          <a:noFill/>
        </p:spPr>
        <p:txBody>
          <a:bodyPr>
            <a:normAutofit fontScale="90000"/>
          </a:bodyPr>
          <a:lstStyle/>
          <a:p>
            <a:r>
              <a:rPr lang="fi-FI" b="1" dirty="0">
                <a:effectLst>
                  <a:outerShdw blurRad="38100" dist="38100" dir="2700000" algn="tl">
                    <a:srgbClr val="000000">
                      <a:alpha val="43137"/>
                    </a:srgbClr>
                  </a:outerShdw>
                </a:effectLst>
                <a:latin typeface="Calibri" pitchFamily="34" charset="0"/>
                <a:cs typeface="Calibri" pitchFamily="34" charset="0"/>
              </a:rPr>
              <a:t>2012 DNC</a:t>
            </a:r>
            <a:br>
              <a:rPr lang="fi-FI" b="1" dirty="0">
                <a:effectLst>
                  <a:outerShdw blurRad="38100" dist="38100" dir="2700000" algn="tl">
                    <a:srgbClr val="000000">
                      <a:alpha val="43137"/>
                    </a:srgbClr>
                  </a:outerShdw>
                </a:effectLst>
                <a:latin typeface="Calibri" pitchFamily="34" charset="0"/>
                <a:cs typeface="Calibri" pitchFamily="34" charset="0"/>
              </a:rPr>
            </a:br>
            <a:r>
              <a:rPr lang="fi-FI" b="1" dirty="0" smtClean="0">
                <a:effectLst>
                  <a:outerShdw blurRad="38100" dist="38100" dir="2700000" algn="tl">
                    <a:srgbClr val="000000">
                      <a:alpha val="43137"/>
                    </a:srgbClr>
                  </a:outerShdw>
                </a:effectLst>
                <a:latin typeface="Calibri" pitchFamily="34" charset="0"/>
                <a:cs typeface="Calibri" pitchFamily="34" charset="0"/>
              </a:rPr>
              <a:t>September </a:t>
            </a:r>
            <a:r>
              <a:rPr lang="fi-FI" b="1" dirty="0">
                <a:effectLst>
                  <a:outerShdw blurRad="38100" dist="38100" dir="2700000" algn="tl">
                    <a:srgbClr val="000000">
                      <a:alpha val="43137"/>
                    </a:srgbClr>
                  </a:outerShdw>
                </a:effectLst>
                <a:latin typeface="Calibri" pitchFamily="34" charset="0"/>
                <a:cs typeface="Calibri" pitchFamily="34" charset="0"/>
              </a:rPr>
              <a:t>1-7, 2012</a:t>
            </a:r>
            <a:r>
              <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rPr>
              <a:t/>
            </a:r>
            <a:br>
              <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rPr>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22437"/>
            <a:ext cx="5791200" cy="5202428"/>
          </a:xfrm>
          <a:prstGeom prst="rect">
            <a:avLst/>
          </a:prstGeom>
        </p:spPr>
      </p:pic>
    </p:spTree>
    <p:extLst>
      <p:ext uri="{BB962C8B-B14F-4D97-AF65-F5344CB8AC3E}">
        <p14:creationId xmlns:p14="http://schemas.microsoft.com/office/powerpoint/2010/main" val="290097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3810" y="1036637"/>
            <a:ext cx="8534400" cy="5355312"/>
          </a:xfrm>
          <a:prstGeom prst="rect">
            <a:avLst/>
          </a:prstGeom>
          <a:noFill/>
          <a:ln w="9525">
            <a:noFill/>
            <a:miter lim="800000"/>
            <a:headEnd/>
            <a:tailEnd/>
          </a:ln>
        </p:spPr>
        <p:txBody>
          <a:bodyPr>
            <a:spAutoFit/>
          </a:bodyPr>
          <a:lstStyle/>
          <a:p>
            <a:pPr>
              <a:buFont typeface="Wingdings" pitchFamily="2" charset="2"/>
              <a:buChar char="§"/>
            </a:pPr>
            <a:r>
              <a:rPr lang="en-US" sz="2800" dirty="0" smtClean="0"/>
              <a:t>Event Coordinator</a:t>
            </a:r>
          </a:p>
          <a:p>
            <a:pPr>
              <a:buFont typeface="Wingdings" pitchFamily="2" charset="2"/>
              <a:buNone/>
            </a:pPr>
            <a:endParaRPr lang="en-US" sz="800" dirty="0" smtClean="0"/>
          </a:p>
          <a:p>
            <a:pPr marL="114300" lvl="1">
              <a:buClr>
                <a:schemeClr val="tx1"/>
              </a:buClr>
              <a:buFont typeface="Wingdings" pitchFamily="2" charset="2"/>
              <a:buChar char="Ø"/>
            </a:pPr>
            <a:r>
              <a:rPr lang="en-US" b="0" dirty="0" smtClean="0"/>
              <a:t>  </a:t>
            </a:r>
            <a:r>
              <a:rPr lang="en-US" sz="2400" b="0" dirty="0" smtClean="0"/>
              <a:t>Oversees preparation for entire event – Planning &amp;  </a:t>
            </a:r>
          </a:p>
          <a:p>
            <a:pPr marL="114300" lvl="1">
              <a:buClr>
                <a:schemeClr val="tx1"/>
              </a:buClr>
            </a:pPr>
            <a:r>
              <a:rPr lang="en-US" sz="2400" dirty="0" smtClean="0"/>
              <a:t>      </a:t>
            </a:r>
            <a:r>
              <a:rPr lang="en-US" sz="2400" b="0" dirty="0" smtClean="0"/>
              <a:t> Implementation, Crisis Response, Consequence Management</a:t>
            </a:r>
          </a:p>
          <a:p>
            <a:pPr marL="114300" lvl="1">
              <a:buClr>
                <a:schemeClr val="tx1"/>
              </a:buClr>
              <a:buFont typeface="Wingdings" pitchFamily="2" charset="2"/>
              <a:buChar char="Ø"/>
            </a:pPr>
            <a:r>
              <a:rPr lang="en-US" sz="2400" b="0" dirty="0" smtClean="0"/>
              <a:t>  Promotes partnerships between local, federal and military </a:t>
            </a:r>
          </a:p>
          <a:p>
            <a:pPr marL="114300" lvl="1">
              <a:buClr>
                <a:schemeClr val="tx1"/>
              </a:buClr>
            </a:pPr>
            <a:r>
              <a:rPr lang="en-US" sz="2400" dirty="0" smtClean="0"/>
              <a:t>        </a:t>
            </a:r>
            <a:r>
              <a:rPr lang="en-US" sz="2400" b="0" dirty="0" smtClean="0"/>
              <a:t>agencies</a:t>
            </a:r>
          </a:p>
          <a:p>
            <a:pPr marL="114300" lvl="1">
              <a:buClr>
                <a:schemeClr val="tx1"/>
              </a:buClr>
              <a:buFont typeface="Wingdings" pitchFamily="2" charset="2"/>
              <a:buChar char="Ø"/>
            </a:pPr>
            <a:r>
              <a:rPr lang="en-US" sz="2400" b="0" dirty="0" smtClean="0"/>
              <a:t>  Coordinates requests for and utilization of federal support</a:t>
            </a:r>
          </a:p>
          <a:p>
            <a:pPr marL="114300" lvl="1">
              <a:buClr>
                <a:schemeClr val="tx1"/>
              </a:buClr>
            </a:pPr>
            <a:endParaRPr lang="en-US" sz="2400" b="0" dirty="0" smtClean="0"/>
          </a:p>
          <a:p>
            <a:pPr marL="114300" lvl="1">
              <a:buClr>
                <a:srgbClr val="C0C0C0"/>
              </a:buClr>
              <a:buFont typeface="Wingdings" pitchFamily="2" charset="2"/>
              <a:buNone/>
            </a:pPr>
            <a:endParaRPr lang="en-US" sz="1200" b="0" dirty="0"/>
          </a:p>
          <a:p>
            <a:pPr>
              <a:buFont typeface="Wingdings" pitchFamily="2" charset="2"/>
              <a:buChar char="§"/>
            </a:pPr>
            <a:r>
              <a:rPr lang="en-US" sz="2800" dirty="0"/>
              <a:t>Executive Steering Committee</a:t>
            </a:r>
          </a:p>
          <a:p>
            <a:pPr>
              <a:buFont typeface="Wingdings" pitchFamily="2" charset="2"/>
              <a:buNone/>
            </a:pPr>
            <a:endParaRPr lang="en-US" sz="800" dirty="0"/>
          </a:p>
          <a:p>
            <a:pPr>
              <a:buClr>
                <a:schemeClr val="tx1"/>
              </a:buClr>
              <a:buFont typeface="Wingdings" pitchFamily="2" charset="2"/>
              <a:buChar char="Ø"/>
            </a:pPr>
            <a:r>
              <a:rPr lang="en-US" sz="2400" b="0" dirty="0" smtClean="0"/>
              <a:t>   </a:t>
            </a:r>
            <a:r>
              <a:rPr lang="en-US" sz="2400" b="0" dirty="0"/>
              <a:t>Command level representatives of USSS, FBI, FEMA, </a:t>
            </a:r>
            <a:r>
              <a:rPr lang="en-US" sz="2400" dirty="0" smtClean="0"/>
              <a:t> </a:t>
            </a:r>
            <a:r>
              <a:rPr lang="en-US" sz="2400" b="0" dirty="0" smtClean="0"/>
              <a:t>DOD, </a:t>
            </a:r>
          </a:p>
          <a:p>
            <a:pPr>
              <a:buClr>
                <a:schemeClr val="tx1"/>
              </a:buClr>
            </a:pPr>
            <a:r>
              <a:rPr lang="en-US" sz="2400" dirty="0" smtClean="0"/>
              <a:t>         </a:t>
            </a:r>
            <a:r>
              <a:rPr lang="en-US" sz="2400" b="0" dirty="0" smtClean="0"/>
              <a:t>state </a:t>
            </a:r>
            <a:r>
              <a:rPr lang="en-US" sz="2400" b="0" dirty="0"/>
              <a:t>&amp; </a:t>
            </a:r>
            <a:r>
              <a:rPr lang="en-US" sz="2400" b="0" dirty="0" smtClean="0"/>
              <a:t>local counterparts</a:t>
            </a:r>
          </a:p>
          <a:p>
            <a:pPr>
              <a:buClr>
                <a:schemeClr val="tx1"/>
              </a:buClr>
              <a:buFont typeface="Wingdings" pitchFamily="2" charset="2"/>
              <a:buChar char="Ø"/>
            </a:pPr>
            <a:r>
              <a:rPr lang="en-US" sz="2400" b="0" dirty="0" smtClean="0"/>
              <a:t>  Oversees </a:t>
            </a:r>
            <a:r>
              <a:rPr lang="en-US" sz="2400" b="0" dirty="0"/>
              <a:t>development and implementation of comprehensive</a:t>
            </a:r>
            <a:r>
              <a:rPr lang="en-US" sz="2400" b="0" dirty="0" smtClean="0"/>
              <a:t>,</a:t>
            </a:r>
          </a:p>
          <a:p>
            <a:pPr marL="114300" lvl="1">
              <a:buClr>
                <a:schemeClr val="tx1"/>
              </a:buClr>
            </a:pPr>
            <a:r>
              <a:rPr lang="en-US" sz="2400" dirty="0" smtClean="0"/>
              <a:t>       </a:t>
            </a:r>
            <a:r>
              <a:rPr lang="en-US" sz="2400" b="0" dirty="0" smtClean="0"/>
              <a:t> </a:t>
            </a:r>
            <a:r>
              <a:rPr lang="en-US" sz="2400" b="0" dirty="0"/>
              <a:t>integrated </a:t>
            </a:r>
            <a:r>
              <a:rPr lang="en-US" sz="2400" b="0" dirty="0" smtClean="0"/>
              <a:t>security plan</a:t>
            </a:r>
            <a:endParaRPr lang="en-US" sz="2400" b="0" dirty="0"/>
          </a:p>
          <a:p>
            <a:pPr marL="114300" lvl="1">
              <a:buClr>
                <a:schemeClr val="tx1"/>
              </a:buClr>
            </a:pPr>
            <a:endParaRPr lang="en-US" b="0" dirty="0"/>
          </a:p>
        </p:txBody>
      </p:sp>
      <p:sp>
        <p:nvSpPr>
          <p:cNvPr id="5" name="Rectangle 2"/>
          <p:cNvSpPr>
            <a:spLocks noChangeArrowheads="1"/>
          </p:cNvSpPr>
          <p:nvPr/>
        </p:nvSpPr>
        <p:spPr bwMode="auto">
          <a:xfrm>
            <a:off x="1905000" y="82304"/>
            <a:ext cx="5562600" cy="691003"/>
          </a:xfrm>
          <a:prstGeom prst="rect">
            <a:avLst/>
          </a:prstGeom>
          <a:noFill/>
          <a:ln w="9525">
            <a:noFill/>
            <a:miter lim="800000"/>
            <a:headEnd/>
            <a:tailEnd/>
          </a:ln>
          <a:effectLst/>
        </p:spPr>
        <p:txBody>
          <a:bodyPr anchor="ctr"/>
          <a:lstStyle/>
          <a:p>
            <a:pPr algn="ctr" eaLnBrk="0" hangingPunct="0">
              <a:defRPr/>
            </a:pPr>
            <a:r>
              <a:rPr lang="en-US" sz="4000" dirty="0">
                <a:effectLst>
                  <a:outerShdw blurRad="38100" dist="38100" dir="2700000" algn="tl">
                    <a:srgbClr val="000000"/>
                  </a:outerShdw>
                </a:effectLst>
              </a:rPr>
              <a:t>NSSE Coordination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164606"/>
            <a:ext cx="8229600" cy="1234546"/>
          </a:xfrm>
          <a:prstGeom prst="rect">
            <a:avLst/>
          </a:prstGeom>
          <a:noFill/>
          <a:ln w="9525">
            <a:noFill/>
            <a:miter lim="800000"/>
            <a:headEnd/>
            <a:tailEnd/>
          </a:ln>
        </p:spPr>
        <p:txBody>
          <a:bodyPr anchor="ctr"/>
          <a:lstStyle/>
          <a:p>
            <a:pPr algn="ctr" eaLnBrk="0" hangingPunct="0">
              <a:defRPr/>
            </a:pPr>
            <a:r>
              <a:rPr lang="en-US" sz="4000" dirty="0">
                <a:effectLst>
                  <a:outerShdw blurRad="38100" dist="38100" dir="2700000" algn="tl">
                    <a:srgbClr val="000000"/>
                  </a:outerShdw>
                </a:effectLst>
              </a:rPr>
              <a:t>2012 DNC</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Executive Steering Committee</a:t>
            </a:r>
          </a:p>
        </p:txBody>
      </p:sp>
      <p:sp>
        <p:nvSpPr>
          <p:cNvPr id="5" name="Rectangle 3"/>
          <p:cNvSpPr>
            <a:spLocks noChangeArrowheads="1"/>
          </p:cNvSpPr>
          <p:nvPr/>
        </p:nvSpPr>
        <p:spPr bwMode="auto">
          <a:xfrm>
            <a:off x="457200" y="1563758"/>
            <a:ext cx="8305800" cy="4806879"/>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Ø"/>
            </a:pPr>
            <a:r>
              <a:rPr lang="en-US" sz="2800" dirty="0" smtClean="0"/>
              <a:t>DNC Event Coordinator  </a:t>
            </a:r>
            <a:r>
              <a:rPr lang="en-US" sz="2800" dirty="0" err="1" smtClean="0"/>
              <a:t>USSS</a:t>
            </a:r>
            <a:r>
              <a:rPr lang="en-US" sz="2800" dirty="0" smtClean="0"/>
              <a:t> SA</a:t>
            </a:r>
            <a:endParaRPr lang="en-US" sz="2400" dirty="0" smtClean="0"/>
          </a:p>
          <a:p>
            <a:pPr marL="342900" indent="-342900" eaLnBrk="0" hangingPunct="0">
              <a:spcBef>
                <a:spcPct val="20000"/>
              </a:spcBef>
            </a:pPr>
            <a:endParaRPr lang="en-US" sz="2400" dirty="0" smtClean="0"/>
          </a:p>
          <a:p>
            <a:pPr marL="342900" indent="-342900" eaLnBrk="0" hangingPunct="0">
              <a:spcBef>
                <a:spcPct val="20000"/>
              </a:spcBef>
              <a:buFont typeface="Wingdings" pitchFamily="2" charset="2"/>
              <a:buChar char="Ø"/>
            </a:pPr>
            <a:r>
              <a:rPr lang="en-US" sz="2800" dirty="0" smtClean="0"/>
              <a:t>Charlotte - Mecklenburg Police Department</a:t>
            </a:r>
          </a:p>
          <a:p>
            <a:pPr marL="342900" indent="-342900" eaLnBrk="0" hangingPunct="0">
              <a:spcBef>
                <a:spcPct val="20000"/>
              </a:spcBef>
              <a:buFont typeface="Wingdings" pitchFamily="2" charset="2"/>
              <a:buChar char="Ø"/>
            </a:pPr>
            <a:r>
              <a:rPr lang="en-US" sz="2800" dirty="0" smtClean="0"/>
              <a:t>Charlotte </a:t>
            </a:r>
            <a:r>
              <a:rPr lang="en-US" sz="2800" dirty="0"/>
              <a:t>Fire </a:t>
            </a:r>
            <a:r>
              <a:rPr lang="en-US" sz="2800" dirty="0" smtClean="0"/>
              <a:t>Department</a:t>
            </a:r>
          </a:p>
          <a:p>
            <a:pPr marL="342900" indent="-342900" eaLnBrk="0" hangingPunct="0">
              <a:spcBef>
                <a:spcPct val="20000"/>
              </a:spcBef>
              <a:buFont typeface="Wingdings" pitchFamily="2" charset="2"/>
              <a:buChar char="Ø"/>
            </a:pPr>
            <a:r>
              <a:rPr lang="en-US" sz="2800" dirty="0" smtClean="0"/>
              <a:t>North </a:t>
            </a:r>
            <a:r>
              <a:rPr lang="en-US" sz="2800" dirty="0"/>
              <a:t>Carolina Crime Control and Public </a:t>
            </a:r>
            <a:r>
              <a:rPr lang="en-US" sz="2800" dirty="0" smtClean="0"/>
              <a:t>Safety</a:t>
            </a:r>
          </a:p>
          <a:p>
            <a:pPr marL="342900" indent="-342900" eaLnBrk="0" hangingPunct="0">
              <a:buFont typeface="Wingdings" pitchFamily="2" charset="2"/>
              <a:buChar char="Ø"/>
            </a:pPr>
            <a:r>
              <a:rPr lang="en-US" sz="2800" dirty="0"/>
              <a:t>U.S. Secret </a:t>
            </a:r>
            <a:r>
              <a:rPr lang="en-US" sz="2800" dirty="0" smtClean="0"/>
              <a:t>Service</a:t>
            </a:r>
            <a:endParaRPr lang="en-US" sz="2800" dirty="0"/>
          </a:p>
          <a:p>
            <a:pPr marL="342900" indent="-342900" eaLnBrk="0" hangingPunct="0">
              <a:buFont typeface="Wingdings" pitchFamily="2" charset="2"/>
              <a:buChar char="Ø"/>
            </a:pPr>
            <a:r>
              <a:rPr lang="en-US" sz="2800" dirty="0"/>
              <a:t>U.S. Attorney’s Office </a:t>
            </a:r>
          </a:p>
          <a:p>
            <a:pPr marL="342900" indent="-342900" eaLnBrk="0" hangingPunct="0">
              <a:buFont typeface="Wingdings" pitchFamily="2" charset="2"/>
              <a:buChar char="Ø"/>
            </a:pPr>
            <a:r>
              <a:rPr lang="en-US" sz="2800" dirty="0"/>
              <a:t>Federal Bureau of Investigation  </a:t>
            </a:r>
          </a:p>
          <a:p>
            <a:pPr marL="342900" indent="-342900" eaLnBrk="0" hangingPunct="0">
              <a:buFont typeface="Wingdings" pitchFamily="2" charset="2"/>
              <a:buChar char="Ø"/>
            </a:pPr>
            <a:r>
              <a:rPr lang="en-US" sz="2800" dirty="0"/>
              <a:t>Federal Emergency Management Agency</a:t>
            </a:r>
          </a:p>
          <a:p>
            <a:pPr marL="342900" indent="-342900" eaLnBrk="0" hangingPunct="0">
              <a:buFont typeface="Wingdings" pitchFamily="2" charset="2"/>
              <a:buChar char="Ø"/>
            </a:pPr>
            <a:r>
              <a:rPr lang="en-US" sz="2800" dirty="0"/>
              <a:t>U.S. Department of Defense</a:t>
            </a:r>
          </a:p>
          <a:p>
            <a:pPr marL="342900" indent="-342900" eaLnBrk="0" hangingPunct="0">
              <a:spcBef>
                <a:spcPct val="20000"/>
              </a:spcBef>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22237"/>
            <a:ext cx="8229600" cy="816203"/>
          </a:xfrm>
        </p:spPr>
        <p:txBody>
          <a:bodyPr/>
          <a:lstStyle/>
          <a:p>
            <a:r>
              <a:rPr lang="en-US" dirty="0" smtClean="0"/>
              <a:t>Circle of Trust</a:t>
            </a:r>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399153"/>
            <a:ext cx="7921626" cy="559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457200" y="1399153"/>
            <a:ext cx="8229600" cy="488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buFontTx/>
              <a:buNone/>
              <a:defRPr/>
            </a:pPr>
            <a:endParaRPr lang="en-US" b="1" kern="0" dirty="0" smtClean="0"/>
          </a:p>
          <a:p>
            <a:pPr>
              <a:defRPr/>
            </a:pPr>
            <a:endParaRPr lang="en-US" kern="0" dirty="0"/>
          </a:p>
        </p:txBody>
      </p:sp>
    </p:spTree>
    <p:extLst>
      <p:ext uri="{BB962C8B-B14F-4D97-AF65-F5344CB8AC3E}">
        <p14:creationId xmlns:p14="http://schemas.microsoft.com/office/powerpoint/2010/main" val="1981940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and LEO Precautions</a:t>
            </a:r>
            <a:endParaRPr lang="en-US" dirty="0"/>
          </a:p>
        </p:txBody>
      </p:sp>
      <p:sp>
        <p:nvSpPr>
          <p:cNvPr id="3" name="Content Placeholder 2"/>
          <p:cNvSpPr>
            <a:spLocks noGrp="1"/>
          </p:cNvSpPr>
          <p:nvPr>
            <p:ph idx="1"/>
          </p:nvPr>
        </p:nvSpPr>
        <p:spPr>
          <a:xfrm>
            <a:off x="457200" y="1728365"/>
            <a:ext cx="8229600" cy="5175672"/>
          </a:xfrm>
        </p:spPr>
        <p:txBody>
          <a:bodyPr/>
          <a:lstStyle/>
          <a:p>
            <a:r>
              <a:rPr lang="en-US" dirty="0" smtClean="0"/>
              <a:t>Secret Level Clearances</a:t>
            </a:r>
          </a:p>
          <a:p>
            <a:r>
              <a:rPr lang="en-US" dirty="0" smtClean="0"/>
              <a:t>Direct Order by the Police &amp; Fire Chiefs</a:t>
            </a:r>
          </a:p>
          <a:p>
            <a:r>
              <a:rPr lang="en-US" dirty="0" smtClean="0"/>
              <a:t>HSIN Accounts</a:t>
            </a:r>
          </a:p>
          <a:p>
            <a:r>
              <a:rPr lang="en-US" dirty="0" smtClean="0"/>
              <a:t>PCII Credentials</a:t>
            </a:r>
          </a:p>
          <a:p>
            <a:r>
              <a:rPr lang="en-US" dirty="0" smtClean="0"/>
              <a:t>Cyber Security Assessments</a:t>
            </a:r>
          </a:p>
          <a:p>
            <a:r>
              <a:rPr lang="en-US" dirty="0" smtClean="0"/>
              <a:t>Secured Communications</a:t>
            </a:r>
          </a:p>
          <a:p>
            <a:r>
              <a:rPr lang="en-US" dirty="0" smtClean="0"/>
              <a:t>Social Media General Order</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5856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9213"/>
            <a:ext cx="7772400" cy="1587763"/>
          </a:xfrm>
        </p:spPr>
        <p:txBody>
          <a:bodyPr/>
          <a:lstStyle/>
          <a:p>
            <a:r>
              <a:rPr lang="en-US" dirty="0" smtClean="0"/>
              <a:t>Why all this planning?</a:t>
            </a:r>
            <a:endParaRPr lang="en-US" dirty="0"/>
          </a:p>
        </p:txBody>
      </p:sp>
      <p:sp>
        <p:nvSpPr>
          <p:cNvPr id="3" name="Subtitle 2"/>
          <p:cNvSpPr>
            <a:spLocks noGrp="1"/>
          </p:cNvSpPr>
          <p:nvPr>
            <p:ph type="subTitle" idx="1"/>
          </p:nvPr>
        </p:nvSpPr>
        <p:spPr>
          <a:xfrm>
            <a:off x="609600" y="1892970"/>
            <a:ext cx="7772400" cy="4691274"/>
          </a:xfrm>
        </p:spPr>
        <p:txBody>
          <a:bodyPr>
            <a:normAutofit/>
          </a:bodyPr>
          <a:lstStyle/>
          <a:p>
            <a:pPr algn="l">
              <a:buFont typeface="Arial" pitchFamily="34" charset="0"/>
              <a:buChar char="•"/>
            </a:pPr>
            <a:r>
              <a:rPr lang="en-US" sz="2400" dirty="0" smtClean="0"/>
              <a:t>  </a:t>
            </a:r>
            <a:r>
              <a:rPr lang="en-US" dirty="0" smtClean="0"/>
              <a:t>Protest</a:t>
            </a:r>
          </a:p>
          <a:p>
            <a:pPr algn="l">
              <a:buFont typeface="Arial" pitchFamily="34" charset="0"/>
              <a:buChar char="•"/>
            </a:pPr>
            <a:r>
              <a:rPr lang="en-US" dirty="0" smtClean="0"/>
              <a:t> </a:t>
            </a:r>
            <a:r>
              <a:rPr lang="en-US" dirty="0" err="1" smtClean="0"/>
              <a:t>IED</a:t>
            </a:r>
            <a:r>
              <a:rPr lang="en-US" dirty="0" smtClean="0"/>
              <a:t> Attacks</a:t>
            </a:r>
          </a:p>
          <a:p>
            <a:pPr algn="l">
              <a:buFont typeface="Arial" pitchFamily="34" charset="0"/>
              <a:buChar char="•"/>
            </a:pPr>
            <a:r>
              <a:rPr lang="en-US" dirty="0" smtClean="0"/>
              <a:t> Fires</a:t>
            </a:r>
          </a:p>
          <a:p>
            <a:pPr algn="l">
              <a:buFont typeface="Arial" pitchFamily="34" charset="0"/>
              <a:buChar char="•"/>
            </a:pPr>
            <a:r>
              <a:rPr lang="en-US" dirty="0" smtClean="0"/>
              <a:t> Mumbai Style Attacks</a:t>
            </a:r>
          </a:p>
          <a:p>
            <a:pPr algn="l">
              <a:buFont typeface="Arial" pitchFamily="34" charset="0"/>
              <a:buChar char="•"/>
            </a:pPr>
            <a:r>
              <a:rPr lang="en-US" dirty="0" smtClean="0"/>
              <a:t> Natural Events </a:t>
            </a:r>
            <a:r>
              <a:rPr lang="en-US" dirty="0" err="1" smtClean="0"/>
              <a:t>Ie</a:t>
            </a:r>
            <a:r>
              <a:rPr lang="en-US" dirty="0" smtClean="0"/>
              <a:t>. Gas Leaks, Power Outages</a:t>
            </a:r>
          </a:p>
          <a:p>
            <a:pPr algn="l">
              <a:buFont typeface="Arial" pitchFamily="34" charset="0"/>
              <a:buChar char="•"/>
            </a:pPr>
            <a:r>
              <a:rPr lang="en-US" dirty="0" smtClean="0"/>
              <a:t> Hurricanes, Tornados</a:t>
            </a:r>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437"/>
            <a:ext cx="7772400" cy="1587763"/>
          </a:xfrm>
        </p:spPr>
        <p:txBody>
          <a:bodyPr/>
          <a:lstStyle/>
          <a:p>
            <a:r>
              <a:rPr lang="en-US" dirty="0" smtClean="0"/>
              <a:t>Current Issues</a:t>
            </a:r>
            <a:endParaRPr lang="en-US" dirty="0"/>
          </a:p>
        </p:txBody>
      </p:sp>
      <p:sp>
        <p:nvSpPr>
          <p:cNvPr id="3" name="Subtitle 2"/>
          <p:cNvSpPr>
            <a:spLocks noGrp="1"/>
          </p:cNvSpPr>
          <p:nvPr>
            <p:ph type="subTitle" idx="1"/>
          </p:nvPr>
        </p:nvSpPr>
        <p:spPr>
          <a:xfrm>
            <a:off x="1371600" y="1722437"/>
            <a:ext cx="6400800" cy="5257800"/>
          </a:xfrm>
        </p:spPr>
        <p:txBody>
          <a:bodyPr/>
          <a:lstStyle/>
          <a:p>
            <a:pPr marL="457200" indent="-457200" algn="l">
              <a:buFont typeface="Arial" pitchFamily="34" charset="0"/>
              <a:buChar char="•"/>
            </a:pPr>
            <a:r>
              <a:rPr lang="en-US" dirty="0" smtClean="0"/>
              <a:t>Spring of the Arab Uprising</a:t>
            </a:r>
          </a:p>
          <a:p>
            <a:pPr marL="457200" indent="-457200" algn="l">
              <a:buFont typeface="Arial" pitchFamily="34" charset="0"/>
              <a:buChar char="•"/>
            </a:pPr>
            <a:r>
              <a:rPr lang="en-US" dirty="0" smtClean="0"/>
              <a:t>Occupy Movement</a:t>
            </a:r>
          </a:p>
          <a:p>
            <a:pPr marL="457200" indent="-457200" algn="l">
              <a:buFont typeface="Arial" pitchFamily="34" charset="0"/>
              <a:buChar char="•"/>
            </a:pPr>
            <a:r>
              <a:rPr lang="en-US" dirty="0" smtClean="0"/>
              <a:t>Iran Nuclear Debate</a:t>
            </a:r>
          </a:p>
          <a:p>
            <a:pPr marL="457200" indent="-457200" algn="l">
              <a:buFont typeface="Arial" pitchFamily="34" charset="0"/>
              <a:buChar char="•"/>
            </a:pPr>
            <a:r>
              <a:rPr lang="en-US" dirty="0" smtClean="0"/>
              <a:t>Financial Crisis</a:t>
            </a:r>
          </a:p>
          <a:p>
            <a:pPr marL="457200" indent="-457200" algn="l">
              <a:buFont typeface="Arial" pitchFamily="34" charset="0"/>
              <a:buChar char="•"/>
            </a:pPr>
            <a:r>
              <a:rPr lang="en-US" dirty="0" smtClean="0"/>
              <a:t>Cyber Security Threats</a:t>
            </a:r>
          </a:p>
          <a:p>
            <a:pPr marL="457200" indent="-457200" algn="l">
              <a:buFont typeface="Arial" pitchFamily="34" charset="0"/>
              <a:buChar char="•"/>
            </a:pPr>
            <a:endParaRPr lang="en-US" dirty="0"/>
          </a:p>
        </p:txBody>
      </p:sp>
    </p:spTree>
    <p:extLst>
      <p:ext uri="{BB962C8B-B14F-4D97-AF65-F5344CB8AC3E}">
        <p14:creationId xmlns:p14="http://schemas.microsoft.com/office/powerpoint/2010/main" val="1580720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399152"/>
          </a:xfrm>
        </p:spPr>
        <p:txBody>
          <a:bodyPr>
            <a:normAutofit/>
          </a:bodyPr>
          <a:lstStyle/>
          <a:p>
            <a:pPr>
              <a:defRPr/>
            </a:pPr>
            <a:r>
              <a:rPr lang="en-US" sz="5400" dirty="0" smtClean="0"/>
              <a:t>Coordination Challenges</a:t>
            </a:r>
            <a:endParaRPr lang="en-US" sz="5400" dirty="0"/>
          </a:p>
        </p:txBody>
      </p:sp>
      <p:sp>
        <p:nvSpPr>
          <p:cNvPr id="3" name="Subtitle 2"/>
          <p:cNvSpPr>
            <a:spLocks noGrp="1"/>
          </p:cNvSpPr>
          <p:nvPr>
            <p:ph type="subTitle" idx="1"/>
          </p:nvPr>
        </p:nvSpPr>
        <p:spPr>
          <a:xfrm>
            <a:off x="685800" y="1234546"/>
            <a:ext cx="6553200" cy="5596608"/>
          </a:xfrm>
        </p:spPr>
        <p:txBody>
          <a:bodyPr>
            <a:normAutofit/>
          </a:bodyPr>
          <a:lstStyle/>
          <a:p>
            <a:pPr>
              <a:defRPr/>
            </a:pPr>
            <a:r>
              <a:rPr lang="en-US" sz="4000" dirty="0" smtClean="0"/>
              <a:t>22 Command Centers across the two States</a:t>
            </a:r>
          </a:p>
          <a:p>
            <a:pPr algn="l">
              <a:defRPr/>
            </a:pPr>
            <a:endParaRPr lang="en-US" dirty="0" smtClean="0"/>
          </a:p>
          <a:p>
            <a:pPr algn="l">
              <a:defRPr/>
            </a:pPr>
            <a:r>
              <a:rPr lang="en-US" sz="4000" dirty="0" smtClean="0">
                <a:latin typeface="Times New Roman" panose="02020603050405020304" pitchFamily="18" charset="0"/>
                <a:cs typeface="Times New Roman" panose="02020603050405020304" pitchFamily="18" charset="0"/>
              </a:rPr>
              <a:t>Information Sharing &amp; Coordination of Information in Real Time Was #1 Challenge !</a:t>
            </a:r>
          </a:p>
          <a:p>
            <a:pPr algn="l">
              <a:defRPr/>
            </a:pPr>
            <a:endParaRPr lang="en-US" dirty="0" smtClean="0"/>
          </a:p>
          <a:p>
            <a:pPr algn="l">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5BD3"/>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9753</TotalTime>
  <Words>419</Words>
  <Application>Microsoft Office PowerPoint</Application>
  <PresentationFormat>Custom</PresentationFormat>
  <Paragraphs>85</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2012 DNC September 1-7, 2012 </vt:lpstr>
      <vt:lpstr>2012 Democratic National Convention</vt:lpstr>
      <vt:lpstr>PowerPoint Presentation</vt:lpstr>
      <vt:lpstr>PowerPoint Presentation</vt:lpstr>
      <vt:lpstr>Circle of Trust</vt:lpstr>
      <vt:lpstr>Fire and LEO Precautions</vt:lpstr>
      <vt:lpstr>Why all this planning?</vt:lpstr>
      <vt:lpstr>Current Issues</vt:lpstr>
      <vt:lpstr>Coordination Challenges</vt:lpstr>
      <vt:lpstr>City Command Center</vt:lpstr>
      <vt:lpstr>MACC</vt:lpstr>
      <vt:lpstr>CIRC</vt:lpstr>
      <vt:lpstr>Public Works Operations Center</vt:lpstr>
      <vt:lpstr>Traffic Management Plan Implementation</vt:lpstr>
      <vt:lpstr>PowerPoint Presentation</vt:lpstr>
      <vt:lpstr>PowerPoint Presentation</vt:lpstr>
      <vt:lpstr>PowerPoint Presentation</vt:lpstr>
      <vt:lpstr>PowerPoint Presentation</vt:lpstr>
      <vt:lpstr>PowerPoint Presentation</vt:lpstr>
      <vt:lpstr>PowerPoint Presentation</vt:lpstr>
      <vt:lpstr>Event Monitoring</vt:lpstr>
      <vt:lpstr>2012 DNC September 1-7, 2012 </vt:lpstr>
    </vt:vector>
  </TitlesOfParts>
  <Company>USSS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Dulin, Jeffrey</cp:lastModifiedBy>
  <cp:revision>315</cp:revision>
  <dcterms:created xsi:type="dcterms:W3CDTF">2011-06-06T20:45:35Z</dcterms:created>
  <dcterms:modified xsi:type="dcterms:W3CDTF">2014-06-12T12:42:37Z</dcterms:modified>
</cp:coreProperties>
</file>