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Default Extension="pptx" ContentType="application/vnd.openxmlformats-officedocument.presentationml.presentation"/>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2" r:id="rId2"/>
    <p:sldMasterId id="2147483653" r:id="rId3"/>
    <p:sldMasterId id="2147483797" r:id="rId4"/>
    <p:sldMasterId id="2147483799" r:id="rId5"/>
    <p:sldMasterId id="2147483801" r:id="rId6"/>
  </p:sldMasterIdLst>
  <p:notesMasterIdLst>
    <p:notesMasterId r:id="rId68"/>
  </p:notesMasterIdLst>
  <p:handoutMasterIdLst>
    <p:handoutMasterId r:id="rId69"/>
  </p:handoutMasterIdLst>
  <p:sldIdLst>
    <p:sldId id="634" r:id="rId7"/>
    <p:sldId id="996" r:id="rId8"/>
    <p:sldId id="1009" r:id="rId9"/>
    <p:sldId id="1016" r:id="rId10"/>
    <p:sldId id="1017" r:id="rId11"/>
    <p:sldId id="1010" r:id="rId12"/>
    <p:sldId id="882" r:id="rId13"/>
    <p:sldId id="844" r:id="rId14"/>
    <p:sldId id="1026" r:id="rId15"/>
    <p:sldId id="1027" r:id="rId16"/>
    <p:sldId id="1020" r:id="rId17"/>
    <p:sldId id="1028" r:id="rId18"/>
    <p:sldId id="866" r:id="rId19"/>
    <p:sldId id="1021" r:id="rId20"/>
    <p:sldId id="1022" r:id="rId21"/>
    <p:sldId id="876" r:id="rId22"/>
    <p:sldId id="845" r:id="rId23"/>
    <p:sldId id="991" r:id="rId24"/>
    <p:sldId id="875" r:id="rId25"/>
    <p:sldId id="1023" r:id="rId26"/>
    <p:sldId id="811" r:id="rId27"/>
    <p:sldId id="975" r:id="rId28"/>
    <p:sldId id="976" r:id="rId29"/>
    <p:sldId id="998" r:id="rId30"/>
    <p:sldId id="1007" r:id="rId31"/>
    <p:sldId id="1008" r:id="rId32"/>
    <p:sldId id="1011" r:id="rId33"/>
    <p:sldId id="1012" r:id="rId34"/>
    <p:sldId id="977" r:id="rId35"/>
    <p:sldId id="978" r:id="rId36"/>
    <p:sldId id="1014" r:id="rId37"/>
    <p:sldId id="1013" r:id="rId38"/>
    <p:sldId id="999" r:id="rId39"/>
    <p:sldId id="1000" r:id="rId40"/>
    <p:sldId id="986" r:id="rId41"/>
    <p:sldId id="988" r:id="rId42"/>
    <p:sldId id="987" r:id="rId43"/>
    <p:sldId id="989" r:id="rId44"/>
    <p:sldId id="979" r:id="rId45"/>
    <p:sldId id="952" r:id="rId46"/>
    <p:sldId id="843" r:id="rId47"/>
    <p:sldId id="990" r:id="rId48"/>
    <p:sldId id="980" r:id="rId49"/>
    <p:sldId id="981" r:id="rId50"/>
    <p:sldId id="982" r:id="rId51"/>
    <p:sldId id="1015" r:id="rId52"/>
    <p:sldId id="1001" r:id="rId53"/>
    <p:sldId id="953" r:id="rId54"/>
    <p:sldId id="985" r:id="rId55"/>
    <p:sldId id="983" r:id="rId56"/>
    <p:sldId id="984" r:id="rId57"/>
    <p:sldId id="945" r:id="rId58"/>
    <p:sldId id="947" r:id="rId59"/>
    <p:sldId id="949" r:id="rId60"/>
    <p:sldId id="946" r:id="rId61"/>
    <p:sldId id="944" r:id="rId62"/>
    <p:sldId id="956" r:id="rId63"/>
    <p:sldId id="1005" r:id="rId64"/>
    <p:sldId id="1004" r:id="rId65"/>
    <p:sldId id="1002" r:id="rId66"/>
    <p:sldId id="1003" r:id="rId67"/>
  </p:sldIdLst>
  <p:sldSz cx="9144000" cy="6858000" type="screen4x3"/>
  <p:notesSz cx="7010400" cy="9296400"/>
  <p:custDataLst>
    <p:tags r:id="rId70"/>
  </p:custDataLst>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clrMru>
    <a:srgbClr val="33CC33"/>
    <a:srgbClr val="FFFF66"/>
    <a:srgbClr val="339933"/>
    <a:srgbClr val="CCFF33"/>
    <a:srgbClr val="99FF66"/>
    <a:srgbClr val="FF9900"/>
    <a:srgbClr val="FF0000"/>
    <a:srgbClr val="66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946" autoAdjust="0"/>
    <p:restoredTop sz="84958" autoAdjust="0"/>
  </p:normalViewPr>
  <p:slideViewPr>
    <p:cSldViewPr>
      <p:cViewPr>
        <p:scale>
          <a:sx n="80" d="100"/>
          <a:sy n="80" d="100"/>
        </p:scale>
        <p:origin x="-155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56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1423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1423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1423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D2A0CC0A-9AB8-4B84-8985-B6CB45E385C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BFB86BCD-7281-45DF-9250-C4F7EAED5A2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EAA6397-3BB8-41D4-8B0A-782A5B2FAB97}" type="slidenum">
              <a:rPr lang="en-US" smtClean="0"/>
              <a:pPr/>
              <a:t>1</a:t>
            </a:fld>
            <a:endParaRPr lang="en-US" smtClean="0"/>
          </a:p>
        </p:txBody>
      </p:sp>
      <p:sp>
        <p:nvSpPr>
          <p:cNvPr id="29699" name="Rectangle 2"/>
          <p:cNvSpPr>
            <a:spLocks noGrp="1" noRot="1" noChangeAspect="1" noChangeArrowheads="1" noTextEdit="1"/>
          </p:cNvSpPr>
          <p:nvPr>
            <p:ph type="sldImg"/>
          </p:nvPr>
        </p:nvSpPr>
        <p:spPr>
          <a:xfrm>
            <a:off x="1181100" y="698500"/>
            <a:ext cx="4648200" cy="3486150"/>
          </a:xfrm>
          <a:ln/>
        </p:spPr>
      </p:sp>
      <p:sp>
        <p:nvSpPr>
          <p:cNvPr id="29700" name="Rectangle 3"/>
          <p:cNvSpPr>
            <a:spLocks noGrp="1" noChangeArrowheads="1"/>
          </p:cNvSpPr>
          <p:nvPr>
            <p:ph type="body" idx="1"/>
          </p:nvPr>
        </p:nvSpPr>
        <p:spPr>
          <a:xfrm>
            <a:off x="933450" y="4416425"/>
            <a:ext cx="5143500" cy="4181475"/>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F52A318-EABC-481E-86ED-722BFB48D9EE}" type="slidenum">
              <a:rPr lang="en-US" smtClean="0"/>
              <a:pPr/>
              <a:t>34</a:t>
            </a:fld>
            <a:endParaRPr lang="en-US" smtClean="0"/>
          </a:p>
        </p:txBody>
      </p:sp>
      <p:sp>
        <p:nvSpPr>
          <p:cNvPr id="30723"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522" tIns="46760" rIns="93522" bIns="46760" anchor="b"/>
          <a:lstStyle/>
          <a:p>
            <a:pPr algn="r" defTabSz="933450"/>
            <a:fld id="{A83AD55A-6E79-47FD-B5FC-EEC4C6AE0EDD}" type="slidenum">
              <a:rPr lang="en-US" sz="1200"/>
              <a:pPr algn="r" defTabSz="933450"/>
              <a:t>34</a:t>
            </a:fld>
            <a:endParaRPr lang="en-US" sz="1200"/>
          </a:p>
        </p:txBody>
      </p:sp>
      <p:sp>
        <p:nvSpPr>
          <p:cNvPr id="30724" name="Rectangle 2"/>
          <p:cNvSpPr>
            <a:spLocks noGrp="1" noRot="1" noChangeAspect="1" noChangeArrowheads="1" noTextEdit="1"/>
          </p:cNvSpPr>
          <p:nvPr>
            <p:ph type="sldImg"/>
          </p:nvPr>
        </p:nvSpPr>
        <p:spPr>
          <a:xfrm>
            <a:off x="1182688" y="698500"/>
            <a:ext cx="4646612" cy="3484563"/>
          </a:xfrm>
          <a:ln/>
        </p:spPr>
      </p:sp>
      <p:sp>
        <p:nvSpPr>
          <p:cNvPr id="30725" name="Rectangle 3"/>
          <p:cNvSpPr>
            <a:spLocks noGrp="1" noChangeArrowheads="1"/>
          </p:cNvSpPr>
          <p:nvPr>
            <p:ph type="body" idx="1"/>
          </p:nvPr>
        </p:nvSpPr>
        <p:spPr>
          <a:xfrm>
            <a:off x="701675" y="4416425"/>
            <a:ext cx="5607050" cy="4181475"/>
          </a:xfrm>
          <a:noFill/>
          <a:ln/>
        </p:spPr>
        <p:txBody>
          <a:bodyPr lIns="93522" tIns="46760" rIns="93522" bIns="46760"/>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a:cs typeface="ＭＳ Ｐゴシック"/>
              </a:rPr>
              <a:t>Information Assurance</a:t>
            </a:r>
            <a:r>
              <a:rPr lang="en-US" baseline="0" dirty="0" smtClean="0">
                <a:ea typeface="ＭＳ Ｐゴシック"/>
                <a:cs typeface="ＭＳ Ｐゴシック"/>
              </a:rPr>
              <a:t> Awareness</a:t>
            </a:r>
            <a:endParaRPr lang="en-US"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fld id="{3E7143C0-4F23-B545-9533-520B5A87CA1E}"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NOAA Emergency Response Imagery</a:t>
            </a:r>
            <a:endParaRPr lang="en-US" dirty="0"/>
          </a:p>
        </p:txBody>
      </p:sp>
      <p:sp>
        <p:nvSpPr>
          <p:cNvPr id="4" name="Slide Number Placeholder 3"/>
          <p:cNvSpPr>
            <a:spLocks noGrp="1"/>
          </p:cNvSpPr>
          <p:nvPr>
            <p:ph type="sldNum" sz="quarter" idx="10"/>
          </p:nvPr>
        </p:nvSpPr>
        <p:spPr/>
        <p:txBody>
          <a:bodyPr/>
          <a:lstStyle/>
          <a:p>
            <a:pPr>
              <a:defRPr/>
            </a:pPr>
            <a:fld id="{BFB86BCD-7281-45DF-9250-C4F7EAED5A25}" type="slidenum">
              <a:rPr lang="en-US" smtClean="0"/>
              <a:pPr>
                <a:defRPr/>
              </a:pPr>
              <a:t>48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B86BCD-7281-45DF-9250-C4F7EAED5A25}" type="slidenum">
              <a:rPr lang="en-US" smtClean="0"/>
              <a:pPr>
                <a:defRPr/>
              </a:pPr>
              <a:t>56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F52A318-EABC-481E-86ED-722BFB48D9EE}" type="slidenum">
              <a:rPr lang="en-US" smtClean="0"/>
              <a:pPr/>
              <a:t>2</a:t>
            </a:fld>
            <a:endParaRPr lang="en-US" smtClean="0"/>
          </a:p>
        </p:txBody>
      </p:sp>
      <p:sp>
        <p:nvSpPr>
          <p:cNvPr id="30723"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522" tIns="46760" rIns="93522" bIns="46760" anchor="b"/>
          <a:lstStyle/>
          <a:p>
            <a:pPr algn="r" defTabSz="933450"/>
            <a:fld id="{A83AD55A-6E79-47FD-B5FC-EEC4C6AE0EDD}" type="slidenum">
              <a:rPr lang="en-US" sz="1200"/>
              <a:pPr algn="r" defTabSz="933450"/>
              <a:t>2</a:t>
            </a:fld>
            <a:endParaRPr lang="en-US" sz="1200"/>
          </a:p>
        </p:txBody>
      </p:sp>
      <p:sp>
        <p:nvSpPr>
          <p:cNvPr id="30724" name="Rectangle 2"/>
          <p:cNvSpPr>
            <a:spLocks noGrp="1" noRot="1" noChangeAspect="1" noChangeArrowheads="1" noTextEdit="1"/>
          </p:cNvSpPr>
          <p:nvPr>
            <p:ph type="sldImg"/>
          </p:nvPr>
        </p:nvSpPr>
        <p:spPr>
          <a:xfrm>
            <a:off x="1182688" y="698500"/>
            <a:ext cx="4646612" cy="3484563"/>
          </a:xfrm>
          <a:ln/>
        </p:spPr>
      </p:sp>
      <p:sp>
        <p:nvSpPr>
          <p:cNvPr id="30725" name="Rectangle 3"/>
          <p:cNvSpPr>
            <a:spLocks noGrp="1" noChangeArrowheads="1"/>
          </p:cNvSpPr>
          <p:nvPr>
            <p:ph type="body" idx="1"/>
          </p:nvPr>
        </p:nvSpPr>
        <p:spPr>
          <a:xfrm>
            <a:off x="701675" y="4416425"/>
            <a:ext cx="5607050" cy="4181475"/>
          </a:xfrm>
          <a:noFill/>
          <a:ln/>
        </p:spPr>
        <p:txBody>
          <a:bodyPr lIns="93522" tIns="46760" rIns="93522" bIns="46760"/>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F52A318-EABC-481E-86ED-722BFB48D9EE}" type="slidenum">
              <a:rPr lang="en-US" smtClean="0"/>
              <a:pPr/>
              <a:t>3</a:t>
            </a:fld>
            <a:endParaRPr lang="en-US" smtClean="0"/>
          </a:p>
        </p:txBody>
      </p:sp>
      <p:sp>
        <p:nvSpPr>
          <p:cNvPr id="30723"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522" tIns="46760" rIns="93522" bIns="46760" anchor="b"/>
          <a:lstStyle/>
          <a:p>
            <a:pPr algn="r" defTabSz="933450"/>
            <a:fld id="{A83AD55A-6E79-47FD-B5FC-EEC4C6AE0EDD}" type="slidenum">
              <a:rPr lang="en-US" sz="1200"/>
              <a:pPr algn="r" defTabSz="933450"/>
              <a:t>3</a:t>
            </a:fld>
            <a:endParaRPr lang="en-US" sz="1200"/>
          </a:p>
        </p:txBody>
      </p:sp>
      <p:sp>
        <p:nvSpPr>
          <p:cNvPr id="30724" name="Rectangle 2"/>
          <p:cNvSpPr>
            <a:spLocks noGrp="1" noRot="1" noChangeAspect="1" noChangeArrowheads="1" noTextEdit="1"/>
          </p:cNvSpPr>
          <p:nvPr>
            <p:ph type="sldImg"/>
          </p:nvPr>
        </p:nvSpPr>
        <p:spPr>
          <a:xfrm>
            <a:off x="1182688" y="698500"/>
            <a:ext cx="4646612" cy="3484563"/>
          </a:xfrm>
          <a:ln/>
        </p:spPr>
      </p:sp>
      <p:sp>
        <p:nvSpPr>
          <p:cNvPr id="30725" name="Rectangle 3"/>
          <p:cNvSpPr>
            <a:spLocks noGrp="1" noChangeArrowheads="1"/>
          </p:cNvSpPr>
          <p:nvPr>
            <p:ph type="body" idx="1"/>
          </p:nvPr>
        </p:nvSpPr>
        <p:spPr>
          <a:xfrm>
            <a:off x="701675" y="4416425"/>
            <a:ext cx="5607050" cy="4181475"/>
          </a:xfrm>
          <a:noFill/>
          <a:ln/>
        </p:spPr>
        <p:txBody>
          <a:bodyPr lIns="93522" tIns="46760" rIns="93522" bIns="46760"/>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F52A318-EABC-481E-86ED-722BFB48D9EE}" type="slidenum">
              <a:rPr lang="en-US" smtClean="0"/>
              <a:pPr/>
              <a:t>6</a:t>
            </a:fld>
            <a:endParaRPr lang="en-US" smtClean="0"/>
          </a:p>
        </p:txBody>
      </p:sp>
      <p:sp>
        <p:nvSpPr>
          <p:cNvPr id="30723"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522" tIns="46760" rIns="93522" bIns="46760" anchor="b"/>
          <a:lstStyle/>
          <a:p>
            <a:pPr algn="r" defTabSz="933450"/>
            <a:fld id="{A83AD55A-6E79-47FD-B5FC-EEC4C6AE0EDD}" type="slidenum">
              <a:rPr lang="en-US" sz="1200"/>
              <a:pPr algn="r" defTabSz="933450"/>
              <a:t>6</a:t>
            </a:fld>
            <a:endParaRPr lang="en-US" sz="1200"/>
          </a:p>
        </p:txBody>
      </p:sp>
      <p:sp>
        <p:nvSpPr>
          <p:cNvPr id="30724" name="Rectangle 2"/>
          <p:cNvSpPr>
            <a:spLocks noGrp="1" noRot="1" noChangeAspect="1" noChangeArrowheads="1" noTextEdit="1"/>
          </p:cNvSpPr>
          <p:nvPr>
            <p:ph type="sldImg"/>
          </p:nvPr>
        </p:nvSpPr>
        <p:spPr>
          <a:xfrm>
            <a:off x="1182688" y="698500"/>
            <a:ext cx="4646612" cy="3484563"/>
          </a:xfrm>
          <a:ln/>
        </p:spPr>
      </p:sp>
      <p:sp>
        <p:nvSpPr>
          <p:cNvPr id="30725" name="Rectangle 3"/>
          <p:cNvSpPr>
            <a:spLocks noGrp="1" noChangeArrowheads="1"/>
          </p:cNvSpPr>
          <p:nvPr>
            <p:ph type="body" idx="1"/>
          </p:nvPr>
        </p:nvSpPr>
        <p:spPr>
          <a:xfrm>
            <a:off x="701675" y="4416425"/>
            <a:ext cx="5607050" cy="4181475"/>
          </a:xfrm>
          <a:noFill/>
          <a:ln/>
        </p:spPr>
        <p:txBody>
          <a:bodyPr lIns="93522" tIns="46760" rIns="93522" bIns="46760"/>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C576DB-CF8D-4827-AABB-7CFF9CD6C718}" type="slidenum">
              <a:rPr lang="en-US" altLang="en-US">
                <a:solidFill>
                  <a:srgbClr val="000000"/>
                </a:solidFill>
              </a:rPr>
              <a:pPr/>
              <a:t>9</a:t>
            </a:fld>
            <a:endParaRPr lang="en-US" altLang="en-US">
              <a:solidFill>
                <a:srgbClr val="000000"/>
              </a:solidFill>
            </a:endParaRPr>
          </a:p>
        </p:txBody>
      </p:sp>
      <p:sp>
        <p:nvSpPr>
          <p:cNvPr id="360450" name="Rectangle 2"/>
          <p:cNvSpPr>
            <a:spLocks noGrp="1" noRot="1" noChangeAspect="1" noChangeArrowheads="1" noTextEdit="1"/>
          </p:cNvSpPr>
          <p:nvPr>
            <p:ph type="sldImg"/>
          </p:nvPr>
        </p:nvSpPr>
        <p:spPr>
          <a:xfrm>
            <a:off x="1336675" y="812800"/>
            <a:ext cx="4341813" cy="3255963"/>
          </a:xfrm>
          <a:ln/>
        </p:spPr>
      </p:sp>
      <p:sp>
        <p:nvSpPr>
          <p:cNvPr id="360451" name="Rectangle 3"/>
          <p:cNvSpPr>
            <a:spLocks noGrp="1" noChangeArrowheads="1"/>
          </p:cNvSpPr>
          <p:nvPr>
            <p:ph type="body" idx="1"/>
          </p:nvPr>
        </p:nvSpPr>
        <p:spPr>
          <a:xfrm>
            <a:off x="850336" y="4417405"/>
            <a:ext cx="5309729" cy="3913848"/>
          </a:xfrm>
        </p:spPr>
        <p:txBody>
          <a:bodyPr lIns="91295" tIns="44844" rIns="91295" bIns="44844"/>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F52A318-EABC-481E-86ED-722BFB48D9EE}" type="slidenum">
              <a:rPr lang="en-US" smtClean="0"/>
              <a:pPr/>
              <a:t>21</a:t>
            </a:fld>
            <a:endParaRPr lang="en-US" smtClean="0"/>
          </a:p>
        </p:txBody>
      </p:sp>
      <p:sp>
        <p:nvSpPr>
          <p:cNvPr id="30723"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522" tIns="46760" rIns="93522" bIns="46760" anchor="b"/>
          <a:lstStyle/>
          <a:p>
            <a:pPr algn="r" defTabSz="933450"/>
            <a:fld id="{A83AD55A-6E79-47FD-B5FC-EEC4C6AE0EDD}" type="slidenum">
              <a:rPr lang="en-US" sz="1200"/>
              <a:pPr algn="r" defTabSz="933450"/>
              <a:t>21</a:t>
            </a:fld>
            <a:endParaRPr lang="en-US" sz="1200"/>
          </a:p>
        </p:txBody>
      </p:sp>
      <p:sp>
        <p:nvSpPr>
          <p:cNvPr id="30724" name="Rectangle 2"/>
          <p:cNvSpPr>
            <a:spLocks noGrp="1" noRot="1" noChangeAspect="1" noChangeArrowheads="1" noTextEdit="1"/>
          </p:cNvSpPr>
          <p:nvPr>
            <p:ph type="sldImg"/>
          </p:nvPr>
        </p:nvSpPr>
        <p:spPr>
          <a:xfrm>
            <a:off x="1182688" y="698500"/>
            <a:ext cx="4646612" cy="3484563"/>
          </a:xfrm>
          <a:ln/>
        </p:spPr>
      </p:sp>
      <p:sp>
        <p:nvSpPr>
          <p:cNvPr id="30725" name="Rectangle 3"/>
          <p:cNvSpPr>
            <a:spLocks noGrp="1" noChangeArrowheads="1"/>
          </p:cNvSpPr>
          <p:nvPr>
            <p:ph type="body" idx="1"/>
          </p:nvPr>
        </p:nvSpPr>
        <p:spPr>
          <a:xfrm>
            <a:off x="701675" y="4416425"/>
            <a:ext cx="5607050" cy="4181475"/>
          </a:xfrm>
          <a:noFill/>
          <a:ln/>
        </p:spPr>
        <p:txBody>
          <a:bodyPr lIns="93522" tIns="46760" rIns="93522" bIns="46760"/>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F52A318-EABC-481E-86ED-722BFB48D9EE}" type="slidenum">
              <a:rPr lang="en-US" smtClean="0"/>
              <a:pPr/>
              <a:t>24</a:t>
            </a:fld>
            <a:endParaRPr lang="en-US" smtClean="0"/>
          </a:p>
        </p:txBody>
      </p:sp>
      <p:sp>
        <p:nvSpPr>
          <p:cNvPr id="30723"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522" tIns="46760" rIns="93522" bIns="46760" anchor="b"/>
          <a:lstStyle/>
          <a:p>
            <a:pPr algn="r" defTabSz="933450"/>
            <a:fld id="{A83AD55A-6E79-47FD-B5FC-EEC4C6AE0EDD}" type="slidenum">
              <a:rPr lang="en-US" sz="1200"/>
              <a:pPr algn="r" defTabSz="933450"/>
              <a:t>24</a:t>
            </a:fld>
            <a:endParaRPr lang="en-US" sz="1200"/>
          </a:p>
        </p:txBody>
      </p:sp>
      <p:sp>
        <p:nvSpPr>
          <p:cNvPr id="30724" name="Rectangle 2"/>
          <p:cNvSpPr>
            <a:spLocks noGrp="1" noRot="1" noChangeAspect="1" noChangeArrowheads="1" noTextEdit="1"/>
          </p:cNvSpPr>
          <p:nvPr>
            <p:ph type="sldImg"/>
          </p:nvPr>
        </p:nvSpPr>
        <p:spPr>
          <a:xfrm>
            <a:off x="1182688" y="698500"/>
            <a:ext cx="4646612" cy="3484563"/>
          </a:xfrm>
          <a:ln/>
        </p:spPr>
      </p:sp>
      <p:sp>
        <p:nvSpPr>
          <p:cNvPr id="30725" name="Rectangle 3"/>
          <p:cNvSpPr>
            <a:spLocks noGrp="1" noChangeArrowheads="1"/>
          </p:cNvSpPr>
          <p:nvPr>
            <p:ph type="body" idx="1"/>
          </p:nvPr>
        </p:nvSpPr>
        <p:spPr>
          <a:xfrm>
            <a:off x="701675" y="4416425"/>
            <a:ext cx="5607050" cy="4181475"/>
          </a:xfrm>
          <a:noFill/>
          <a:ln/>
        </p:spPr>
        <p:txBody>
          <a:bodyPr lIns="93522" tIns="46760" rIns="93522" bIns="46760"/>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F52A318-EABC-481E-86ED-722BFB48D9EE}" type="slidenum">
              <a:rPr lang="en-US" smtClean="0"/>
              <a:pPr/>
              <a:t>25</a:t>
            </a:fld>
            <a:endParaRPr lang="en-US" smtClean="0"/>
          </a:p>
        </p:txBody>
      </p:sp>
      <p:sp>
        <p:nvSpPr>
          <p:cNvPr id="30723"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522" tIns="46760" rIns="93522" bIns="46760" anchor="b"/>
          <a:lstStyle/>
          <a:p>
            <a:pPr algn="r" defTabSz="933450"/>
            <a:fld id="{A83AD55A-6E79-47FD-B5FC-EEC4C6AE0EDD}" type="slidenum">
              <a:rPr lang="en-US" sz="1200"/>
              <a:pPr algn="r" defTabSz="933450"/>
              <a:t>25</a:t>
            </a:fld>
            <a:endParaRPr lang="en-US" sz="1200"/>
          </a:p>
        </p:txBody>
      </p:sp>
      <p:sp>
        <p:nvSpPr>
          <p:cNvPr id="30724" name="Rectangle 2"/>
          <p:cNvSpPr>
            <a:spLocks noGrp="1" noRot="1" noChangeAspect="1" noChangeArrowheads="1" noTextEdit="1"/>
          </p:cNvSpPr>
          <p:nvPr>
            <p:ph type="sldImg"/>
          </p:nvPr>
        </p:nvSpPr>
        <p:spPr>
          <a:xfrm>
            <a:off x="1182688" y="698500"/>
            <a:ext cx="4646612" cy="3484563"/>
          </a:xfrm>
          <a:ln/>
        </p:spPr>
      </p:sp>
      <p:sp>
        <p:nvSpPr>
          <p:cNvPr id="30725" name="Rectangle 3"/>
          <p:cNvSpPr>
            <a:spLocks noGrp="1" noChangeArrowheads="1"/>
          </p:cNvSpPr>
          <p:nvPr>
            <p:ph type="body" idx="1"/>
          </p:nvPr>
        </p:nvSpPr>
        <p:spPr>
          <a:xfrm>
            <a:off x="701675" y="4416425"/>
            <a:ext cx="5607050" cy="4181475"/>
          </a:xfrm>
          <a:noFill/>
          <a:ln/>
        </p:spPr>
        <p:txBody>
          <a:bodyPr lIns="93522" tIns="46760" rIns="93522" bIns="46760"/>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F52A318-EABC-481E-86ED-722BFB48D9EE}" type="slidenum">
              <a:rPr lang="en-US" smtClean="0"/>
              <a:pPr/>
              <a:t>33</a:t>
            </a:fld>
            <a:endParaRPr lang="en-US" smtClean="0"/>
          </a:p>
        </p:txBody>
      </p:sp>
      <p:sp>
        <p:nvSpPr>
          <p:cNvPr id="30723"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522" tIns="46760" rIns="93522" bIns="46760" anchor="b"/>
          <a:lstStyle/>
          <a:p>
            <a:pPr algn="r" defTabSz="933450"/>
            <a:fld id="{A83AD55A-6E79-47FD-B5FC-EEC4C6AE0EDD}" type="slidenum">
              <a:rPr lang="en-US" sz="1200"/>
              <a:pPr algn="r" defTabSz="933450"/>
              <a:t>33</a:t>
            </a:fld>
            <a:endParaRPr lang="en-US" sz="1200"/>
          </a:p>
        </p:txBody>
      </p:sp>
      <p:sp>
        <p:nvSpPr>
          <p:cNvPr id="30724" name="Rectangle 2"/>
          <p:cNvSpPr>
            <a:spLocks noGrp="1" noRot="1" noChangeAspect="1" noChangeArrowheads="1" noTextEdit="1"/>
          </p:cNvSpPr>
          <p:nvPr>
            <p:ph type="sldImg"/>
          </p:nvPr>
        </p:nvSpPr>
        <p:spPr>
          <a:xfrm>
            <a:off x="1182688" y="698500"/>
            <a:ext cx="4646612" cy="3484563"/>
          </a:xfrm>
          <a:ln/>
        </p:spPr>
      </p:sp>
      <p:sp>
        <p:nvSpPr>
          <p:cNvPr id="30725" name="Rectangle 3"/>
          <p:cNvSpPr>
            <a:spLocks noGrp="1" noChangeArrowheads="1"/>
          </p:cNvSpPr>
          <p:nvPr>
            <p:ph type="body" idx="1"/>
          </p:nvPr>
        </p:nvSpPr>
        <p:spPr>
          <a:xfrm>
            <a:off x="701675" y="4416425"/>
            <a:ext cx="5607050" cy="4181475"/>
          </a:xfrm>
          <a:noFill/>
          <a:ln/>
        </p:spPr>
        <p:txBody>
          <a:bodyPr lIns="93522" tIns="46760" rIns="93522" bIns="46760"/>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B3AD03-5215-4FFB-995C-A81C3915955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5FA82D-070F-4045-AB6F-DC03D4F971F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E6205C-36BC-498D-AE98-B65967487FB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337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763CD56-D403-4B02-9336-DED972D6690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B089D7-126D-4C64-89DF-D179E8D00BD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3716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28600"/>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7D633-5980-4577-A492-375F7EA036B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CB18B6-E2CE-4CCF-8031-96C209E9F82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029240-87A3-478D-8BD8-28785B0E1F1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3716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4C1403-2EE0-4FCF-935C-1620A2AAE9B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3DA84D-6BFD-4744-88E5-AA9BF41EE46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E4249D-BB9E-42F3-86BC-B518A622302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84D122-F0AE-451C-88FD-ACDE0740A357}"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51C0B1-C5A0-4045-92F3-4204A1C8B0E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5586E0-CE58-4F44-8956-1459BE99487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C4CF24-5CE9-4ABC-B113-CD65E3AD463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392D1-3E54-43D0-A680-BCBE73A629D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28600"/>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9BD6C8-AD97-40DA-A6ED-6BAA1E5DC568}"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D032A6C2-FA2A-4718-9638-B6C5079552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178659114"/>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83B5B8D5-73B6-4946-A3A1-B1B3A5063C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231230908"/>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D16B5A-4C4A-4946-A2AC-AF3680F14DC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6A1C13-3205-4637-ACCB-B027E001592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56E1AD-E306-4752-84E3-F310A5AAEB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0AA3A7-11B6-4B66-BF19-A9FFFED5825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5EEE3F-0DEE-41BA-ACC7-2FCA4C53E88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EAB8E2-C4CF-4E4A-8D2C-FED534AE196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Get A Plan_SERT Template#C46E"/>
          <p:cNvPicPr>
            <a:picLocks noChangeAspect="1" noChangeArrowheads="1"/>
          </p:cNvPicPr>
          <p:nvPr userDrawn="1"/>
        </p:nvPicPr>
        <p:blipFill>
          <a:blip r:embed="rId15" cstate="screen"/>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0" y="762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295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136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13670" name="Rectangle 6"/>
          <p:cNvSpPr>
            <a:spLocks noGrp="1" noChangeArrowheads="1"/>
          </p:cNvSpPr>
          <p:nvPr>
            <p:ph type="sldNum" sz="quarter" idx="4"/>
          </p:nvPr>
        </p:nvSpPr>
        <p:spPr bwMode="auto">
          <a:xfrm>
            <a:off x="70104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017CF7-D635-49FD-AE36-EFFDF08AF1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96"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81000" y="2286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
            </a:r>
            <a:br>
              <a:rPr lang="en-US" smtClean="0"/>
            </a:br>
            <a:r>
              <a:rPr lang="en-US" smtClean="0"/>
              <a:t>Title Goes Here</a:t>
            </a:r>
            <a:br>
              <a:rPr lang="en-US" smtClean="0"/>
            </a:br>
            <a:endParaRPr lang="en-US" smtClean="0"/>
          </a:p>
        </p:txBody>
      </p:sp>
      <p:sp>
        <p:nvSpPr>
          <p:cNvPr id="2051" name="Rectangle 3"/>
          <p:cNvSpPr>
            <a:spLocks noGrp="1" noChangeArrowheads="1"/>
          </p:cNvSpPr>
          <p:nvPr>
            <p:ph type="body" idx="1"/>
          </p:nvPr>
        </p:nvSpPr>
        <p:spPr bwMode="auto">
          <a:xfrm>
            <a:off x="381000" y="1371600"/>
            <a:ext cx="8229600" cy="4221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eaLnBrk="0" fontAlgn="base" hangingPunct="0">
        <a:spcBef>
          <a:spcPct val="0"/>
        </a:spcBef>
        <a:spcAft>
          <a:spcPct val="0"/>
        </a:spcAft>
        <a:defRPr sz="3200" b="1">
          <a:solidFill>
            <a:schemeClr val="bg1"/>
          </a:solidFill>
          <a:latin typeface="Arial" charset="0"/>
        </a:defRPr>
      </a:lvl6pPr>
      <a:lvl7pPr marL="914400" algn="l" rtl="0" eaLnBrk="0" fontAlgn="base" hangingPunct="0">
        <a:spcBef>
          <a:spcPct val="0"/>
        </a:spcBef>
        <a:spcAft>
          <a:spcPct val="0"/>
        </a:spcAft>
        <a:defRPr sz="3200" b="1">
          <a:solidFill>
            <a:schemeClr val="bg1"/>
          </a:solidFill>
          <a:latin typeface="Arial" charset="0"/>
        </a:defRPr>
      </a:lvl7pPr>
      <a:lvl8pPr marL="1371600" algn="l" rtl="0" eaLnBrk="0" fontAlgn="base" hangingPunct="0">
        <a:spcBef>
          <a:spcPct val="0"/>
        </a:spcBef>
        <a:spcAft>
          <a:spcPct val="0"/>
        </a:spcAft>
        <a:defRPr sz="3200" b="1">
          <a:solidFill>
            <a:schemeClr val="bg1"/>
          </a:solidFill>
          <a:latin typeface="Arial" charset="0"/>
        </a:defRPr>
      </a:lvl8pPr>
      <a:lvl9pPr marL="1828800" algn="l" rtl="0" eaLnBrk="0" fontAlgn="base" hangingPunct="0">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SzPct val="125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81000" y="2286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
            </a:r>
            <a:br>
              <a:rPr lang="en-US" smtClean="0"/>
            </a:br>
            <a:r>
              <a:rPr lang="en-US" smtClean="0"/>
              <a:t>Title Goes Here</a:t>
            </a:r>
            <a:br>
              <a:rPr lang="en-US" smtClean="0"/>
            </a:br>
            <a:endParaRPr lang="en-US" smtClean="0"/>
          </a:p>
        </p:txBody>
      </p:sp>
      <p:sp>
        <p:nvSpPr>
          <p:cNvPr id="3075" name="Rectangle 3"/>
          <p:cNvSpPr>
            <a:spLocks noGrp="1" noChangeArrowheads="1"/>
          </p:cNvSpPr>
          <p:nvPr>
            <p:ph type="body" idx="1"/>
          </p:nvPr>
        </p:nvSpPr>
        <p:spPr bwMode="auto">
          <a:xfrm>
            <a:off x="381000" y="1371600"/>
            <a:ext cx="8229600" cy="4221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a:defRPr/>
            </a:pPr>
            <a:endParaRPr lang="en-US"/>
          </a:p>
        </p:txBody>
      </p:sp>
      <p:sp>
        <p:nvSpPr>
          <p:cNvPr id="215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a:defRPr/>
            </a:pPr>
            <a:endParaRPr lang="en-US"/>
          </a:p>
        </p:txBody>
      </p:sp>
      <p:sp>
        <p:nvSpPr>
          <p:cNvPr id="215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a:defRPr/>
            </a:pPr>
            <a:fld id="{92506A0D-986F-4EC5-A21D-75B9D3C311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eaLnBrk="0" fontAlgn="base" hangingPunct="0">
        <a:spcBef>
          <a:spcPct val="0"/>
        </a:spcBef>
        <a:spcAft>
          <a:spcPct val="0"/>
        </a:spcAft>
        <a:defRPr sz="3200" b="1">
          <a:solidFill>
            <a:schemeClr val="bg1"/>
          </a:solidFill>
          <a:latin typeface="Arial" charset="0"/>
        </a:defRPr>
      </a:lvl6pPr>
      <a:lvl7pPr marL="914400" algn="l" rtl="0" eaLnBrk="0" fontAlgn="base" hangingPunct="0">
        <a:spcBef>
          <a:spcPct val="0"/>
        </a:spcBef>
        <a:spcAft>
          <a:spcPct val="0"/>
        </a:spcAft>
        <a:defRPr sz="3200" b="1">
          <a:solidFill>
            <a:schemeClr val="bg1"/>
          </a:solidFill>
          <a:latin typeface="Arial" charset="0"/>
        </a:defRPr>
      </a:lvl7pPr>
      <a:lvl8pPr marL="1371600" algn="l" rtl="0" eaLnBrk="0" fontAlgn="base" hangingPunct="0">
        <a:spcBef>
          <a:spcPct val="0"/>
        </a:spcBef>
        <a:spcAft>
          <a:spcPct val="0"/>
        </a:spcAft>
        <a:defRPr sz="3200" b="1">
          <a:solidFill>
            <a:schemeClr val="bg1"/>
          </a:solidFill>
          <a:latin typeface="Arial" charset="0"/>
        </a:defRPr>
      </a:lvl8pPr>
      <a:lvl9pPr marL="1828800" algn="l" rtl="0" eaLnBrk="0" fontAlgn="base" hangingPunct="0">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SzPct val="125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6699">
                <a:gamma/>
                <a:shade val="46275"/>
                <a:invGamma/>
              </a:srgbClr>
            </a:gs>
            <a:gs pos="50000">
              <a:srgbClr val="336699"/>
            </a:gs>
            <a:gs pos="100000">
              <a:srgbClr val="336699">
                <a:gamma/>
                <a:shade val="46275"/>
                <a:invGamma/>
              </a:srgbClr>
            </a:gs>
          </a:gsLst>
          <a:lin ang="5400000" scaled="1"/>
        </a:gra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bwMode="auto">
          <a:xfrm>
            <a:off x="1752600" y="304800"/>
            <a:ext cx="70866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Title of Slide</a:t>
            </a:r>
          </a:p>
        </p:txBody>
      </p:sp>
      <p:sp>
        <p:nvSpPr>
          <p:cNvPr id="64519" name="Rectangle 7"/>
          <p:cNvSpPr>
            <a:spLocks noGrp="1" noChangeArrowheads="1"/>
          </p:cNvSpPr>
          <p:nvPr>
            <p:ph type="body" idx="1"/>
          </p:nvPr>
        </p:nvSpPr>
        <p:spPr bwMode="auto">
          <a:xfrm>
            <a:off x="301625" y="1366838"/>
            <a:ext cx="8559800" cy="4889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 Click to edit Master text styles</a:t>
            </a:r>
          </a:p>
          <a:p>
            <a:pPr lvl="1"/>
            <a:r>
              <a:rPr lang="en-US" altLang="en-US" smtClean="0"/>
              <a:t> Second level</a:t>
            </a:r>
          </a:p>
          <a:p>
            <a:pPr lvl="2"/>
            <a:r>
              <a:rPr lang="en-US" altLang="en-US" smtClean="0"/>
              <a:t> Third level</a:t>
            </a:r>
          </a:p>
          <a:p>
            <a:pPr lvl="3"/>
            <a:r>
              <a:rPr lang="en-US" altLang="en-US" smtClean="0"/>
              <a:t> Fourth level</a:t>
            </a:r>
          </a:p>
        </p:txBody>
      </p:sp>
      <p:sp>
        <p:nvSpPr>
          <p:cNvPr id="64520" name="Rectangle 8"/>
          <p:cNvSpPr>
            <a:spLocks noGrp="1" noChangeArrowheads="1"/>
          </p:cNvSpPr>
          <p:nvPr>
            <p:ph type="dt" sz="half" idx="2"/>
          </p:nvPr>
        </p:nvSpPr>
        <p:spPr bwMode="auto">
          <a:xfrm>
            <a:off x="304800" y="6553200"/>
            <a:ext cx="1219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b="0">
                <a:solidFill>
                  <a:srgbClr val="003399"/>
                </a:solidFill>
              </a:defRPr>
            </a:lvl1pPr>
          </a:lstStyle>
          <a:p>
            <a:pPr eaLnBrk="0" hangingPunct="0"/>
            <a:endParaRPr lang="en-US" altLang="en-US"/>
          </a:p>
        </p:txBody>
      </p:sp>
      <p:sp>
        <p:nvSpPr>
          <p:cNvPr id="64521" name="Rectangle 9"/>
          <p:cNvSpPr>
            <a:spLocks noGrp="1" noChangeArrowheads="1"/>
          </p:cNvSpPr>
          <p:nvPr>
            <p:ph type="sldNum" sz="quarter" idx="4"/>
          </p:nvPr>
        </p:nvSpPr>
        <p:spPr bwMode="auto">
          <a:xfrm>
            <a:off x="7512050" y="6629400"/>
            <a:ext cx="163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lvl1pPr>
          </a:lstStyle>
          <a:p>
            <a:pPr eaLnBrk="0" hangingPunct="0"/>
            <a:fld id="{F88A53DE-62A9-4ACD-95B3-ED14ECEAC748}" type="slidenum">
              <a:rPr lang="en-US" altLang="en-US">
                <a:solidFill>
                  <a:srgbClr val="8CB5DA"/>
                </a:solidFill>
              </a:rPr>
              <a:pPr eaLnBrk="0" hangingPunct="0"/>
              <a:t>‹#›</a:t>
            </a:fld>
            <a:endParaRPr lang="en-US" altLang="en-US">
              <a:solidFill>
                <a:srgbClr val="8CB5DA"/>
              </a:solidFill>
            </a:endParaRPr>
          </a:p>
        </p:txBody>
      </p:sp>
      <p:sp>
        <p:nvSpPr>
          <p:cNvPr id="64532" name="Line 20"/>
          <p:cNvSpPr>
            <a:spLocks noChangeShapeType="1"/>
          </p:cNvSpPr>
          <p:nvPr userDrawn="1"/>
        </p:nvSpPr>
        <p:spPr bwMode="auto">
          <a:xfrm>
            <a:off x="266700" y="1066800"/>
            <a:ext cx="8610600" cy="0"/>
          </a:xfrm>
          <a:prstGeom prst="line">
            <a:avLst/>
          </a:prstGeom>
          <a:noFill/>
          <a:ln w="63500" cmpd="thinThick">
            <a:solidFill>
              <a:srgbClr val="6699FF">
                <a:alpha val="50000"/>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endParaRPr lang="en-US" sz="3800" b="1">
              <a:solidFill>
                <a:srgbClr val="8CB5DA"/>
              </a:solidFill>
            </a:endParaRPr>
          </a:p>
        </p:txBody>
      </p:sp>
      <p:pic>
        <p:nvPicPr>
          <p:cNvPr id="64536" name="Picture 24" descr="capshield-new-hires-transparen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152400"/>
            <a:ext cx="831850" cy="838200"/>
          </a:xfrm>
          <a:prstGeom prst="rect">
            <a:avLst/>
          </a:prstGeom>
          <a:noFill/>
          <a:extLst>
            <a:ext uri="{909E8E84-426E-40DD-AFC4-6F175D3DCCD1}">
              <a14:hiddenFill xmlns="" xmlns:a14="http://schemas.microsoft.com/office/drawing/2010/main">
                <a:solidFill>
                  <a:srgbClr val="FFFFFF"/>
                </a:solidFill>
              </a14:hiddenFill>
            </a:ext>
          </a:extLst>
        </p:spPr>
      </p:pic>
      <p:sp>
        <p:nvSpPr>
          <p:cNvPr id="64537" name="Text Box 25"/>
          <p:cNvSpPr txBox="1">
            <a:spLocks noChangeArrowheads="1"/>
          </p:cNvSpPr>
          <p:nvPr userDrawn="1"/>
        </p:nvSpPr>
        <p:spPr bwMode="auto">
          <a:xfrm>
            <a:off x="6858000" y="6583363"/>
            <a:ext cx="18224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tx1">
                      <a:alpha val="50000"/>
                    </a:schemeClr>
                  </a:outerShdw>
                </a:effectLst>
              </a14:hiddenEffects>
            </a:ext>
          </a:extLst>
        </p:spPr>
        <p:txBody>
          <a:bodyPr>
            <a:spAutoFit/>
          </a:bodyPr>
          <a:lstStyle/>
          <a:p>
            <a:pPr algn="ctr" eaLnBrk="0" hangingPunct="0"/>
            <a:r>
              <a:rPr lang="en-US" altLang="en-US" sz="1200" b="1">
                <a:solidFill>
                  <a:srgbClr val="66FF33"/>
                </a:solidFill>
              </a:rPr>
              <a:t>UNCLASSIFIED</a:t>
            </a:r>
          </a:p>
        </p:txBody>
      </p:sp>
      <p:sp>
        <p:nvSpPr>
          <p:cNvPr id="64539" name="Text Box 27"/>
          <p:cNvSpPr txBox="1">
            <a:spLocks noChangeArrowheads="1"/>
          </p:cNvSpPr>
          <p:nvPr userDrawn="1"/>
        </p:nvSpPr>
        <p:spPr bwMode="auto">
          <a:xfrm>
            <a:off x="1066800" y="0"/>
            <a:ext cx="18224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tx1">
                      <a:alpha val="50000"/>
                    </a:schemeClr>
                  </a:outerShdw>
                </a:effectLst>
              </a14:hiddenEffects>
            </a:ext>
          </a:extLst>
        </p:spPr>
        <p:txBody>
          <a:bodyPr>
            <a:spAutoFit/>
          </a:bodyPr>
          <a:lstStyle/>
          <a:p>
            <a:pPr algn="ctr" eaLnBrk="0" hangingPunct="0"/>
            <a:r>
              <a:rPr lang="en-US" altLang="en-US" sz="1200" b="1">
                <a:solidFill>
                  <a:srgbClr val="66FF33"/>
                </a:solidFill>
              </a:rPr>
              <a:t>UNCLASSIFIED</a:t>
            </a:r>
          </a:p>
        </p:txBody>
      </p:sp>
    </p:spTree>
    <p:extLst>
      <p:ext uri="{BB962C8B-B14F-4D97-AF65-F5344CB8AC3E}">
        <p14:creationId xmlns="" xmlns:p14="http://schemas.microsoft.com/office/powerpoint/2010/main" val="4267572123"/>
      </p:ext>
    </p:extLst>
  </p:cSld>
  <p:clrMap bg1="lt1" tx1="dk1" bg2="lt2" tx2="dk2" accent1="accent1" accent2="accent2" accent3="accent3" accent4="accent4" accent5="accent5" accent6="accent6" hlink="hlink" folHlink="folHlink"/>
  <p:sldLayoutIdLst>
    <p:sldLayoutId id="2147483798" r:id="rId1"/>
  </p:sldLayoutIdLst>
  <p:transition>
    <p:randomBar dir="vert"/>
  </p:transition>
  <p:timing>
    <p:tnLst>
      <p:par>
        <p:cTn id="1" dur="indefinite" restart="never" nodeType="tmRoot"/>
      </p:par>
    </p:tnLst>
  </p:timing>
  <p:hf hdr="0" ftr="0" dt="0"/>
  <p:txStyles>
    <p:titleStyle>
      <a:lvl1pPr algn="r" rtl="0" eaLnBrk="0" fontAlgn="base" hangingPunct="0">
        <a:spcBef>
          <a:spcPct val="0"/>
        </a:spcBef>
        <a:spcAft>
          <a:spcPct val="0"/>
        </a:spcAft>
        <a:defRPr sz="3800" b="1">
          <a:solidFill>
            <a:srgbClr val="003399"/>
          </a:solidFill>
          <a:latin typeface="+mj-lt"/>
          <a:ea typeface="+mj-ea"/>
          <a:cs typeface="+mj-cs"/>
        </a:defRPr>
      </a:lvl1pPr>
      <a:lvl2pPr algn="r" rtl="0" eaLnBrk="0" fontAlgn="base" hangingPunct="0">
        <a:spcBef>
          <a:spcPct val="0"/>
        </a:spcBef>
        <a:spcAft>
          <a:spcPct val="0"/>
        </a:spcAft>
        <a:defRPr sz="3800" b="1">
          <a:solidFill>
            <a:srgbClr val="003399"/>
          </a:solidFill>
          <a:latin typeface="Arial" charset="0"/>
        </a:defRPr>
      </a:lvl2pPr>
      <a:lvl3pPr algn="r" rtl="0" eaLnBrk="0" fontAlgn="base" hangingPunct="0">
        <a:spcBef>
          <a:spcPct val="0"/>
        </a:spcBef>
        <a:spcAft>
          <a:spcPct val="0"/>
        </a:spcAft>
        <a:defRPr sz="3800" b="1">
          <a:solidFill>
            <a:srgbClr val="003399"/>
          </a:solidFill>
          <a:latin typeface="Arial" charset="0"/>
        </a:defRPr>
      </a:lvl3pPr>
      <a:lvl4pPr algn="r" rtl="0" eaLnBrk="0" fontAlgn="base" hangingPunct="0">
        <a:spcBef>
          <a:spcPct val="0"/>
        </a:spcBef>
        <a:spcAft>
          <a:spcPct val="0"/>
        </a:spcAft>
        <a:defRPr sz="3800" b="1">
          <a:solidFill>
            <a:srgbClr val="003399"/>
          </a:solidFill>
          <a:latin typeface="Arial" charset="0"/>
        </a:defRPr>
      </a:lvl4pPr>
      <a:lvl5pPr algn="r" rtl="0" eaLnBrk="0" fontAlgn="base" hangingPunct="0">
        <a:spcBef>
          <a:spcPct val="0"/>
        </a:spcBef>
        <a:spcAft>
          <a:spcPct val="0"/>
        </a:spcAft>
        <a:defRPr sz="3800" b="1">
          <a:solidFill>
            <a:srgbClr val="003399"/>
          </a:solidFill>
          <a:latin typeface="Arial" charset="0"/>
        </a:defRPr>
      </a:lvl5pPr>
      <a:lvl6pPr marL="457200" algn="r" rtl="0" eaLnBrk="0" fontAlgn="base" hangingPunct="0">
        <a:spcBef>
          <a:spcPct val="0"/>
        </a:spcBef>
        <a:spcAft>
          <a:spcPct val="0"/>
        </a:spcAft>
        <a:defRPr sz="3800" b="1">
          <a:solidFill>
            <a:srgbClr val="003399"/>
          </a:solidFill>
          <a:latin typeface="Arial" charset="0"/>
        </a:defRPr>
      </a:lvl6pPr>
      <a:lvl7pPr marL="914400" algn="r" rtl="0" eaLnBrk="0" fontAlgn="base" hangingPunct="0">
        <a:spcBef>
          <a:spcPct val="0"/>
        </a:spcBef>
        <a:spcAft>
          <a:spcPct val="0"/>
        </a:spcAft>
        <a:defRPr sz="3800" b="1">
          <a:solidFill>
            <a:srgbClr val="003399"/>
          </a:solidFill>
          <a:latin typeface="Arial" charset="0"/>
        </a:defRPr>
      </a:lvl7pPr>
      <a:lvl8pPr marL="1371600" algn="r" rtl="0" eaLnBrk="0" fontAlgn="base" hangingPunct="0">
        <a:spcBef>
          <a:spcPct val="0"/>
        </a:spcBef>
        <a:spcAft>
          <a:spcPct val="0"/>
        </a:spcAft>
        <a:defRPr sz="3800" b="1">
          <a:solidFill>
            <a:srgbClr val="003399"/>
          </a:solidFill>
          <a:latin typeface="Arial" charset="0"/>
        </a:defRPr>
      </a:lvl8pPr>
      <a:lvl9pPr marL="1828800" algn="r" rtl="0" eaLnBrk="0" fontAlgn="base" hangingPunct="0">
        <a:spcBef>
          <a:spcPct val="0"/>
        </a:spcBef>
        <a:spcAft>
          <a:spcPct val="0"/>
        </a:spcAft>
        <a:defRPr sz="3800" b="1">
          <a:solidFill>
            <a:srgbClr val="003399"/>
          </a:solidFill>
          <a:latin typeface="Arial" charset="0"/>
        </a:defRPr>
      </a:lvl9pPr>
    </p:titleStyle>
    <p:bodyStyle>
      <a:lvl1pPr marL="457200" indent="-457200" algn="l" rtl="0" eaLnBrk="0" fontAlgn="base" hangingPunct="0">
        <a:lnSpc>
          <a:spcPct val="80000"/>
        </a:lnSpc>
        <a:spcBef>
          <a:spcPct val="20000"/>
        </a:spcBef>
        <a:spcAft>
          <a:spcPct val="0"/>
        </a:spcAft>
        <a:buClr>
          <a:srgbClr val="003399"/>
        </a:buClr>
        <a:buSzPct val="85000"/>
        <a:buFont typeface="Monotype Sorts" pitchFamily="2" charset="2"/>
        <a:buChar char="u"/>
        <a:defRPr sz="2800" b="1">
          <a:solidFill>
            <a:schemeClr val="tx1"/>
          </a:solidFill>
          <a:latin typeface="+mn-lt"/>
          <a:ea typeface="+mn-ea"/>
          <a:cs typeface="+mn-cs"/>
        </a:defRPr>
      </a:lvl1pPr>
      <a:lvl2pPr marL="1028700" indent="-457200" algn="l" rtl="0" eaLnBrk="0" fontAlgn="base" hangingPunct="0">
        <a:spcBef>
          <a:spcPct val="20000"/>
        </a:spcBef>
        <a:spcAft>
          <a:spcPct val="0"/>
        </a:spcAft>
        <a:buClr>
          <a:srgbClr val="003399"/>
        </a:buClr>
        <a:buSzPct val="85000"/>
        <a:buFont typeface="Monotype Sorts" pitchFamily="2" charset="2"/>
        <a:buChar char="u"/>
        <a:defRPr sz="2600" b="1">
          <a:solidFill>
            <a:schemeClr val="tx1"/>
          </a:solidFill>
          <a:latin typeface="+mn-lt"/>
        </a:defRPr>
      </a:lvl2pPr>
      <a:lvl3pPr marL="1600200" indent="-457200" algn="l" rtl="0" eaLnBrk="0" fontAlgn="base" hangingPunct="0">
        <a:spcBef>
          <a:spcPct val="20000"/>
        </a:spcBef>
        <a:spcAft>
          <a:spcPct val="0"/>
        </a:spcAft>
        <a:buClr>
          <a:srgbClr val="003399"/>
        </a:buClr>
        <a:buSzPct val="85000"/>
        <a:buFont typeface="Monotype Sorts" pitchFamily="2" charset="2"/>
        <a:buChar char="u"/>
        <a:defRPr sz="2400" b="1">
          <a:solidFill>
            <a:schemeClr val="tx1"/>
          </a:solidFill>
          <a:latin typeface="+mn-lt"/>
        </a:defRPr>
      </a:lvl3pPr>
      <a:lvl4pPr marL="2232025" indent="-457200" algn="l" rtl="0" eaLnBrk="0" fontAlgn="base" hangingPunct="0">
        <a:spcBef>
          <a:spcPct val="20000"/>
        </a:spcBef>
        <a:spcAft>
          <a:spcPct val="0"/>
        </a:spcAft>
        <a:buClr>
          <a:srgbClr val="003399"/>
        </a:buClr>
        <a:buSzPct val="85000"/>
        <a:buFont typeface="Monotype Sorts" pitchFamily="2" charset="2"/>
        <a:buChar char="u"/>
        <a:defRPr sz="2200" b="1">
          <a:solidFill>
            <a:schemeClr val="tx1"/>
          </a:solidFill>
          <a:latin typeface="+mn-lt"/>
        </a:defRPr>
      </a:lvl4pPr>
      <a:lvl5pPr marL="2574925"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3032125"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3489325"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946525"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4403725"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6699">
                <a:gamma/>
                <a:shade val="46275"/>
                <a:invGamma/>
              </a:srgbClr>
            </a:gs>
            <a:gs pos="50000">
              <a:srgbClr val="336699"/>
            </a:gs>
            <a:gs pos="100000">
              <a:srgbClr val="336699">
                <a:gamma/>
                <a:shade val="46275"/>
                <a:invGamma/>
              </a:srgbClr>
            </a:gs>
          </a:gsLst>
          <a:lin ang="5400000" scaled="1"/>
        </a:gra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bwMode="auto">
          <a:xfrm>
            <a:off x="1752600" y="304800"/>
            <a:ext cx="70866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Title of Slide</a:t>
            </a:r>
          </a:p>
        </p:txBody>
      </p:sp>
      <p:sp>
        <p:nvSpPr>
          <p:cNvPr id="64519" name="Rectangle 7"/>
          <p:cNvSpPr>
            <a:spLocks noGrp="1" noChangeArrowheads="1"/>
          </p:cNvSpPr>
          <p:nvPr>
            <p:ph type="body" idx="1"/>
          </p:nvPr>
        </p:nvSpPr>
        <p:spPr bwMode="auto">
          <a:xfrm>
            <a:off x="301625" y="1366838"/>
            <a:ext cx="8559800" cy="4889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 Click to edit Master text styles</a:t>
            </a:r>
          </a:p>
          <a:p>
            <a:pPr lvl="1"/>
            <a:r>
              <a:rPr lang="en-US" altLang="en-US" smtClean="0"/>
              <a:t> Second level</a:t>
            </a:r>
          </a:p>
          <a:p>
            <a:pPr lvl="2"/>
            <a:r>
              <a:rPr lang="en-US" altLang="en-US" smtClean="0"/>
              <a:t> Third level</a:t>
            </a:r>
          </a:p>
          <a:p>
            <a:pPr lvl="3"/>
            <a:r>
              <a:rPr lang="en-US" altLang="en-US" smtClean="0"/>
              <a:t> Fourth level</a:t>
            </a:r>
          </a:p>
        </p:txBody>
      </p:sp>
      <p:sp>
        <p:nvSpPr>
          <p:cNvPr id="64520" name="Rectangle 8"/>
          <p:cNvSpPr>
            <a:spLocks noGrp="1" noChangeArrowheads="1"/>
          </p:cNvSpPr>
          <p:nvPr>
            <p:ph type="dt" sz="half" idx="2"/>
          </p:nvPr>
        </p:nvSpPr>
        <p:spPr bwMode="auto">
          <a:xfrm>
            <a:off x="304800" y="6553200"/>
            <a:ext cx="1219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b="0">
                <a:solidFill>
                  <a:srgbClr val="003399"/>
                </a:solidFill>
              </a:defRPr>
            </a:lvl1pPr>
          </a:lstStyle>
          <a:p>
            <a:pPr eaLnBrk="0" hangingPunct="0"/>
            <a:endParaRPr lang="en-US" altLang="en-US"/>
          </a:p>
        </p:txBody>
      </p:sp>
      <p:sp>
        <p:nvSpPr>
          <p:cNvPr id="64521" name="Rectangle 9"/>
          <p:cNvSpPr>
            <a:spLocks noGrp="1" noChangeArrowheads="1"/>
          </p:cNvSpPr>
          <p:nvPr>
            <p:ph type="sldNum" sz="quarter" idx="4"/>
          </p:nvPr>
        </p:nvSpPr>
        <p:spPr bwMode="auto">
          <a:xfrm>
            <a:off x="7512050" y="6629400"/>
            <a:ext cx="163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lvl1pPr>
          </a:lstStyle>
          <a:p>
            <a:pPr eaLnBrk="0" hangingPunct="0"/>
            <a:fld id="{8A6C8B19-3BCB-4E32-ABE9-22E52F65BB11}" type="slidenum">
              <a:rPr lang="en-US" altLang="en-US">
                <a:solidFill>
                  <a:srgbClr val="8CB5DA"/>
                </a:solidFill>
              </a:rPr>
              <a:pPr eaLnBrk="0" hangingPunct="0"/>
              <a:t>‹#›</a:t>
            </a:fld>
            <a:endParaRPr lang="en-US" altLang="en-US">
              <a:solidFill>
                <a:srgbClr val="8CB5DA"/>
              </a:solidFill>
            </a:endParaRPr>
          </a:p>
        </p:txBody>
      </p:sp>
      <p:sp>
        <p:nvSpPr>
          <p:cNvPr id="64532" name="Line 20"/>
          <p:cNvSpPr>
            <a:spLocks noChangeShapeType="1"/>
          </p:cNvSpPr>
          <p:nvPr userDrawn="1"/>
        </p:nvSpPr>
        <p:spPr bwMode="auto">
          <a:xfrm>
            <a:off x="266700" y="1066800"/>
            <a:ext cx="8610600" cy="0"/>
          </a:xfrm>
          <a:prstGeom prst="line">
            <a:avLst/>
          </a:prstGeom>
          <a:noFill/>
          <a:ln w="63500" cmpd="thinThick">
            <a:solidFill>
              <a:srgbClr val="6699FF">
                <a:alpha val="50000"/>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endParaRPr lang="en-US" sz="3800" b="1">
              <a:solidFill>
                <a:srgbClr val="8CB5DA"/>
              </a:solidFill>
            </a:endParaRPr>
          </a:p>
        </p:txBody>
      </p:sp>
      <p:pic>
        <p:nvPicPr>
          <p:cNvPr id="64536" name="Picture 24" descr="capshield-new-hires-transparen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152400"/>
            <a:ext cx="831850" cy="838200"/>
          </a:xfrm>
          <a:prstGeom prst="rect">
            <a:avLst/>
          </a:prstGeom>
          <a:noFill/>
          <a:extLst>
            <a:ext uri="{909E8E84-426E-40DD-AFC4-6F175D3DCCD1}">
              <a14:hiddenFill xmlns="" xmlns:a14="http://schemas.microsoft.com/office/drawing/2010/main">
                <a:solidFill>
                  <a:srgbClr val="FFFFFF"/>
                </a:solidFill>
              </a14:hiddenFill>
            </a:ext>
          </a:extLst>
        </p:spPr>
      </p:pic>
      <p:sp>
        <p:nvSpPr>
          <p:cNvPr id="64537" name="Text Box 25"/>
          <p:cNvSpPr txBox="1">
            <a:spLocks noChangeArrowheads="1"/>
          </p:cNvSpPr>
          <p:nvPr userDrawn="1"/>
        </p:nvSpPr>
        <p:spPr bwMode="auto">
          <a:xfrm>
            <a:off x="6858000" y="6583363"/>
            <a:ext cx="18224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tx1">
                      <a:alpha val="50000"/>
                    </a:schemeClr>
                  </a:outerShdw>
                </a:effectLst>
              </a14:hiddenEffects>
            </a:ext>
          </a:extLst>
        </p:spPr>
        <p:txBody>
          <a:bodyPr>
            <a:spAutoFit/>
          </a:bodyPr>
          <a:lstStyle/>
          <a:p>
            <a:pPr algn="ctr" eaLnBrk="0" hangingPunct="0"/>
            <a:r>
              <a:rPr lang="en-US" altLang="en-US" sz="1200" b="1">
                <a:solidFill>
                  <a:srgbClr val="66FF33"/>
                </a:solidFill>
              </a:rPr>
              <a:t>UNCLASSIFIED</a:t>
            </a:r>
          </a:p>
        </p:txBody>
      </p:sp>
      <p:sp>
        <p:nvSpPr>
          <p:cNvPr id="64539" name="Text Box 27"/>
          <p:cNvSpPr txBox="1">
            <a:spLocks noChangeArrowheads="1"/>
          </p:cNvSpPr>
          <p:nvPr userDrawn="1"/>
        </p:nvSpPr>
        <p:spPr bwMode="auto">
          <a:xfrm>
            <a:off x="1066800" y="0"/>
            <a:ext cx="18224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tx1">
                      <a:alpha val="50000"/>
                    </a:schemeClr>
                  </a:outerShdw>
                </a:effectLst>
              </a14:hiddenEffects>
            </a:ext>
          </a:extLst>
        </p:spPr>
        <p:txBody>
          <a:bodyPr>
            <a:spAutoFit/>
          </a:bodyPr>
          <a:lstStyle/>
          <a:p>
            <a:pPr algn="ctr" eaLnBrk="0" hangingPunct="0"/>
            <a:r>
              <a:rPr lang="en-US" altLang="en-US" sz="1200" b="1">
                <a:solidFill>
                  <a:srgbClr val="66FF33"/>
                </a:solidFill>
              </a:rPr>
              <a:t>UNCLASSIFIED</a:t>
            </a:r>
          </a:p>
        </p:txBody>
      </p:sp>
    </p:spTree>
    <p:extLst>
      <p:ext uri="{BB962C8B-B14F-4D97-AF65-F5344CB8AC3E}">
        <p14:creationId xmlns="" xmlns:p14="http://schemas.microsoft.com/office/powerpoint/2010/main" val="1653315071"/>
      </p:ext>
    </p:extLst>
  </p:cSld>
  <p:clrMap bg1="lt1" tx1="dk1" bg2="lt2" tx2="dk2" accent1="accent1" accent2="accent2" accent3="accent3" accent4="accent4" accent5="accent5" accent6="accent6" hlink="hlink" folHlink="folHlink"/>
  <p:sldLayoutIdLst>
    <p:sldLayoutId id="2147483800" r:id="rId1"/>
  </p:sldLayoutIdLst>
  <p:transition>
    <p:randomBar dir="vert"/>
  </p:transition>
  <p:timing>
    <p:tnLst>
      <p:par>
        <p:cTn id="1" dur="indefinite" restart="never" nodeType="tmRoot"/>
      </p:par>
    </p:tnLst>
  </p:timing>
  <p:hf hdr="0" ftr="0" dt="0"/>
  <p:txStyles>
    <p:titleStyle>
      <a:lvl1pPr algn="r" rtl="0" eaLnBrk="0" fontAlgn="base" hangingPunct="0">
        <a:spcBef>
          <a:spcPct val="0"/>
        </a:spcBef>
        <a:spcAft>
          <a:spcPct val="0"/>
        </a:spcAft>
        <a:defRPr sz="3800" b="1">
          <a:solidFill>
            <a:srgbClr val="003399"/>
          </a:solidFill>
          <a:latin typeface="+mj-lt"/>
          <a:ea typeface="+mj-ea"/>
          <a:cs typeface="+mj-cs"/>
        </a:defRPr>
      </a:lvl1pPr>
      <a:lvl2pPr algn="r" rtl="0" eaLnBrk="0" fontAlgn="base" hangingPunct="0">
        <a:spcBef>
          <a:spcPct val="0"/>
        </a:spcBef>
        <a:spcAft>
          <a:spcPct val="0"/>
        </a:spcAft>
        <a:defRPr sz="3800" b="1">
          <a:solidFill>
            <a:srgbClr val="003399"/>
          </a:solidFill>
          <a:latin typeface="Arial" charset="0"/>
        </a:defRPr>
      </a:lvl2pPr>
      <a:lvl3pPr algn="r" rtl="0" eaLnBrk="0" fontAlgn="base" hangingPunct="0">
        <a:spcBef>
          <a:spcPct val="0"/>
        </a:spcBef>
        <a:spcAft>
          <a:spcPct val="0"/>
        </a:spcAft>
        <a:defRPr sz="3800" b="1">
          <a:solidFill>
            <a:srgbClr val="003399"/>
          </a:solidFill>
          <a:latin typeface="Arial" charset="0"/>
        </a:defRPr>
      </a:lvl3pPr>
      <a:lvl4pPr algn="r" rtl="0" eaLnBrk="0" fontAlgn="base" hangingPunct="0">
        <a:spcBef>
          <a:spcPct val="0"/>
        </a:spcBef>
        <a:spcAft>
          <a:spcPct val="0"/>
        </a:spcAft>
        <a:defRPr sz="3800" b="1">
          <a:solidFill>
            <a:srgbClr val="003399"/>
          </a:solidFill>
          <a:latin typeface="Arial" charset="0"/>
        </a:defRPr>
      </a:lvl4pPr>
      <a:lvl5pPr algn="r" rtl="0" eaLnBrk="0" fontAlgn="base" hangingPunct="0">
        <a:spcBef>
          <a:spcPct val="0"/>
        </a:spcBef>
        <a:spcAft>
          <a:spcPct val="0"/>
        </a:spcAft>
        <a:defRPr sz="3800" b="1">
          <a:solidFill>
            <a:srgbClr val="003399"/>
          </a:solidFill>
          <a:latin typeface="Arial" charset="0"/>
        </a:defRPr>
      </a:lvl5pPr>
      <a:lvl6pPr marL="457200" algn="r" rtl="0" eaLnBrk="0" fontAlgn="base" hangingPunct="0">
        <a:spcBef>
          <a:spcPct val="0"/>
        </a:spcBef>
        <a:spcAft>
          <a:spcPct val="0"/>
        </a:spcAft>
        <a:defRPr sz="3800" b="1">
          <a:solidFill>
            <a:srgbClr val="003399"/>
          </a:solidFill>
          <a:latin typeface="Arial" charset="0"/>
        </a:defRPr>
      </a:lvl6pPr>
      <a:lvl7pPr marL="914400" algn="r" rtl="0" eaLnBrk="0" fontAlgn="base" hangingPunct="0">
        <a:spcBef>
          <a:spcPct val="0"/>
        </a:spcBef>
        <a:spcAft>
          <a:spcPct val="0"/>
        </a:spcAft>
        <a:defRPr sz="3800" b="1">
          <a:solidFill>
            <a:srgbClr val="003399"/>
          </a:solidFill>
          <a:latin typeface="Arial" charset="0"/>
        </a:defRPr>
      </a:lvl7pPr>
      <a:lvl8pPr marL="1371600" algn="r" rtl="0" eaLnBrk="0" fontAlgn="base" hangingPunct="0">
        <a:spcBef>
          <a:spcPct val="0"/>
        </a:spcBef>
        <a:spcAft>
          <a:spcPct val="0"/>
        </a:spcAft>
        <a:defRPr sz="3800" b="1">
          <a:solidFill>
            <a:srgbClr val="003399"/>
          </a:solidFill>
          <a:latin typeface="Arial" charset="0"/>
        </a:defRPr>
      </a:lvl8pPr>
      <a:lvl9pPr marL="1828800" algn="r" rtl="0" eaLnBrk="0" fontAlgn="base" hangingPunct="0">
        <a:spcBef>
          <a:spcPct val="0"/>
        </a:spcBef>
        <a:spcAft>
          <a:spcPct val="0"/>
        </a:spcAft>
        <a:defRPr sz="3800" b="1">
          <a:solidFill>
            <a:srgbClr val="003399"/>
          </a:solidFill>
          <a:latin typeface="Arial" charset="0"/>
        </a:defRPr>
      </a:lvl9pPr>
    </p:titleStyle>
    <p:bodyStyle>
      <a:lvl1pPr marL="457200" indent="-457200" algn="l" rtl="0" eaLnBrk="0" fontAlgn="base" hangingPunct="0">
        <a:lnSpc>
          <a:spcPct val="80000"/>
        </a:lnSpc>
        <a:spcBef>
          <a:spcPct val="20000"/>
        </a:spcBef>
        <a:spcAft>
          <a:spcPct val="0"/>
        </a:spcAft>
        <a:buClr>
          <a:srgbClr val="003399"/>
        </a:buClr>
        <a:buSzPct val="85000"/>
        <a:buFont typeface="Monotype Sorts" pitchFamily="2" charset="2"/>
        <a:buChar char="u"/>
        <a:defRPr sz="2800" b="1">
          <a:solidFill>
            <a:schemeClr val="tx1"/>
          </a:solidFill>
          <a:latin typeface="+mn-lt"/>
          <a:ea typeface="+mn-ea"/>
          <a:cs typeface="+mn-cs"/>
        </a:defRPr>
      </a:lvl1pPr>
      <a:lvl2pPr marL="1028700" indent="-457200" algn="l" rtl="0" eaLnBrk="0" fontAlgn="base" hangingPunct="0">
        <a:spcBef>
          <a:spcPct val="20000"/>
        </a:spcBef>
        <a:spcAft>
          <a:spcPct val="0"/>
        </a:spcAft>
        <a:buClr>
          <a:srgbClr val="003399"/>
        </a:buClr>
        <a:buSzPct val="85000"/>
        <a:buFont typeface="Monotype Sorts" pitchFamily="2" charset="2"/>
        <a:buChar char="u"/>
        <a:defRPr sz="2600" b="1">
          <a:solidFill>
            <a:schemeClr val="tx1"/>
          </a:solidFill>
          <a:latin typeface="+mn-lt"/>
        </a:defRPr>
      </a:lvl2pPr>
      <a:lvl3pPr marL="1600200" indent="-457200" algn="l" rtl="0" eaLnBrk="0" fontAlgn="base" hangingPunct="0">
        <a:spcBef>
          <a:spcPct val="20000"/>
        </a:spcBef>
        <a:spcAft>
          <a:spcPct val="0"/>
        </a:spcAft>
        <a:buClr>
          <a:srgbClr val="003399"/>
        </a:buClr>
        <a:buSzPct val="85000"/>
        <a:buFont typeface="Monotype Sorts" pitchFamily="2" charset="2"/>
        <a:buChar char="u"/>
        <a:defRPr sz="2400" b="1">
          <a:solidFill>
            <a:schemeClr val="tx1"/>
          </a:solidFill>
          <a:latin typeface="+mn-lt"/>
        </a:defRPr>
      </a:lvl3pPr>
      <a:lvl4pPr marL="2232025" indent="-457200" algn="l" rtl="0" eaLnBrk="0" fontAlgn="base" hangingPunct="0">
        <a:spcBef>
          <a:spcPct val="20000"/>
        </a:spcBef>
        <a:spcAft>
          <a:spcPct val="0"/>
        </a:spcAft>
        <a:buClr>
          <a:srgbClr val="003399"/>
        </a:buClr>
        <a:buSzPct val="85000"/>
        <a:buFont typeface="Monotype Sorts" pitchFamily="2" charset="2"/>
        <a:buChar char="u"/>
        <a:defRPr sz="2200" b="1">
          <a:solidFill>
            <a:schemeClr val="tx1"/>
          </a:solidFill>
          <a:latin typeface="+mn-lt"/>
        </a:defRPr>
      </a:lvl4pPr>
      <a:lvl5pPr marL="2574925"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3032125"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3489325"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946525"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4403725"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Get A Plan_SERT Template#C46E"/>
          <p:cNvPicPr>
            <a:picLocks noChangeAspect="1" noChangeArrowheads="1"/>
          </p:cNvPicPr>
          <p:nvPr userDrawn="1"/>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0" y="762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295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136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13670" name="Rectangle 6"/>
          <p:cNvSpPr>
            <a:spLocks noGrp="1" noChangeArrowheads="1"/>
          </p:cNvSpPr>
          <p:nvPr>
            <p:ph type="sldNum" sz="quarter" idx="4"/>
          </p:nvPr>
        </p:nvSpPr>
        <p:spPr bwMode="auto">
          <a:xfrm>
            <a:off x="70104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017CF7-D635-49FD-AE36-EFFDF08AF1FB}"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02"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ichard.butgereit@em.myflorida.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floridadisaster.org/photos/FWC05192010/IMG_0104.JP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map.floridadisaster.org/GATOR"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bit.ly/shrug12_r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www.fema.gov/appeal/218722"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package" Target="../embeddings/Microsoft_Office_PowerPoint_Presentation1.pptx"/></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bit.ly/flseem13"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bit.ly/flseem13"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hyperlink" Target="http://bit.ly/flseem13"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4294967295"/>
          </p:nvPr>
        </p:nvSpPr>
        <p:spPr>
          <a:noFill/>
        </p:spPr>
        <p:txBody>
          <a:bodyPr/>
          <a:lstStyle/>
          <a:p>
            <a:fld id="{E2389A54-DAAD-41C5-97F5-7464BB9BF63A}" type="slidenum">
              <a:rPr lang="en-US" smtClean="0"/>
              <a:pPr/>
              <a:t>1</a:t>
            </a:fld>
            <a:endParaRPr lang="en-US" smtClean="0"/>
          </a:p>
        </p:txBody>
      </p:sp>
      <p:sp>
        <p:nvSpPr>
          <p:cNvPr id="5123" name="Rectangle 3"/>
          <p:cNvSpPr>
            <a:spLocks noChangeArrowheads="1"/>
          </p:cNvSpPr>
          <p:nvPr/>
        </p:nvSpPr>
        <p:spPr bwMode="auto">
          <a:xfrm>
            <a:off x="0" y="0"/>
            <a:ext cx="9144000" cy="2133600"/>
          </a:xfrm>
          <a:prstGeom prst="rect">
            <a:avLst/>
          </a:prstGeom>
          <a:solidFill>
            <a:srgbClr val="2D5A87"/>
          </a:solidFill>
          <a:ln w="9525">
            <a:noFill/>
            <a:miter lim="800000"/>
            <a:headEnd/>
            <a:tailEnd/>
          </a:ln>
        </p:spPr>
        <p:txBody>
          <a:bodyPr wrap="none" anchor="ctr"/>
          <a:lstStyle/>
          <a:p>
            <a:pPr algn="ctr" eaLnBrk="0" hangingPunct="0"/>
            <a:endParaRPr lang="en-US" sz="2400">
              <a:latin typeface="Times" pitchFamily="18" charset="0"/>
            </a:endParaRPr>
          </a:p>
        </p:txBody>
      </p:sp>
      <p:sp>
        <p:nvSpPr>
          <p:cNvPr id="5124" name="Rectangle 4"/>
          <p:cNvSpPr>
            <a:spLocks noChangeArrowheads="1"/>
          </p:cNvSpPr>
          <p:nvPr/>
        </p:nvSpPr>
        <p:spPr bwMode="auto">
          <a:xfrm>
            <a:off x="0" y="2133600"/>
            <a:ext cx="9144000" cy="76200"/>
          </a:xfrm>
          <a:prstGeom prst="rect">
            <a:avLst/>
          </a:prstGeom>
          <a:solidFill>
            <a:srgbClr val="C0C0C0"/>
          </a:solidFill>
          <a:ln w="9525">
            <a:noFill/>
            <a:miter lim="800000"/>
            <a:headEnd/>
            <a:tailEnd/>
          </a:ln>
        </p:spPr>
        <p:txBody>
          <a:bodyPr wrap="none" anchor="ctr"/>
          <a:lstStyle/>
          <a:p>
            <a:endParaRPr lang="en-US"/>
          </a:p>
        </p:txBody>
      </p:sp>
      <p:sp>
        <p:nvSpPr>
          <p:cNvPr id="5126" name="TextBox 7"/>
          <p:cNvSpPr txBox="1">
            <a:spLocks noChangeArrowheads="1"/>
          </p:cNvSpPr>
          <p:nvPr/>
        </p:nvSpPr>
        <p:spPr bwMode="auto">
          <a:xfrm>
            <a:off x="0" y="2362200"/>
            <a:ext cx="3200400" cy="1938992"/>
          </a:xfrm>
          <a:prstGeom prst="rect">
            <a:avLst/>
          </a:prstGeom>
          <a:noFill/>
          <a:ln w="9525">
            <a:noFill/>
            <a:miter lim="800000"/>
            <a:headEnd/>
            <a:tailEnd/>
          </a:ln>
        </p:spPr>
        <p:txBody>
          <a:bodyPr wrap="square">
            <a:spAutoFit/>
          </a:bodyPr>
          <a:lstStyle/>
          <a:p>
            <a:r>
              <a:rPr lang="en-US" dirty="0" smtClean="0"/>
              <a:t>Richard Butgereit, GISP</a:t>
            </a:r>
          </a:p>
          <a:p>
            <a:r>
              <a:rPr lang="en-US" sz="1400" dirty="0" smtClean="0">
                <a:hlinkClick r:id="rId3"/>
              </a:rPr>
              <a:t>Richard.Butgereit@em.myflorida.com</a:t>
            </a:r>
            <a:r>
              <a:rPr lang="en-US" sz="1400" dirty="0" smtClean="0"/>
              <a:t> </a:t>
            </a:r>
            <a:endParaRPr lang="en-US" sz="1400" dirty="0"/>
          </a:p>
          <a:p>
            <a:r>
              <a:rPr lang="en-US" sz="1800" dirty="0"/>
              <a:t>GIS Administrator</a:t>
            </a:r>
          </a:p>
          <a:p>
            <a:r>
              <a:rPr lang="en-US" sz="1200" dirty="0" smtClean="0"/>
              <a:t>Florida Division of Emergency Management</a:t>
            </a:r>
          </a:p>
          <a:p>
            <a:r>
              <a:rPr lang="en-US" sz="1800" dirty="0" smtClean="0"/>
              <a:t>850-413-9907</a:t>
            </a:r>
          </a:p>
          <a:p>
            <a:endParaRPr lang="en-US" sz="1100" dirty="0" smtClean="0"/>
          </a:p>
          <a:p>
            <a:endParaRPr lang="en-US" sz="1100" dirty="0"/>
          </a:p>
          <a:p>
            <a:endParaRPr lang="en-US" sz="1600" dirty="0"/>
          </a:p>
        </p:txBody>
      </p:sp>
      <p:sp>
        <p:nvSpPr>
          <p:cNvPr id="5128" name="Text Box 5"/>
          <p:cNvSpPr txBox="1">
            <a:spLocks noChangeArrowheads="1"/>
          </p:cNvSpPr>
          <p:nvPr/>
        </p:nvSpPr>
        <p:spPr bwMode="auto">
          <a:xfrm>
            <a:off x="1" y="0"/>
            <a:ext cx="9144000" cy="1323439"/>
          </a:xfrm>
          <a:prstGeom prst="rect">
            <a:avLst/>
          </a:prstGeom>
          <a:noFill/>
          <a:ln w="9525">
            <a:noFill/>
            <a:miter lim="800000"/>
            <a:headEnd/>
            <a:tailEnd/>
          </a:ln>
        </p:spPr>
        <p:txBody>
          <a:bodyPr wrap="square">
            <a:spAutoFit/>
          </a:bodyPr>
          <a:lstStyle/>
          <a:p>
            <a:pPr algn="ctr"/>
            <a:r>
              <a:rPr lang="en-US" sz="4000" b="1" dirty="0" smtClean="0">
                <a:solidFill>
                  <a:schemeClr val="bg1"/>
                </a:solidFill>
              </a:rPr>
              <a:t>Post-Disaster Remote Sensing</a:t>
            </a:r>
          </a:p>
          <a:p>
            <a:pPr algn="ctr"/>
            <a:r>
              <a:rPr lang="en-US" sz="4000" b="1" dirty="0" smtClean="0">
                <a:solidFill>
                  <a:schemeClr val="bg1"/>
                </a:solidFill>
              </a:rPr>
              <a:t>for  Situational Awareness</a:t>
            </a:r>
            <a:endParaRPr lang="en-US" sz="4000" dirty="0">
              <a:solidFill>
                <a:schemeClr val="bg1"/>
              </a:solidFill>
            </a:endParaRPr>
          </a:p>
        </p:txBody>
      </p:sp>
      <p:pic>
        <p:nvPicPr>
          <p:cNvPr id="9" name="Picture 2"/>
          <p:cNvPicPr>
            <a:picLocks noChangeAspect="1" noChangeArrowheads="1"/>
          </p:cNvPicPr>
          <p:nvPr/>
        </p:nvPicPr>
        <p:blipFill>
          <a:blip r:embed="rId4" cstate="print"/>
          <a:srcRect t="12184"/>
          <a:stretch>
            <a:fillRect/>
          </a:stretch>
        </p:blipFill>
        <p:spPr bwMode="auto">
          <a:xfrm>
            <a:off x="3173104" y="1538740"/>
            <a:ext cx="5920118" cy="3871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008F46B-ACD6-415F-A512-F096E1503B46}" type="slidenum">
              <a:rPr lang="en-US" altLang="en-US">
                <a:solidFill>
                  <a:srgbClr val="000000"/>
                </a:solidFill>
              </a:rPr>
              <a:pPr/>
              <a:t>10</a:t>
            </a:fld>
            <a:endParaRPr lang="en-US" altLang="en-US">
              <a:solidFill>
                <a:srgbClr val="000000"/>
              </a:solidFill>
            </a:endParaRPr>
          </a:p>
        </p:txBody>
      </p:sp>
      <p:sp>
        <p:nvSpPr>
          <p:cNvPr id="370690" name="Rectangle 2"/>
          <p:cNvSpPr>
            <a:spLocks noGrp="1" noChangeArrowheads="1"/>
          </p:cNvSpPr>
          <p:nvPr>
            <p:ph type="title"/>
          </p:nvPr>
        </p:nvSpPr>
        <p:spPr/>
        <p:txBody>
          <a:bodyPr/>
          <a:lstStyle/>
          <a:p>
            <a:r>
              <a:rPr lang="en-US" altLang="en-US">
                <a:solidFill>
                  <a:srgbClr val="8CB5DA"/>
                </a:solidFill>
                <a:effectLst>
                  <a:outerShdw blurRad="38100" dist="38100" dir="2700000" algn="tl">
                    <a:srgbClr val="000000"/>
                  </a:outerShdw>
                </a:effectLst>
              </a:rPr>
              <a:t>About CAP</a:t>
            </a:r>
          </a:p>
        </p:txBody>
      </p:sp>
      <p:sp>
        <p:nvSpPr>
          <p:cNvPr id="370691" name="Rectangle 3"/>
          <p:cNvSpPr>
            <a:spLocks noGrp="1" noChangeArrowheads="1"/>
          </p:cNvSpPr>
          <p:nvPr>
            <p:ph type="body" idx="1"/>
          </p:nvPr>
        </p:nvSpPr>
        <p:spPr/>
        <p:txBody>
          <a:bodyPr/>
          <a:lstStyle/>
          <a:p>
            <a:endParaRPr lang="en-US" altLang="en-US" sz="2400" b="0">
              <a:solidFill>
                <a:schemeClr val="bg1"/>
              </a:solidFill>
            </a:endParaRPr>
          </a:p>
          <a:p>
            <a:r>
              <a:rPr lang="en-US" altLang="en-US" sz="2400" b="0">
                <a:solidFill>
                  <a:schemeClr val="bg1"/>
                </a:solidFill>
              </a:rPr>
              <a:t>CAP is a Congressionally chartered, federally supported, non-profit corporation that serves as the official auxiliary of the United States Air Force. (USAF)</a:t>
            </a:r>
          </a:p>
          <a:p>
            <a:pPr>
              <a:buFont typeface="Monotype Sorts" pitchFamily="2" charset="2"/>
              <a:buNone/>
            </a:pPr>
            <a:r>
              <a:rPr lang="en-US" altLang="en-US" sz="2400"/>
              <a:t> </a:t>
            </a:r>
          </a:p>
          <a:p>
            <a:r>
              <a:rPr lang="en-US" altLang="en-US" sz="2400" b="0">
                <a:solidFill>
                  <a:schemeClr val="bg1"/>
                </a:solidFill>
              </a:rPr>
              <a:t>Title 10 Asset.</a:t>
            </a:r>
          </a:p>
          <a:p>
            <a:endParaRPr lang="en-US" altLang="en-US" sz="2400" b="0">
              <a:solidFill>
                <a:schemeClr val="bg1"/>
              </a:solidFill>
            </a:endParaRPr>
          </a:p>
          <a:p>
            <a:r>
              <a:rPr lang="en-US" altLang="en-US" sz="2400" b="0">
                <a:solidFill>
                  <a:schemeClr val="bg1"/>
                </a:solidFill>
              </a:rPr>
              <a:t>63,000 members nationwide.</a:t>
            </a:r>
          </a:p>
          <a:p>
            <a:endParaRPr lang="en-US" altLang="en-US" sz="2400" b="0">
              <a:solidFill>
                <a:schemeClr val="bg1"/>
              </a:solidFill>
            </a:endParaRPr>
          </a:p>
          <a:p>
            <a:r>
              <a:rPr lang="en-US" altLang="en-US" sz="2400" b="0">
                <a:solidFill>
                  <a:schemeClr val="bg1"/>
                </a:solidFill>
              </a:rPr>
              <a:t>Performs 95% of inland Search and Rescue for the US Air Force.</a:t>
            </a:r>
          </a:p>
          <a:p>
            <a:pPr>
              <a:buFont typeface="Monotype Sorts" pitchFamily="2" charset="2"/>
              <a:buNone/>
            </a:pPr>
            <a:endParaRPr lang="en-US" altLang="en-US" sz="2400" b="0">
              <a:solidFill>
                <a:schemeClr val="bg1"/>
              </a:solidFill>
            </a:endParaRPr>
          </a:p>
          <a:p>
            <a:r>
              <a:rPr lang="en-US" altLang="en-US" sz="2400" b="0">
                <a:solidFill>
                  <a:schemeClr val="bg1"/>
                </a:solidFill>
              </a:rPr>
              <a:t>Homeland Security support for various federal agencies</a:t>
            </a:r>
          </a:p>
          <a:p>
            <a:endParaRPr lang="en-US" altLang="en-US" sz="2400" b="0">
              <a:solidFill>
                <a:schemeClr val="bg1"/>
              </a:solidFill>
            </a:endParaRPr>
          </a:p>
          <a:p>
            <a:endParaRPr lang="en-US" altLang="en-US" sz="2400" b="0">
              <a:solidFill>
                <a:schemeClr val="bg1"/>
              </a:solidFill>
            </a:endParaRPr>
          </a:p>
        </p:txBody>
      </p:sp>
    </p:spTree>
    <p:extLst>
      <p:ext uri="{BB962C8B-B14F-4D97-AF65-F5344CB8AC3E}">
        <p14:creationId xmlns="" xmlns:p14="http://schemas.microsoft.com/office/powerpoint/2010/main" val="709027569"/>
      </p:ext>
    </p:extLst>
  </p:cSld>
  <p:clrMapOvr>
    <a:masterClrMapping/>
  </p:clrMapOvr>
  <p:transition>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Tropical Storm Fay August 2008</a:t>
            </a:r>
            <a:endParaRPr lang="en-US" dirty="0"/>
          </a:p>
        </p:txBody>
      </p:sp>
      <p:pic>
        <p:nvPicPr>
          <p:cNvPr id="75778" name="Picture 2" descr="U:\GIS\Recon\IMG_0473 (Custo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838200"/>
            <a:ext cx="4695085" cy="352107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3"/>
          <p:cNvSpPr txBox="1">
            <a:spLocks noChangeArrowheads="1"/>
          </p:cNvSpPr>
          <p:nvPr/>
        </p:nvSpPr>
        <p:spPr bwMode="auto">
          <a:xfrm>
            <a:off x="5181599" y="838200"/>
            <a:ext cx="3771899"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sz="1600" b="1" kern="0" dirty="0" smtClean="0"/>
              <a:t>~80 </a:t>
            </a:r>
            <a:r>
              <a:rPr lang="en-US" sz="1600" b="1" kern="0" dirty="0" err="1" smtClean="0"/>
              <a:t>geotagged</a:t>
            </a:r>
            <a:r>
              <a:rPr lang="en-US" sz="1600" b="1" kern="0" dirty="0" smtClean="0"/>
              <a:t> photos captured 9/4/2008 between 0700 – 0750</a:t>
            </a:r>
          </a:p>
          <a:p>
            <a:pPr eaLnBrk="1" hangingPunct="1">
              <a:buFontTx/>
              <a:buNone/>
            </a:pPr>
            <a:r>
              <a:rPr lang="en-US" sz="1600" b="1" kern="0" dirty="0" smtClean="0"/>
              <a:t>On screens in </a:t>
            </a:r>
            <a:r>
              <a:rPr lang="en-US" sz="1600" b="1" kern="0" dirty="0" smtClean="0"/>
              <a:t>State </a:t>
            </a:r>
            <a:r>
              <a:rPr lang="en-US" sz="1600" b="1" kern="0" dirty="0" smtClean="0"/>
              <a:t>EOC </a:t>
            </a:r>
            <a:r>
              <a:rPr lang="en-US" sz="1600" b="1" kern="0" dirty="0" smtClean="0"/>
              <a:t>by 1000</a:t>
            </a:r>
          </a:p>
        </p:txBody>
      </p:sp>
      <p:pic>
        <p:nvPicPr>
          <p:cNvPr id="7577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43400" y="2286000"/>
            <a:ext cx="4610099" cy="31765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304800" y="4571999"/>
            <a:ext cx="3771899" cy="762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sz="1600" b="1" kern="0" dirty="0" smtClean="0"/>
              <a:t>Set new </a:t>
            </a:r>
            <a:r>
              <a:rPr lang="en-US" sz="1600" b="1" kern="0" dirty="0" smtClean="0"/>
              <a:t>expectation….</a:t>
            </a:r>
            <a:endParaRPr lang="en-US" sz="1600" b="1" kern="0" dirty="0" smtClean="0"/>
          </a:p>
        </p:txBody>
      </p:sp>
    </p:spTree>
    <p:extLst>
      <p:ext uri="{BB962C8B-B14F-4D97-AF65-F5344CB8AC3E}">
        <p14:creationId xmlns="" xmlns:p14="http://schemas.microsoft.com/office/powerpoint/2010/main" val="3462008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FWC05192010\IMG_024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 y="0"/>
            <a:ext cx="9223248" cy="6148832"/>
          </a:xfrm>
          <a:prstGeom prst="rect">
            <a:avLst/>
          </a:prstGeom>
          <a:noFill/>
          <a:extLst>
            <a:ext uri="{909E8E84-426E-40DD-AFC4-6F175D3DCCD1}">
              <a14:hiddenFill xmlns="" xmlns:a14="http://schemas.microsoft.com/office/drawing/2010/main">
                <a:solidFill>
                  <a:srgbClr val="FFFFFF"/>
                </a:solidFill>
              </a14:hiddenFill>
            </a:ext>
          </a:extLst>
        </p:spPr>
      </p:pic>
      <p:pic>
        <p:nvPicPr>
          <p:cNvPr id="76802" name="Picture 2" descr="P:\FWC05192010\IMG_024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709168"/>
            <a:ext cx="9223248" cy="614883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1"/>
          <p:cNvSpPr>
            <a:spLocks noGrp="1"/>
          </p:cNvSpPr>
          <p:nvPr>
            <p:ph type="title"/>
          </p:nvPr>
        </p:nvSpPr>
        <p:spPr>
          <a:xfrm>
            <a:off x="0" y="0"/>
            <a:ext cx="9144000" cy="762000"/>
          </a:xfrm>
        </p:spPr>
        <p:txBody>
          <a:bodyPr/>
          <a:lstStyle/>
          <a:p>
            <a:r>
              <a:rPr lang="en-US" dirty="0" err="1" smtClean="0"/>
              <a:t>Deepwater</a:t>
            </a:r>
            <a:r>
              <a:rPr lang="en-US" dirty="0" smtClean="0"/>
              <a:t> Horizon Response 2010</a:t>
            </a:r>
            <a:endParaRPr lang="en-US" dirty="0"/>
          </a:p>
        </p:txBody>
      </p:sp>
    </p:spTree>
    <p:extLst>
      <p:ext uri="{BB962C8B-B14F-4D97-AF65-F5344CB8AC3E}">
        <p14:creationId xmlns="" xmlns:p14="http://schemas.microsoft.com/office/powerpoint/2010/main" val="1736112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srcRect t="13208" b="26415"/>
          <a:stretch>
            <a:fillRect/>
          </a:stretch>
        </p:blipFill>
        <p:spPr bwMode="auto">
          <a:xfrm>
            <a:off x="-19682" y="1066800"/>
            <a:ext cx="9189560" cy="4114800"/>
          </a:xfrm>
          <a:prstGeom prst="rect">
            <a:avLst/>
          </a:prstGeom>
          <a:noFill/>
          <a:ln w="9525">
            <a:noFill/>
            <a:miter lim="800000"/>
            <a:headEnd/>
            <a:tailEnd/>
          </a:ln>
        </p:spPr>
      </p:pic>
      <p:pic>
        <p:nvPicPr>
          <p:cNvPr id="5" name="Picture 4" descr="deplogo.jpg"/>
          <p:cNvPicPr>
            <a:picLocks noChangeAspect="1"/>
          </p:cNvPicPr>
          <p:nvPr/>
        </p:nvPicPr>
        <p:blipFill>
          <a:blip r:embed="rId3" cstate="screen"/>
          <a:stretch>
            <a:fillRect/>
          </a:stretch>
        </p:blipFill>
        <p:spPr>
          <a:xfrm>
            <a:off x="3838575" y="152400"/>
            <a:ext cx="1201189" cy="777240"/>
          </a:xfrm>
          <a:prstGeom prst="rect">
            <a:avLst/>
          </a:prstGeom>
        </p:spPr>
      </p:pic>
      <p:pic>
        <p:nvPicPr>
          <p:cNvPr id="7" name="Picture 6" descr="logo_cap.png"/>
          <p:cNvPicPr>
            <a:picLocks noChangeAspect="1"/>
          </p:cNvPicPr>
          <p:nvPr/>
        </p:nvPicPr>
        <p:blipFill>
          <a:blip r:embed="rId4" cstate="screen"/>
          <a:stretch>
            <a:fillRect/>
          </a:stretch>
        </p:blipFill>
        <p:spPr>
          <a:xfrm>
            <a:off x="1599446" y="152400"/>
            <a:ext cx="838716" cy="847104"/>
          </a:xfrm>
          <a:prstGeom prst="rect">
            <a:avLst/>
          </a:prstGeom>
        </p:spPr>
      </p:pic>
      <p:pic>
        <p:nvPicPr>
          <p:cNvPr id="8" name="Picture 7" descr="SERT Logo-yellow arrows.jpg"/>
          <p:cNvPicPr>
            <a:picLocks noChangeAspect="1"/>
          </p:cNvPicPr>
          <p:nvPr/>
        </p:nvPicPr>
        <p:blipFill>
          <a:blip r:embed="rId5" cstate="screen"/>
          <a:stretch>
            <a:fillRect/>
          </a:stretch>
        </p:blipFill>
        <p:spPr>
          <a:xfrm>
            <a:off x="152400" y="152400"/>
            <a:ext cx="1219200" cy="798933"/>
          </a:xfrm>
          <a:prstGeom prst="rect">
            <a:avLst/>
          </a:prstGeom>
        </p:spPr>
      </p:pic>
      <p:pic>
        <p:nvPicPr>
          <p:cNvPr id="24578" name="Picture 2" descr="http://www.chiles.leon.k12.fl.us/real_chiles2/dept/tech/karmanos/Student%20ME%20pages/WD_1011/third/TreyB/FWC-logo.jpg"/>
          <p:cNvPicPr>
            <a:picLocks noChangeAspect="1" noChangeArrowheads="1"/>
          </p:cNvPicPr>
          <p:nvPr/>
        </p:nvPicPr>
        <p:blipFill>
          <a:blip r:embed="rId6" cstate="print"/>
          <a:srcRect/>
          <a:stretch>
            <a:fillRect/>
          </a:stretch>
        </p:blipFill>
        <p:spPr bwMode="auto">
          <a:xfrm>
            <a:off x="2743200" y="66676"/>
            <a:ext cx="767773" cy="933450"/>
          </a:xfrm>
          <a:prstGeom prst="rect">
            <a:avLst/>
          </a:prstGeom>
          <a:noFill/>
        </p:spPr>
      </p:pic>
      <p:pic>
        <p:nvPicPr>
          <p:cNvPr id="24580" name="Picture 4" descr="http://www.sunguide.org/sunguide/images/uploads/press_room/logos/official_fdot_logo_color.jpg"/>
          <p:cNvPicPr>
            <a:picLocks noChangeAspect="1" noChangeArrowheads="1"/>
          </p:cNvPicPr>
          <p:nvPr/>
        </p:nvPicPr>
        <p:blipFill>
          <a:blip r:embed="rId7" cstate="print"/>
          <a:srcRect/>
          <a:stretch>
            <a:fillRect/>
          </a:stretch>
        </p:blipFill>
        <p:spPr bwMode="auto">
          <a:xfrm>
            <a:off x="5334000" y="47625"/>
            <a:ext cx="990600" cy="9906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pPr algn="l"/>
            <a:r>
              <a:rPr lang="en-US" dirty="0" smtClean="0"/>
              <a:t>Boom verification</a:t>
            </a:r>
            <a:endParaRPr lang="en-US" dirty="0"/>
          </a:p>
        </p:txBody>
      </p:sp>
      <p:pic>
        <p:nvPicPr>
          <p:cNvPr id="1026" name="Picture 2"/>
          <p:cNvPicPr>
            <a:picLocks noChangeAspect="1" noChangeArrowheads="1"/>
          </p:cNvPicPr>
          <p:nvPr/>
        </p:nvPicPr>
        <p:blipFill>
          <a:blip r:embed="rId2" cstate="screen"/>
          <a:srcRect/>
          <a:stretch>
            <a:fillRect/>
          </a:stretch>
        </p:blipFill>
        <p:spPr bwMode="auto">
          <a:xfrm>
            <a:off x="0" y="800100"/>
            <a:ext cx="9144000" cy="6057900"/>
          </a:xfrm>
          <a:prstGeom prst="rect">
            <a:avLst/>
          </a:prstGeom>
          <a:noFill/>
          <a:ln w="9525">
            <a:noFill/>
            <a:miter lim="800000"/>
            <a:headEnd/>
            <a:tailEnd/>
          </a:ln>
        </p:spPr>
      </p:pic>
      <p:sp>
        <p:nvSpPr>
          <p:cNvPr id="4" name="Title 1"/>
          <p:cNvSpPr txBox="1">
            <a:spLocks/>
          </p:cNvSpPr>
          <p:nvPr/>
        </p:nvSpPr>
        <p:spPr bwMode="auto">
          <a:xfrm>
            <a:off x="0" y="6324600"/>
            <a:ext cx="9144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mj-lt"/>
                <a:ea typeface="+mj-ea"/>
                <a:cs typeface="+mj-cs"/>
              </a:rPr>
              <a:t>05/06/10</a:t>
            </a:r>
            <a:endParaRPr kumimoji="0" lang="en-US" sz="2400" b="0" i="0" u="none" strike="noStrike" kern="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2639922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screen"/>
          <a:srcRect/>
          <a:stretch>
            <a:fillRect/>
          </a:stretch>
        </p:blipFill>
        <p:spPr bwMode="auto">
          <a:xfrm>
            <a:off x="0" y="1"/>
            <a:ext cx="9174914" cy="6858000"/>
          </a:xfrm>
          <a:prstGeom prst="rect">
            <a:avLst/>
          </a:prstGeom>
          <a:noFill/>
          <a:ln w="9525">
            <a:noFill/>
            <a:miter lim="800000"/>
            <a:headEnd/>
            <a:tailEnd/>
          </a:ln>
        </p:spPr>
      </p:pic>
    </p:spTree>
    <p:extLst>
      <p:ext uri="{BB962C8B-B14F-4D97-AF65-F5344CB8AC3E}">
        <p14:creationId xmlns="" xmlns:p14="http://schemas.microsoft.com/office/powerpoint/2010/main" val="3304450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srcRect/>
          <a:stretch>
            <a:fillRect/>
          </a:stretch>
        </p:blipFill>
        <p:spPr bwMode="auto">
          <a:xfrm>
            <a:off x="0" y="228600"/>
            <a:ext cx="914400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screen"/>
          <a:srcRect/>
          <a:stretch>
            <a:fillRect/>
          </a:stretch>
        </p:blipFill>
        <p:spPr bwMode="auto">
          <a:xfrm>
            <a:off x="1" y="457200"/>
            <a:ext cx="9144000" cy="6400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9090" name="Picture 2"/>
          <p:cNvPicPr>
            <a:picLocks noChangeAspect="1" noChangeArrowheads="1"/>
          </p:cNvPicPr>
          <p:nvPr/>
        </p:nvPicPr>
        <p:blipFill>
          <a:blip r:embed="rId2" cstate="print"/>
          <a:srcRect/>
          <a:stretch>
            <a:fillRect/>
          </a:stretch>
        </p:blipFill>
        <p:spPr bwMode="auto">
          <a:xfrm>
            <a:off x="-1" y="76200"/>
            <a:ext cx="9179169"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0" y="0"/>
            <a:ext cx="919709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304800" y="3008533"/>
            <a:ext cx="8839200" cy="1905000"/>
          </a:xfrm>
        </p:spPr>
        <p:txBody>
          <a:bodyPr/>
          <a:lstStyle/>
          <a:p>
            <a:pPr eaLnBrk="1" hangingPunct="1">
              <a:buNone/>
            </a:pPr>
            <a:r>
              <a:rPr lang="en-US" sz="1600" b="1" dirty="0" smtClean="0"/>
              <a:t>State of Florida </a:t>
            </a:r>
            <a:r>
              <a:rPr lang="en-US" sz="1600" dirty="0" smtClean="0"/>
              <a:t>– </a:t>
            </a:r>
            <a:r>
              <a:rPr lang="en-US" sz="1400" b="1" dirty="0" smtClean="0"/>
              <a:t>SERT</a:t>
            </a:r>
            <a:r>
              <a:rPr lang="en-US" sz="1400" dirty="0" smtClean="0"/>
              <a:t> and </a:t>
            </a:r>
            <a:r>
              <a:rPr lang="en-US" sz="1400" b="1" dirty="0" smtClean="0"/>
              <a:t>Civil Air Patrol </a:t>
            </a:r>
            <a:r>
              <a:rPr lang="en-US" sz="1400" dirty="0" smtClean="0"/>
              <a:t>(</a:t>
            </a:r>
            <a:r>
              <a:rPr lang="en-US" sz="1400" b="1" dirty="0" smtClean="0"/>
              <a:t>CAP</a:t>
            </a:r>
            <a:r>
              <a:rPr lang="en-US" sz="1400" dirty="0" smtClean="0"/>
              <a:t>) </a:t>
            </a:r>
            <a:r>
              <a:rPr lang="en-US" sz="1400" dirty="0" err="1" smtClean="0"/>
              <a:t>geotagged</a:t>
            </a:r>
            <a:r>
              <a:rPr lang="en-US" sz="1400" dirty="0" smtClean="0"/>
              <a:t> photos, </a:t>
            </a:r>
            <a:r>
              <a:rPr lang="en-US" sz="1400" b="1" dirty="0" smtClean="0"/>
              <a:t>FDOT</a:t>
            </a:r>
            <a:r>
              <a:rPr lang="en-US" sz="1400" dirty="0" smtClean="0"/>
              <a:t> aerial photos, commercial</a:t>
            </a:r>
          </a:p>
          <a:p>
            <a:pPr eaLnBrk="1" hangingPunct="1">
              <a:buNone/>
            </a:pPr>
            <a:r>
              <a:rPr lang="en-US" sz="1600" b="1" dirty="0" smtClean="0"/>
              <a:t>NOAA</a:t>
            </a:r>
            <a:r>
              <a:rPr lang="en-US" sz="1600" dirty="0" smtClean="0"/>
              <a:t> – </a:t>
            </a:r>
            <a:r>
              <a:rPr lang="en-US" sz="1600" b="1" dirty="0" smtClean="0"/>
              <a:t>NOAA</a:t>
            </a:r>
            <a:r>
              <a:rPr lang="en-US" sz="1600" dirty="0" smtClean="0"/>
              <a:t> </a:t>
            </a:r>
            <a:r>
              <a:rPr lang="en-US" sz="1400" dirty="0" smtClean="0"/>
              <a:t>aerial photos, contracted aerials</a:t>
            </a:r>
          </a:p>
          <a:p>
            <a:pPr eaLnBrk="1" hangingPunct="1">
              <a:buNone/>
            </a:pPr>
            <a:r>
              <a:rPr lang="en-US" sz="1600" b="1" dirty="0" smtClean="0"/>
              <a:t>National Geospatial-Intelligence Agency </a:t>
            </a:r>
            <a:r>
              <a:rPr lang="en-US" sz="1600" dirty="0" smtClean="0"/>
              <a:t>(</a:t>
            </a:r>
            <a:r>
              <a:rPr lang="en-US" sz="1600" b="1" dirty="0" smtClean="0"/>
              <a:t>NGA</a:t>
            </a:r>
            <a:r>
              <a:rPr lang="en-US" sz="1600" dirty="0" smtClean="0"/>
              <a:t>) – </a:t>
            </a:r>
            <a:r>
              <a:rPr lang="en-US" sz="1400" dirty="0" smtClean="0"/>
              <a:t>satellite imagery (commercial/military), must be coordinated through FEMA, </a:t>
            </a:r>
            <a:r>
              <a:rPr lang="en-US" sz="1400" b="1" dirty="0" smtClean="0"/>
              <a:t>NGA</a:t>
            </a:r>
            <a:r>
              <a:rPr lang="en-US" sz="1400" dirty="0" smtClean="0"/>
              <a:t> and/or </a:t>
            </a:r>
            <a:r>
              <a:rPr lang="en-US" sz="1400" b="1" dirty="0" smtClean="0"/>
              <a:t>FEMA</a:t>
            </a:r>
            <a:r>
              <a:rPr lang="en-US" sz="1400" dirty="0" smtClean="0"/>
              <a:t> may activate </a:t>
            </a:r>
            <a:r>
              <a:rPr lang="en-US" sz="1400" b="1" dirty="0" smtClean="0"/>
              <a:t>Interagency Remote Sensing Coordination Cell</a:t>
            </a:r>
          </a:p>
          <a:p>
            <a:pPr eaLnBrk="1" hangingPunct="1">
              <a:buNone/>
            </a:pPr>
            <a:r>
              <a:rPr lang="en-US" sz="1600" b="1" dirty="0" smtClean="0"/>
              <a:t>FEMA</a:t>
            </a:r>
            <a:r>
              <a:rPr lang="en-US" sz="1600" dirty="0" smtClean="0"/>
              <a:t> – </a:t>
            </a:r>
            <a:r>
              <a:rPr lang="en-US" sz="1400" dirty="0" smtClean="0"/>
              <a:t>contracted aerials, </a:t>
            </a:r>
            <a:r>
              <a:rPr lang="en-US" sz="1400" b="1" dirty="0" smtClean="0"/>
              <a:t>CAP</a:t>
            </a:r>
            <a:r>
              <a:rPr lang="en-US" sz="1400" dirty="0" smtClean="0"/>
              <a:t> photos, request data from </a:t>
            </a:r>
            <a:r>
              <a:rPr lang="en-US" sz="1400" b="1" dirty="0" smtClean="0"/>
              <a:t>NGA</a:t>
            </a:r>
            <a:endParaRPr lang="en-US" sz="1600" b="1" dirty="0" smtClean="0"/>
          </a:p>
          <a:p>
            <a:pPr eaLnBrk="1" hangingPunct="1">
              <a:buNone/>
            </a:pPr>
            <a:r>
              <a:rPr lang="en-US" sz="1600" b="1" dirty="0" smtClean="0"/>
              <a:t>USGS</a:t>
            </a:r>
            <a:r>
              <a:rPr lang="en-US" sz="1600" dirty="0" smtClean="0"/>
              <a:t> – </a:t>
            </a:r>
            <a:r>
              <a:rPr lang="en-US" sz="1400" b="1" dirty="0" smtClean="0"/>
              <a:t>Remote Sensing Work Group </a:t>
            </a:r>
            <a:r>
              <a:rPr lang="en-US" sz="1400" dirty="0" smtClean="0"/>
              <a:t>coordinates products like US satellite data (</a:t>
            </a:r>
            <a:r>
              <a:rPr lang="en-US" sz="1400" dirty="0" err="1" smtClean="0"/>
              <a:t>Landsat</a:t>
            </a:r>
            <a:r>
              <a:rPr lang="en-US" sz="1400" dirty="0" smtClean="0"/>
              <a:t>, SPOT, </a:t>
            </a:r>
            <a:r>
              <a:rPr lang="en-US" sz="1400" dirty="0" err="1" smtClean="0"/>
              <a:t>EagleVision</a:t>
            </a:r>
            <a:r>
              <a:rPr lang="en-US" sz="1400" dirty="0" smtClean="0"/>
              <a:t>) , some licensed data, may activate </a:t>
            </a:r>
            <a:r>
              <a:rPr lang="en-US" sz="1400" b="1" dirty="0" smtClean="0"/>
              <a:t>International Charter </a:t>
            </a:r>
            <a:r>
              <a:rPr lang="en-US" sz="1400" dirty="0" smtClean="0"/>
              <a:t>(for international space agency satellite data)</a:t>
            </a:r>
            <a:endParaRPr lang="en-US" sz="1600" dirty="0" smtClean="0"/>
          </a:p>
        </p:txBody>
      </p:sp>
      <p:sp>
        <p:nvSpPr>
          <p:cNvPr id="7171" name="Rectangle 2"/>
          <p:cNvSpPr>
            <a:spLocks noRot="1"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4800" b="1" dirty="0" smtClean="0">
                <a:solidFill>
                  <a:schemeClr val="tx2"/>
                </a:solidFill>
              </a:rPr>
              <a:t>Post-Disaster Remote Sensing</a:t>
            </a:r>
            <a:endParaRPr lang="en-US" sz="4800" b="1" dirty="0">
              <a:solidFill>
                <a:schemeClr val="tx2"/>
              </a:solidFill>
            </a:endParaRPr>
          </a:p>
        </p:txBody>
      </p:sp>
      <p:pic>
        <p:nvPicPr>
          <p:cNvPr id="5" name="Picture 2" descr="http://www.emeraldinsight.com/content_images/fig/0730190304004.png"/>
          <p:cNvPicPr>
            <a:picLocks noChangeAspect="1" noChangeArrowheads="1"/>
          </p:cNvPicPr>
          <p:nvPr/>
        </p:nvPicPr>
        <p:blipFill>
          <a:blip r:embed="rId3" cstate="print"/>
          <a:srcRect/>
          <a:stretch>
            <a:fillRect/>
          </a:stretch>
        </p:blipFill>
        <p:spPr bwMode="auto">
          <a:xfrm>
            <a:off x="304800" y="781051"/>
            <a:ext cx="8382000" cy="2038350"/>
          </a:xfrm>
          <a:prstGeom prst="rect">
            <a:avLst/>
          </a:prstGeom>
          <a:noFill/>
        </p:spPr>
      </p:pic>
      <p:sp>
        <p:nvSpPr>
          <p:cNvPr id="6" name="Rectangle 5"/>
          <p:cNvSpPr/>
          <p:nvPr/>
        </p:nvSpPr>
        <p:spPr>
          <a:xfrm>
            <a:off x="7685314" y="2481944"/>
            <a:ext cx="937842" cy="38100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93570" y="835479"/>
            <a:ext cx="1295400" cy="361949"/>
          </a:xfrm>
          <a:prstGeom prst="rect">
            <a:avLst/>
          </a:prstGeom>
          <a:noFill/>
          <a:ln w="666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2248" y="3138709"/>
            <a:ext cx="76200" cy="76200"/>
          </a:xfrm>
          <a:prstGeom prst="rect">
            <a:avLst/>
          </a:prstGeom>
          <a:noFill/>
          <a:ln w="666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8600" y="4429125"/>
            <a:ext cx="76200" cy="7620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33082" y="3430321"/>
            <a:ext cx="76200" cy="7620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33082" y="3722908"/>
            <a:ext cx="76200" cy="7620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28600" y="4741885"/>
            <a:ext cx="76200" cy="7620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33400"/>
          </a:xfrm>
        </p:spPr>
        <p:txBody>
          <a:bodyPr/>
          <a:lstStyle/>
          <a:p>
            <a:r>
              <a:rPr lang="en-US" sz="2200" dirty="0" smtClean="0">
                <a:hlinkClick r:id="rId2"/>
              </a:rPr>
              <a:t>http://www.floridadisaster.org/photos/FWC05192010/IMG_0104.JPG</a:t>
            </a:r>
            <a:r>
              <a:rPr lang="en-US" sz="2200" dirty="0" smtClean="0"/>
              <a:t> </a:t>
            </a:r>
            <a:endParaRPr lang="en-US" sz="2200" dirty="0"/>
          </a:p>
        </p:txBody>
      </p:sp>
      <p:pic>
        <p:nvPicPr>
          <p:cNvPr id="74754" name="Picture 2" descr="P:\FW05192010\IMG_010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914400"/>
            <a:ext cx="9144000" cy="5943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317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142875" y="1189038"/>
            <a:ext cx="8772525" cy="5211762"/>
          </a:xfrm>
        </p:spPr>
        <p:txBody>
          <a:bodyPr/>
          <a:lstStyle/>
          <a:p>
            <a:pPr algn="ctr" eaLnBrk="1" hangingPunct="1">
              <a:buFontTx/>
              <a:buNone/>
            </a:pPr>
            <a:r>
              <a:rPr lang="en-US" dirty="0" smtClean="0">
                <a:hlinkClick r:id="rId3"/>
              </a:rPr>
              <a:t>http://map.floridadisaster.org/GATOR</a:t>
            </a:r>
            <a:r>
              <a:rPr lang="en-US" dirty="0" smtClean="0"/>
              <a:t> </a:t>
            </a:r>
          </a:p>
          <a:p>
            <a:pPr algn="ctr" eaLnBrk="1" hangingPunct="1">
              <a:buFontTx/>
              <a:buNone/>
            </a:pPr>
            <a:r>
              <a:rPr lang="en-US" sz="4000" b="1" dirty="0" smtClean="0"/>
              <a:t>Geospatial Assessment Tool for Operations and Response</a:t>
            </a:r>
            <a:endParaRPr lang="en-US" sz="3800" b="1" dirty="0" smtClean="0"/>
          </a:p>
          <a:p>
            <a:pPr eaLnBrk="1" hangingPunct="1"/>
            <a:r>
              <a:rPr lang="en-US" dirty="0" smtClean="0"/>
              <a:t>web mapping application</a:t>
            </a:r>
          </a:p>
          <a:p>
            <a:pPr eaLnBrk="1" hangingPunct="1"/>
            <a:r>
              <a:rPr lang="en-US" dirty="0" smtClean="0"/>
              <a:t>real-time data like weather radar, watches, storm reports</a:t>
            </a:r>
          </a:p>
          <a:p>
            <a:pPr eaLnBrk="1" hangingPunct="1"/>
            <a:r>
              <a:rPr lang="en-US" dirty="0" smtClean="0"/>
              <a:t>base map, event, and post-event data</a:t>
            </a:r>
          </a:p>
        </p:txBody>
      </p:sp>
      <p:sp>
        <p:nvSpPr>
          <p:cNvPr id="7171" name="Rectangle 2"/>
          <p:cNvSpPr>
            <a:spLocks noRot="1" noChangeArrowheads="1"/>
          </p:cNvSpPr>
          <p:nvPr/>
        </p:nvSpPr>
        <p:spPr bwMode="auto">
          <a:xfrm>
            <a:off x="0" y="230188"/>
            <a:ext cx="9144000" cy="762000"/>
          </a:xfrm>
          <a:prstGeom prst="rect">
            <a:avLst/>
          </a:prstGeom>
          <a:noFill/>
          <a:ln w="9525">
            <a:noFill/>
            <a:miter lim="800000"/>
            <a:headEnd/>
            <a:tailEnd/>
          </a:ln>
        </p:spPr>
        <p:txBody>
          <a:bodyPr anchor="ctr"/>
          <a:lstStyle/>
          <a:p>
            <a:pPr algn="ctr"/>
            <a:r>
              <a:rPr lang="en-US" sz="6600" b="1">
                <a:solidFill>
                  <a:schemeClr val="tx2"/>
                </a:solidFill>
              </a:rPr>
              <a:t>GATOR</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0538"/>
            <a:ext cx="9144000" cy="6809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20931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142875" y="1189038"/>
            <a:ext cx="9001125" cy="5211762"/>
          </a:xfrm>
        </p:spPr>
        <p:txBody>
          <a:bodyPr/>
          <a:lstStyle/>
          <a:p>
            <a:pPr eaLnBrk="1" hangingPunct="1"/>
            <a:r>
              <a:rPr lang="en-US" dirty="0" smtClean="0"/>
              <a:t>Point missions – </a:t>
            </a:r>
          </a:p>
          <a:p>
            <a:pPr lvl="1" eaLnBrk="1" hangingPunct="1"/>
            <a:r>
              <a:rPr lang="en-US" sz="2400" dirty="0" smtClean="0"/>
              <a:t>coordinates (Lat/Long – decimal degrees or USNG)</a:t>
            </a:r>
          </a:p>
          <a:p>
            <a:pPr lvl="1" eaLnBrk="1" hangingPunct="1"/>
            <a:r>
              <a:rPr lang="en-US" sz="2400" dirty="0" err="1" smtClean="0"/>
              <a:t>shapefile</a:t>
            </a:r>
            <a:r>
              <a:rPr lang="en-US" sz="2400" dirty="0" smtClean="0"/>
              <a:t> – we’ll use DNR Garmin to export to *.gpx</a:t>
            </a:r>
          </a:p>
          <a:p>
            <a:pPr lvl="1" eaLnBrk="1" hangingPunct="1"/>
            <a:r>
              <a:rPr lang="en-US" sz="2400" dirty="0" smtClean="0"/>
              <a:t>GPX file for direct use in Garmin </a:t>
            </a:r>
            <a:r>
              <a:rPr lang="en-US" sz="2400" dirty="0" err="1" smtClean="0"/>
              <a:t>MapSource</a:t>
            </a:r>
            <a:endParaRPr lang="en-US" sz="2400" dirty="0" smtClean="0"/>
          </a:p>
          <a:p>
            <a:pPr lvl="1" eaLnBrk="1" hangingPunct="1"/>
            <a:endParaRPr lang="en-US" sz="2400" dirty="0" smtClean="0"/>
          </a:p>
          <a:p>
            <a:pPr eaLnBrk="1" hangingPunct="1"/>
            <a:r>
              <a:rPr lang="en-US" dirty="0" smtClean="0"/>
              <a:t>Linear missions –</a:t>
            </a:r>
          </a:p>
          <a:p>
            <a:pPr lvl="1" eaLnBrk="1" hangingPunct="1"/>
            <a:r>
              <a:rPr lang="en-US" sz="2400" dirty="0" err="1" smtClean="0"/>
              <a:t>shapefile</a:t>
            </a:r>
            <a:r>
              <a:rPr lang="en-US" sz="2400" dirty="0" smtClean="0"/>
              <a:t> – we’ll use DNR Garmin to export to *.gpx</a:t>
            </a:r>
          </a:p>
          <a:p>
            <a:pPr lvl="1" eaLnBrk="1" hangingPunct="1"/>
            <a:r>
              <a:rPr lang="en-US" sz="2400" dirty="0" smtClean="0"/>
              <a:t>GPX file for direct use in Garmin </a:t>
            </a:r>
            <a:r>
              <a:rPr lang="en-US" sz="2400" dirty="0" err="1" smtClean="0"/>
              <a:t>MapSource</a:t>
            </a:r>
            <a:endParaRPr lang="en-US" sz="2400" dirty="0" smtClean="0"/>
          </a:p>
          <a:p>
            <a:pPr eaLnBrk="1" hangingPunct="1"/>
            <a:endParaRPr lang="en-US" dirty="0" smtClean="0"/>
          </a:p>
        </p:txBody>
      </p:sp>
      <p:sp>
        <p:nvSpPr>
          <p:cNvPr id="7171" name="Rectangle 2"/>
          <p:cNvSpPr>
            <a:spLocks noRot="1"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6600" b="1" dirty="0" err="1" smtClean="0">
                <a:solidFill>
                  <a:schemeClr val="tx2"/>
                </a:solidFill>
              </a:rPr>
              <a:t>Geotagged</a:t>
            </a:r>
            <a:r>
              <a:rPr lang="en-US" sz="6600" b="1" dirty="0" smtClean="0">
                <a:solidFill>
                  <a:schemeClr val="tx2"/>
                </a:solidFill>
              </a:rPr>
              <a:t> Photos</a:t>
            </a:r>
            <a:endParaRPr lang="en-US" sz="6600" b="1" dirty="0">
              <a:solidFill>
                <a:schemeClr val="tx2"/>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142875" y="762000"/>
            <a:ext cx="9001125" cy="5211762"/>
          </a:xfrm>
        </p:spPr>
        <p:txBody>
          <a:bodyPr/>
          <a:lstStyle/>
          <a:p>
            <a:pPr eaLnBrk="1" hangingPunct="1"/>
            <a:r>
              <a:rPr lang="en-US" sz="1800" b="1" dirty="0" smtClean="0"/>
              <a:t>Florida Department of Transportation </a:t>
            </a:r>
            <a:r>
              <a:rPr lang="en-US" sz="1800" dirty="0" smtClean="0"/>
              <a:t>–</a:t>
            </a:r>
          </a:p>
          <a:p>
            <a:pPr marL="400050" lvl="1" indent="0" eaLnBrk="1" hangingPunct="1">
              <a:buNone/>
            </a:pPr>
            <a:r>
              <a:rPr lang="en-US" sz="1600" b="1" dirty="0" smtClean="0"/>
              <a:t>Aerial Surveying &amp; Mapping</a:t>
            </a:r>
            <a:r>
              <a:rPr lang="en-US" sz="1600" dirty="0" smtClean="0"/>
              <a:t> group is responsible for both Flight Operations and </a:t>
            </a:r>
            <a:r>
              <a:rPr lang="en-US" sz="1600" dirty="0" err="1" smtClean="0"/>
              <a:t>Photogrammetry</a:t>
            </a:r>
            <a:r>
              <a:rPr lang="en-US" sz="1600" dirty="0" smtClean="0"/>
              <a:t>. They develop statewide policies, procedures, and standards for aerial surveying products for the department and also acquire and process aerial photography. They support the District Offices in the production of </a:t>
            </a:r>
            <a:r>
              <a:rPr lang="en-US" sz="1600" dirty="0" err="1" smtClean="0"/>
              <a:t>planimetric</a:t>
            </a:r>
            <a:r>
              <a:rPr lang="en-US" sz="1600" dirty="0" smtClean="0"/>
              <a:t> and topographic mapping and create </a:t>
            </a:r>
            <a:r>
              <a:rPr lang="en-US" sz="1600" dirty="0" err="1" smtClean="0"/>
              <a:t>ortho</a:t>
            </a:r>
            <a:r>
              <a:rPr lang="en-US" sz="1600" dirty="0" smtClean="0"/>
              <a:t>-rectified and </a:t>
            </a:r>
            <a:r>
              <a:rPr lang="en-US" sz="1600" dirty="0" err="1" smtClean="0"/>
              <a:t>georeferenced</a:t>
            </a:r>
            <a:r>
              <a:rPr lang="en-US" sz="1600" dirty="0" smtClean="0"/>
              <a:t> imagery and digital terrain models (DTMs). The Aerial Surveying and Mapping group also provide critical support to the State Emergency Response Team by collecting aerial photography for disaster analysis and mapping. Professional Surveyors, </a:t>
            </a:r>
            <a:r>
              <a:rPr lang="en-US" sz="1600" dirty="0" err="1" smtClean="0"/>
              <a:t>Mappers</a:t>
            </a:r>
            <a:r>
              <a:rPr lang="en-US" sz="1600" dirty="0" smtClean="0"/>
              <a:t>, </a:t>
            </a:r>
            <a:r>
              <a:rPr lang="en-US" sz="1600" dirty="0" err="1" smtClean="0"/>
              <a:t>Photogrammetrists</a:t>
            </a:r>
            <a:r>
              <a:rPr lang="en-US" sz="1600" dirty="0" smtClean="0"/>
              <a:t>, and Pilots employed by the State. </a:t>
            </a:r>
            <a:br>
              <a:rPr lang="en-US" sz="1600" dirty="0" smtClean="0"/>
            </a:br>
            <a:endParaRPr lang="en-US" sz="1600" dirty="0" smtClean="0"/>
          </a:p>
          <a:p>
            <a:pPr marL="400050" lvl="1" indent="0" eaLnBrk="1" hangingPunct="1">
              <a:buNone/>
            </a:pPr>
            <a:r>
              <a:rPr lang="en-US" sz="1600" b="1" dirty="0" smtClean="0"/>
              <a:t>Requirements and capabilities coordinated through statewide GIS coordination call and tasked as missions within EM Constellation.</a:t>
            </a:r>
          </a:p>
          <a:p>
            <a:pPr marL="400050" lvl="1" indent="0" eaLnBrk="1" hangingPunct="1">
              <a:buNone/>
            </a:pPr>
            <a:endParaRPr lang="en-US" sz="1200" dirty="0" smtClean="0"/>
          </a:p>
          <a:p>
            <a:pPr eaLnBrk="1" hangingPunct="1"/>
            <a:r>
              <a:rPr lang="en-US" sz="1800" b="1" dirty="0" smtClean="0"/>
              <a:t>Private Sector </a:t>
            </a:r>
            <a:r>
              <a:rPr lang="en-US" sz="1800" dirty="0" smtClean="0"/>
              <a:t>–</a:t>
            </a:r>
          </a:p>
          <a:p>
            <a:pPr marL="400050" lvl="1" indent="0" eaLnBrk="1" hangingPunct="1">
              <a:buNone/>
            </a:pPr>
            <a:r>
              <a:rPr lang="en-US" sz="1600" dirty="0" smtClean="0"/>
              <a:t>FDEM has no standing contracts with any commercial aerial acquisition company.</a:t>
            </a:r>
          </a:p>
          <a:p>
            <a:pPr marL="400050" lvl="1" indent="0" eaLnBrk="1" hangingPunct="1">
              <a:buNone/>
            </a:pPr>
            <a:endParaRPr lang="en-US" sz="1600" dirty="0" smtClean="0"/>
          </a:p>
          <a:p>
            <a:pPr marL="400050" lvl="1" indent="0" eaLnBrk="1" hangingPunct="1">
              <a:buNone/>
            </a:pPr>
            <a:r>
              <a:rPr lang="en-US" sz="1600" dirty="0" smtClean="0"/>
              <a:t>However, several counties and Water Management Districts do…</a:t>
            </a:r>
            <a:endParaRPr lang="en-US" sz="2000" dirty="0" smtClean="0"/>
          </a:p>
          <a:p>
            <a:pPr lvl="1" eaLnBrk="1" hangingPunct="1"/>
            <a:endParaRPr lang="en-US" sz="2000" dirty="0" smtClean="0"/>
          </a:p>
          <a:p>
            <a:pPr lvl="1" eaLnBrk="1" hangingPunct="1"/>
            <a:endParaRPr lang="en-US" sz="2000" dirty="0" smtClean="0"/>
          </a:p>
          <a:p>
            <a:pPr lvl="1" eaLnBrk="1" hangingPunct="1"/>
            <a:endParaRPr lang="en-US" sz="2000" dirty="0" smtClean="0"/>
          </a:p>
          <a:p>
            <a:pPr eaLnBrk="1" hangingPunct="1">
              <a:buNone/>
            </a:pPr>
            <a:endParaRPr lang="en-US" dirty="0" smtClean="0"/>
          </a:p>
        </p:txBody>
      </p:sp>
      <p:sp>
        <p:nvSpPr>
          <p:cNvPr id="7171" name="Rectangle 2"/>
          <p:cNvSpPr>
            <a:spLocks noRot="1"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6600" b="1" dirty="0" smtClean="0">
                <a:solidFill>
                  <a:schemeClr val="tx2"/>
                </a:solidFill>
              </a:rPr>
              <a:t>Aerial Photos</a:t>
            </a:r>
            <a:endParaRPr lang="en-US" sz="6600" b="1" dirty="0">
              <a:solidFill>
                <a:schemeClr val="tx2"/>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Rot="1"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6600" b="1" dirty="0" smtClean="0">
                <a:solidFill>
                  <a:schemeClr val="tx2"/>
                </a:solidFill>
              </a:rPr>
              <a:t>Aerial Photos</a:t>
            </a:r>
            <a:endParaRPr lang="en-US" sz="6600" b="1" dirty="0">
              <a:solidFill>
                <a:schemeClr val="tx2"/>
              </a:solidFill>
            </a:endParaRPr>
          </a:p>
        </p:txBody>
      </p:sp>
      <p:sp>
        <p:nvSpPr>
          <p:cNvPr id="4" name="Rectangle 3"/>
          <p:cNvSpPr txBox="1">
            <a:spLocks noChangeArrowheads="1"/>
          </p:cNvSpPr>
          <p:nvPr/>
        </p:nvSpPr>
        <p:spPr bwMode="auto">
          <a:xfrm>
            <a:off x="142875" y="990600"/>
            <a:ext cx="9001125" cy="5211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i="0" u="none" strike="noStrike" kern="0" cap="none" spc="0" normalizeH="0" baseline="0" noProof="0" dirty="0" smtClean="0">
                <a:ln>
                  <a:noFill/>
                </a:ln>
                <a:solidFill>
                  <a:schemeClr val="tx1"/>
                </a:solidFill>
                <a:effectLst/>
                <a:uLnTx/>
                <a:uFillTx/>
                <a:latin typeface="+mn-lt"/>
                <a:ea typeface="+mn-ea"/>
                <a:cs typeface="+mn-cs"/>
              </a:rPr>
              <a:t>Regardless of how acquired, for quick turnaround…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i="0" u="none" strike="noStrike" kern="0" cap="none" spc="0" normalizeH="0" baseline="0" noProof="0" dirty="0" smtClean="0">
                <a:ln>
                  <a:noFill/>
                </a:ln>
                <a:solidFill>
                  <a:schemeClr val="tx1"/>
                </a:solidFill>
                <a:effectLst/>
                <a:uLnTx/>
                <a:uFillTx/>
                <a:latin typeface="+mn-lt"/>
                <a:ea typeface="+mn-ea"/>
                <a:cs typeface="+mn-cs"/>
              </a:rPr>
              <a:t>Photos delivered</a:t>
            </a:r>
            <a:r>
              <a:rPr kumimoji="0" lang="en-US" sz="1800" i="0" u="none" strike="noStrike" kern="0" cap="none" spc="0" normalizeH="0" noProof="0" dirty="0" smtClean="0">
                <a:ln>
                  <a:noFill/>
                </a:ln>
                <a:solidFill>
                  <a:schemeClr val="tx1"/>
                </a:solidFill>
                <a:effectLst/>
                <a:uLnTx/>
                <a:uFillTx/>
                <a:latin typeface="+mn-lt"/>
                <a:ea typeface="+mn-ea"/>
                <a:cs typeface="+mn-cs"/>
              </a:rPr>
              <a:t> via hard drive to State EOC, as soon as possible after acquisition and with minimal processing…</a:t>
            </a:r>
          </a:p>
          <a:p>
            <a:pPr marL="800100" lvl="1" indent="-342900">
              <a:spcBef>
                <a:spcPct val="20000"/>
              </a:spcBef>
              <a:buFont typeface="Wingdings" pitchFamily="2" charset="2"/>
              <a:buChar char="§"/>
            </a:pPr>
            <a:r>
              <a:rPr kumimoji="0" lang="en-US" sz="1800" i="0" u="none" strike="noStrike" kern="0" cap="none" spc="0" normalizeH="0" noProof="0" dirty="0" smtClean="0">
                <a:ln>
                  <a:noFill/>
                </a:ln>
                <a:solidFill>
                  <a:schemeClr val="tx1"/>
                </a:solidFill>
                <a:effectLst/>
                <a:uLnTx/>
                <a:uFillTx/>
                <a:latin typeface="+mn-lt"/>
                <a:ea typeface="+mn-ea"/>
                <a:cs typeface="+mn-cs"/>
              </a:rPr>
              <a:t>Not </a:t>
            </a:r>
            <a:r>
              <a:rPr kumimoji="0" lang="en-US" sz="1800" i="0" u="none" strike="noStrike" kern="0" cap="none" spc="0" normalizeH="0" noProof="0" dirty="0" err="1" smtClean="0">
                <a:ln>
                  <a:noFill/>
                </a:ln>
                <a:solidFill>
                  <a:schemeClr val="tx1"/>
                </a:solidFill>
                <a:effectLst/>
                <a:uLnTx/>
                <a:uFillTx/>
                <a:latin typeface="+mn-lt"/>
                <a:ea typeface="+mn-ea"/>
                <a:cs typeface="+mn-cs"/>
              </a:rPr>
              <a:t>tru</a:t>
            </a:r>
            <a:r>
              <a:rPr lang="en-US" sz="1800" kern="0" dirty="0" smtClean="0">
                <a:latin typeface="+mn-lt"/>
              </a:rPr>
              <a:t>e </a:t>
            </a:r>
            <a:r>
              <a:rPr lang="en-US" sz="1800" kern="0" dirty="0" err="1" smtClean="0">
                <a:latin typeface="+mn-lt"/>
              </a:rPr>
              <a:t>ortho</a:t>
            </a:r>
            <a:r>
              <a:rPr lang="en-US" sz="1800" kern="0" dirty="0" smtClean="0">
                <a:latin typeface="+mn-lt"/>
              </a:rPr>
              <a:t>-rectified images</a:t>
            </a:r>
          </a:p>
          <a:p>
            <a:pPr marL="800100" lvl="1" indent="-342900">
              <a:spcBef>
                <a:spcPct val="20000"/>
              </a:spcBef>
              <a:buFont typeface="Wingdings" pitchFamily="2" charset="2"/>
              <a:buChar char="§"/>
            </a:pPr>
            <a:r>
              <a:rPr kumimoji="0" lang="en-US" sz="1800" i="0" u="none" strike="noStrike" kern="0" cap="none" spc="0" normalizeH="0" baseline="0" noProof="0" dirty="0" smtClean="0">
                <a:ln>
                  <a:noFill/>
                </a:ln>
                <a:solidFill>
                  <a:schemeClr val="tx1"/>
                </a:solidFill>
                <a:effectLst/>
                <a:uLnTx/>
                <a:uFillTx/>
                <a:latin typeface="+mn-lt"/>
              </a:rPr>
              <a:t>Very little</a:t>
            </a:r>
            <a:r>
              <a:rPr kumimoji="0" lang="en-US" sz="1800" i="0" u="none" strike="noStrike" kern="0" cap="none" spc="0" normalizeH="0" noProof="0" dirty="0" smtClean="0">
                <a:ln>
                  <a:noFill/>
                </a:ln>
                <a:solidFill>
                  <a:schemeClr val="tx1"/>
                </a:solidFill>
                <a:effectLst/>
                <a:uLnTx/>
                <a:uFillTx/>
                <a:latin typeface="+mn-lt"/>
              </a:rPr>
              <a:t> color balancing</a:t>
            </a:r>
          </a:p>
          <a:p>
            <a:pPr marL="800100" lvl="1" indent="-342900">
              <a:spcBef>
                <a:spcPct val="20000"/>
              </a:spcBef>
              <a:buFont typeface="Wingdings" pitchFamily="2" charset="2"/>
              <a:buChar char="§"/>
            </a:pPr>
            <a:r>
              <a:rPr lang="en-US" sz="1800" kern="0" dirty="0" smtClean="0">
                <a:latin typeface="+mn-lt"/>
              </a:rPr>
              <a:t>Very little seaming, removal of overlap</a:t>
            </a:r>
          </a:p>
          <a:p>
            <a:pPr marL="800100" lvl="1" indent="-342900">
              <a:spcBef>
                <a:spcPct val="20000"/>
              </a:spcBef>
              <a:buFont typeface="Wingdings" pitchFamily="2" charset="2"/>
              <a:buChar char="§"/>
            </a:pPr>
            <a:r>
              <a:rPr lang="en-US" sz="1800" kern="0" dirty="0" smtClean="0">
                <a:latin typeface="+mn-lt"/>
              </a:rPr>
              <a:t>TIF or SID</a:t>
            </a:r>
          </a:p>
          <a:p>
            <a:pPr marL="800100" lvl="1" indent="-342900">
              <a:spcBef>
                <a:spcPct val="20000"/>
              </a:spcBef>
              <a:buFont typeface="Wingdings" pitchFamily="2" charset="2"/>
              <a:buChar char="§"/>
            </a:pPr>
            <a:endParaRPr kumimoji="0" lang="en-US" sz="1800" i="0" u="none" strike="noStrike" kern="0" cap="none" spc="0" normalizeH="0" noProof="0" dirty="0" smtClean="0">
              <a:ln>
                <a:noFill/>
              </a:ln>
              <a:solidFill>
                <a:schemeClr val="tx1"/>
              </a:solidFill>
              <a:effectLst/>
              <a:uLnTx/>
              <a:uFillTx/>
              <a:latin typeface="+mn-lt"/>
            </a:endParaRPr>
          </a:p>
          <a:p>
            <a:pPr marL="342900" indent="-342900">
              <a:spcBef>
                <a:spcPct val="20000"/>
              </a:spcBef>
              <a:buFont typeface="Arial" pitchFamily="34" charset="0"/>
              <a:buChar char="•"/>
            </a:pPr>
            <a:r>
              <a:rPr lang="en-US" sz="1800" kern="0" noProof="0" dirty="0" smtClean="0">
                <a:latin typeface="+mn-lt"/>
              </a:rPr>
              <a:t>SERT GIS uses </a:t>
            </a:r>
            <a:r>
              <a:rPr lang="en-US" sz="1800" kern="0" noProof="0" dirty="0" err="1" smtClean="0">
                <a:latin typeface="+mn-lt"/>
              </a:rPr>
              <a:t>ArcGIS</a:t>
            </a:r>
            <a:r>
              <a:rPr lang="en-US" sz="1800" kern="0" noProof="0" dirty="0" smtClean="0">
                <a:latin typeface="+mn-lt"/>
              </a:rPr>
              <a:t> Image Extension for Server to dynamically mosaic and on-the-fly process large numbers of images for display</a:t>
            </a:r>
          </a:p>
          <a:p>
            <a:pPr marL="342900" indent="-342900">
              <a:spcBef>
                <a:spcPct val="20000"/>
              </a:spcBef>
              <a:buFont typeface="Arial" pitchFamily="34" charset="0"/>
              <a:buChar char="•"/>
            </a:pPr>
            <a:endParaRPr kumimoji="0" lang="en-US" sz="1800" i="0" u="none" strike="noStrike" kern="0" cap="none" spc="0" normalizeH="0" dirty="0" smtClean="0">
              <a:ln>
                <a:noFill/>
              </a:ln>
              <a:solidFill>
                <a:schemeClr val="tx1"/>
              </a:solidFill>
              <a:effectLst/>
              <a:uLnTx/>
              <a:uFillTx/>
              <a:latin typeface="+mn-lt"/>
            </a:endParaRPr>
          </a:p>
          <a:p>
            <a:pPr marL="342900" indent="-342900">
              <a:spcBef>
                <a:spcPct val="20000"/>
              </a:spcBef>
              <a:buFont typeface="Arial" pitchFamily="34" charset="0"/>
              <a:buChar char="•"/>
            </a:pPr>
            <a:r>
              <a:rPr lang="en-US" sz="1800" kern="0" noProof="0" dirty="0" smtClean="0">
                <a:latin typeface="+mn-lt"/>
              </a:rPr>
              <a:t>Following initial delivery, FDOT may follow up with additional deliveries of increasing image quality</a:t>
            </a:r>
            <a:endParaRPr kumimoji="0" lang="en-US" sz="1800" i="0" u="none" strike="noStrike" kern="0" cap="none" spc="0" normalizeH="0" noProof="0" dirty="0" smtClean="0">
              <a:ln>
                <a:noFill/>
              </a:ln>
              <a:solidFill>
                <a:schemeClr val="tx1"/>
              </a:solidFill>
              <a:effectLst/>
              <a:uLnTx/>
              <a:uFillTx/>
              <a:latin typeface="+mn-lt"/>
            </a:endParaRPr>
          </a:p>
          <a:p>
            <a:pPr marL="800100" lvl="1" indent="-342900">
              <a:spcBef>
                <a:spcPct val="20000"/>
              </a:spcBef>
              <a:buFont typeface="Wingdings" pitchFamily="2" charset="2"/>
              <a:buChar char="§"/>
            </a:pPr>
            <a:endParaRPr kumimoji="0" lang="en-US" sz="160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66675" y="46038"/>
            <a:ext cx="9001125" cy="5211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i="0" u="none" strike="noStrike" kern="0" cap="none" spc="0" normalizeH="0" baseline="0" noProof="0" dirty="0" smtClean="0">
                <a:ln>
                  <a:noFill/>
                </a:ln>
                <a:solidFill>
                  <a:schemeClr val="tx1"/>
                </a:solidFill>
                <a:effectLst/>
                <a:uLnTx/>
                <a:uFillTx/>
                <a:latin typeface="+mn-lt"/>
                <a:ea typeface="+mn-ea"/>
                <a:cs typeface="+mn-cs"/>
              </a:rPr>
              <a:t>Photos are stored on network drive and on web server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i="0" u="none" strike="noStrike" kern="0" cap="none" spc="0" normalizeH="0" noProof="0" dirty="0" smtClean="0">
                <a:ln>
                  <a:noFill/>
                </a:ln>
                <a:solidFill>
                  <a:schemeClr val="tx1"/>
                </a:solidFill>
                <a:effectLst/>
                <a:uLnTx/>
                <a:uFillTx/>
                <a:latin typeface="+mn-lt"/>
              </a:rPr>
              <a:t>On web server, start </a:t>
            </a:r>
            <a:r>
              <a:rPr kumimoji="0" lang="en-US" sz="1800" i="0" u="none" strike="noStrike" kern="0" cap="none" spc="0" normalizeH="0" noProof="0" dirty="0" err="1" smtClean="0">
                <a:ln>
                  <a:noFill/>
                </a:ln>
                <a:solidFill>
                  <a:schemeClr val="tx1"/>
                </a:solidFill>
                <a:effectLst/>
                <a:uLnTx/>
                <a:uFillTx/>
                <a:latin typeface="+mn-lt"/>
              </a:rPr>
              <a:t>ArcMap</a:t>
            </a:r>
            <a:r>
              <a:rPr kumimoji="0" lang="en-US" sz="1800" i="0" u="none" strike="noStrike" kern="0" cap="none" spc="0" normalizeH="0" noProof="0" dirty="0" smtClean="0">
                <a:ln>
                  <a:noFill/>
                </a:ln>
                <a:solidFill>
                  <a:schemeClr val="tx1"/>
                </a:solidFill>
                <a:effectLst/>
                <a:uLnTx/>
                <a:uFillTx/>
                <a:latin typeface="+mn-lt"/>
              </a:rPr>
              <a:t>…</a:t>
            </a:r>
          </a:p>
          <a:p>
            <a:pPr marL="800100" lvl="1" indent="-342900">
              <a:spcBef>
                <a:spcPct val="20000"/>
              </a:spcBef>
              <a:buFont typeface="Wingdings" pitchFamily="2" charset="2"/>
              <a:buChar char="§"/>
            </a:pPr>
            <a:r>
              <a:rPr kumimoji="0" lang="en-US" sz="1800" i="0" u="none" strike="noStrike" kern="0" cap="none" spc="0" normalizeH="0" noProof="0" dirty="0" smtClean="0">
                <a:ln>
                  <a:noFill/>
                </a:ln>
                <a:solidFill>
                  <a:schemeClr val="tx1"/>
                </a:solidFill>
                <a:effectLst/>
                <a:uLnTx/>
                <a:uFillTx/>
                <a:latin typeface="+mn-lt"/>
              </a:rPr>
              <a:t>create new file </a:t>
            </a:r>
            <a:r>
              <a:rPr kumimoji="0" lang="en-US" sz="1800" i="0" u="none" strike="noStrike" kern="0" cap="none" spc="0" normalizeH="0" noProof="0" dirty="0" err="1" smtClean="0">
                <a:ln>
                  <a:noFill/>
                </a:ln>
                <a:solidFill>
                  <a:schemeClr val="tx1"/>
                </a:solidFill>
                <a:effectLst/>
                <a:uLnTx/>
                <a:uFillTx/>
                <a:latin typeface="+mn-lt"/>
              </a:rPr>
              <a:t>geodatabase</a:t>
            </a:r>
            <a:endParaRPr kumimoji="0" lang="en-US" sz="1800" i="0" u="none" strike="noStrike" kern="0" cap="none" spc="0" normalizeH="0" noProof="0" dirty="0" smtClean="0">
              <a:ln>
                <a:noFill/>
              </a:ln>
              <a:solidFill>
                <a:schemeClr val="tx1"/>
              </a:solidFill>
              <a:effectLst/>
              <a:uLnTx/>
              <a:uFillTx/>
              <a:latin typeface="+mn-lt"/>
            </a:endParaRPr>
          </a:p>
          <a:p>
            <a:pPr marL="800100" lvl="1" indent="-342900">
              <a:spcBef>
                <a:spcPct val="20000"/>
              </a:spcBef>
              <a:buFont typeface="Wingdings" pitchFamily="2" charset="2"/>
              <a:buChar char="§"/>
            </a:pPr>
            <a:r>
              <a:rPr lang="en-US" sz="1800" kern="0" dirty="0" smtClean="0">
                <a:latin typeface="+mn-lt"/>
              </a:rPr>
              <a:t>create new </a:t>
            </a:r>
            <a:r>
              <a:rPr lang="en-US" sz="1800" kern="0" dirty="0" err="1" smtClean="0">
                <a:latin typeface="+mn-lt"/>
              </a:rPr>
              <a:t>Mosiac</a:t>
            </a:r>
            <a:r>
              <a:rPr lang="en-US" sz="1800" kern="0" dirty="0" smtClean="0">
                <a:latin typeface="+mn-lt"/>
              </a:rPr>
              <a:t> Dataset</a:t>
            </a:r>
          </a:p>
          <a:p>
            <a:pPr marL="800100" lvl="1" indent="-342900">
              <a:spcBef>
                <a:spcPct val="20000"/>
              </a:spcBef>
              <a:buFont typeface="Wingdings" pitchFamily="2" charset="2"/>
              <a:buChar char="§"/>
            </a:pPr>
            <a:r>
              <a:rPr lang="en-US" sz="1800" kern="0" dirty="0" smtClean="0">
                <a:latin typeface="+mn-lt"/>
              </a:rPr>
              <a:t>add </a:t>
            </a:r>
            <a:r>
              <a:rPr lang="en-US" sz="1800" kern="0" dirty="0" err="1" smtClean="0">
                <a:latin typeface="+mn-lt"/>
              </a:rPr>
              <a:t>rasters</a:t>
            </a:r>
            <a:r>
              <a:rPr lang="en-US" sz="1800" kern="0" dirty="0" smtClean="0">
                <a:latin typeface="+mn-lt"/>
              </a:rPr>
              <a:t> – by file or workspace (directory)</a:t>
            </a:r>
          </a:p>
          <a:p>
            <a:pPr marL="800100" lvl="1" indent="-342900">
              <a:spcBef>
                <a:spcPct val="20000"/>
              </a:spcBef>
              <a:buFont typeface="Wingdings" pitchFamily="2" charset="2"/>
              <a:buChar char="§"/>
            </a:pPr>
            <a:r>
              <a:rPr lang="en-US" sz="1800" kern="0" dirty="0" smtClean="0">
                <a:latin typeface="+mn-lt"/>
              </a:rPr>
              <a:t>publish to </a:t>
            </a:r>
            <a:r>
              <a:rPr lang="en-US" sz="1800" kern="0" dirty="0" err="1" smtClean="0">
                <a:latin typeface="+mn-lt"/>
              </a:rPr>
              <a:t>ArcGIS</a:t>
            </a:r>
            <a:r>
              <a:rPr lang="en-US" sz="1800" kern="0" dirty="0" smtClean="0">
                <a:latin typeface="+mn-lt"/>
              </a:rPr>
              <a:t> Server</a:t>
            </a:r>
          </a:p>
          <a:p>
            <a:pPr marL="800100" lvl="1" indent="-342900">
              <a:spcBef>
                <a:spcPct val="20000"/>
              </a:spcBef>
            </a:pPr>
            <a:endParaRPr lang="en-US" sz="1800" kern="0" dirty="0" smtClean="0">
              <a:latin typeface="+mn-lt"/>
            </a:endParaRPr>
          </a:p>
          <a:p>
            <a:pPr marL="800100" lvl="1" indent="-342900">
              <a:spcBef>
                <a:spcPct val="20000"/>
              </a:spcBef>
            </a:pPr>
            <a:endParaRPr lang="en-US" sz="1800" kern="0" dirty="0" smtClean="0">
              <a:latin typeface="+mn-lt"/>
            </a:endParaRPr>
          </a:p>
          <a:p>
            <a:pPr marL="800100" lvl="1" indent="-342900">
              <a:spcBef>
                <a:spcPct val="20000"/>
              </a:spcBef>
              <a:buFont typeface="Wingdings" pitchFamily="2" charset="2"/>
              <a:buChar char="§"/>
            </a:pPr>
            <a:endParaRPr kumimoji="0" lang="en-US" sz="1800" i="0" u="none" strike="noStrike" kern="0" cap="none" spc="0" normalizeH="0" noProof="0" dirty="0" smtClean="0">
              <a:ln>
                <a:noFill/>
              </a:ln>
              <a:solidFill>
                <a:schemeClr val="tx1"/>
              </a:solidFill>
              <a:effectLst/>
              <a:uLnTx/>
              <a:uFillTx/>
              <a:latin typeface="+mn-lt"/>
            </a:endParaRPr>
          </a:p>
          <a:p>
            <a:pPr marL="800100" lvl="1" indent="-342900">
              <a:spcBef>
                <a:spcPct val="20000"/>
              </a:spcBef>
              <a:buFont typeface="Wingdings" pitchFamily="2" charset="2"/>
              <a:buChar char="§"/>
            </a:pPr>
            <a:endParaRPr kumimoji="0" lang="en-US" sz="160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64866" name="Picture 2"/>
          <p:cNvPicPr>
            <a:picLocks noChangeAspect="1" noChangeArrowheads="1"/>
          </p:cNvPicPr>
          <p:nvPr/>
        </p:nvPicPr>
        <p:blipFill>
          <a:blip r:embed="rId2" cstate="print"/>
          <a:srcRect l="17773" t="9963" r="21090" b="8851"/>
          <a:stretch>
            <a:fillRect/>
          </a:stretch>
        </p:blipFill>
        <p:spPr bwMode="auto">
          <a:xfrm>
            <a:off x="3581400" y="2136258"/>
            <a:ext cx="5562600" cy="472174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p:cNvPicPr>
            <a:picLocks noChangeAspect="1" noChangeArrowheads="1"/>
          </p:cNvPicPr>
          <p:nvPr/>
        </p:nvPicPr>
        <p:blipFill>
          <a:blip r:embed="rId2" cstate="print"/>
          <a:srcRect/>
          <a:stretch>
            <a:fillRect/>
          </a:stretch>
        </p:blipFill>
        <p:spPr bwMode="auto">
          <a:xfrm>
            <a:off x="0" y="122405"/>
            <a:ext cx="9144000" cy="67355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20931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Rot="1" noChangeArrowheads="1"/>
          </p:cNvSpPr>
          <p:nvPr/>
        </p:nvSpPr>
        <p:spPr bwMode="auto">
          <a:xfrm>
            <a:off x="0" y="-76200"/>
            <a:ext cx="9144000" cy="762000"/>
          </a:xfrm>
          <a:prstGeom prst="rect">
            <a:avLst/>
          </a:prstGeom>
          <a:noFill/>
          <a:ln w="9525">
            <a:noFill/>
            <a:miter lim="800000"/>
            <a:headEnd/>
            <a:tailEnd/>
          </a:ln>
        </p:spPr>
        <p:txBody>
          <a:bodyPr anchor="ctr"/>
          <a:lstStyle/>
          <a:p>
            <a:pPr algn="ctr"/>
            <a:r>
              <a:rPr lang="en-US" sz="2400" b="1" dirty="0" smtClean="0">
                <a:solidFill>
                  <a:schemeClr val="tx2"/>
                </a:solidFill>
              </a:rPr>
              <a:t>FEMA will not reimburse locals or states for aerial photos!!! </a:t>
            </a:r>
            <a:endParaRPr lang="en-US" sz="2400" b="1" dirty="0">
              <a:solidFill>
                <a:schemeClr val="tx2"/>
              </a:solidFill>
            </a:endParaRPr>
          </a:p>
        </p:txBody>
      </p:sp>
      <p:sp>
        <p:nvSpPr>
          <p:cNvPr id="15" name="TextBox 14"/>
          <p:cNvSpPr txBox="1"/>
          <p:nvPr/>
        </p:nvSpPr>
        <p:spPr>
          <a:xfrm>
            <a:off x="2590800" y="6096000"/>
            <a:ext cx="4160113" cy="523220"/>
          </a:xfrm>
          <a:prstGeom prst="rect">
            <a:avLst/>
          </a:prstGeom>
          <a:solidFill>
            <a:schemeClr val="bg1"/>
          </a:solidFill>
        </p:spPr>
        <p:txBody>
          <a:bodyPr wrap="none" rtlCol="0">
            <a:spAutoFit/>
          </a:bodyPr>
          <a:lstStyle/>
          <a:p>
            <a:r>
              <a:rPr lang="en-US" sz="2800" b="1" dirty="0" smtClean="0">
                <a:hlinkClick r:id="rId3"/>
              </a:rPr>
              <a:t>http://bit.ly/shrug12_rs</a:t>
            </a:r>
            <a:r>
              <a:rPr lang="en-US" sz="2800" b="1" dirty="0" smtClean="0"/>
              <a:t> </a:t>
            </a:r>
            <a:endParaRPr lang="en-US" sz="2800" b="1" dirty="0"/>
          </a:p>
        </p:txBody>
      </p:sp>
      <p:grpSp>
        <p:nvGrpSpPr>
          <p:cNvPr id="19" name="Group 18"/>
          <p:cNvGrpSpPr/>
          <p:nvPr/>
        </p:nvGrpSpPr>
        <p:grpSpPr>
          <a:xfrm>
            <a:off x="0" y="1143000"/>
            <a:ext cx="9144000" cy="5715000"/>
            <a:chOff x="533400" y="1524000"/>
            <a:chExt cx="7943850" cy="5168900"/>
          </a:xfrm>
        </p:grpSpPr>
        <p:pic>
          <p:nvPicPr>
            <p:cNvPr id="163843" name="Picture 3"/>
            <p:cNvPicPr>
              <a:picLocks noChangeAspect="1" noChangeArrowheads="1"/>
            </p:cNvPicPr>
            <p:nvPr/>
          </p:nvPicPr>
          <p:blipFill>
            <a:blip r:embed="rId4" cstate="print"/>
            <a:srcRect t="31827"/>
            <a:stretch>
              <a:fillRect/>
            </a:stretch>
          </p:blipFill>
          <p:spPr bwMode="auto">
            <a:xfrm>
              <a:off x="533400" y="2286000"/>
              <a:ext cx="7943850" cy="4406900"/>
            </a:xfrm>
            <a:prstGeom prst="rect">
              <a:avLst/>
            </a:prstGeom>
            <a:noFill/>
            <a:ln w="9525">
              <a:noFill/>
              <a:miter lim="800000"/>
              <a:headEnd/>
              <a:tailEnd/>
            </a:ln>
          </p:spPr>
        </p:pic>
        <p:pic>
          <p:nvPicPr>
            <p:cNvPr id="163844" name="Picture 4"/>
            <p:cNvPicPr>
              <a:picLocks noChangeAspect="1" noChangeArrowheads="1"/>
            </p:cNvPicPr>
            <p:nvPr/>
          </p:nvPicPr>
          <p:blipFill>
            <a:blip r:embed="rId4" cstate="print"/>
            <a:srcRect t="13458" b="74754"/>
            <a:stretch>
              <a:fillRect/>
            </a:stretch>
          </p:blipFill>
          <p:spPr bwMode="auto">
            <a:xfrm>
              <a:off x="533400" y="1524000"/>
              <a:ext cx="7943850" cy="762000"/>
            </a:xfrm>
            <a:prstGeom prst="rect">
              <a:avLst/>
            </a:prstGeom>
            <a:noFill/>
            <a:ln w="9525">
              <a:noFill/>
              <a:miter lim="800000"/>
              <a:headEnd/>
              <a:tailEnd/>
            </a:ln>
          </p:spPr>
        </p:pic>
      </p:grpSp>
      <p:sp>
        <p:nvSpPr>
          <p:cNvPr id="20" name="Rectangle 19"/>
          <p:cNvSpPr/>
          <p:nvPr/>
        </p:nvSpPr>
        <p:spPr>
          <a:xfrm>
            <a:off x="2209800" y="653142"/>
            <a:ext cx="4328685" cy="400110"/>
          </a:xfrm>
          <a:prstGeom prst="rect">
            <a:avLst/>
          </a:prstGeom>
        </p:spPr>
        <p:txBody>
          <a:bodyPr wrap="none">
            <a:spAutoFit/>
          </a:bodyPr>
          <a:lstStyle/>
          <a:p>
            <a:pPr algn="ctr"/>
            <a:r>
              <a:rPr lang="en-US" dirty="0" smtClean="0">
                <a:hlinkClick r:id="rId5"/>
              </a:rPr>
              <a:t>http://www.fema.gov/appeal/218722</a:t>
            </a:r>
            <a:endParaRPr lang="en-US" dirty="0"/>
          </a:p>
        </p:txBody>
      </p:sp>
      <p:sp>
        <p:nvSpPr>
          <p:cNvPr id="8" name="Rectangle 7"/>
          <p:cNvSpPr/>
          <p:nvPr/>
        </p:nvSpPr>
        <p:spPr>
          <a:xfrm>
            <a:off x="228600" y="4429125"/>
            <a:ext cx="76200" cy="7620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6200" y="4433248"/>
            <a:ext cx="76200" cy="76200"/>
          </a:xfrm>
          <a:prstGeom prst="rect">
            <a:avLst/>
          </a:prstGeom>
          <a:noFill/>
          <a:ln w="666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97035" cy="6848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7" name="Picture 5"/>
          <p:cNvPicPr>
            <a:picLocks noChangeAspect="1" noChangeArrowheads="1"/>
          </p:cNvPicPr>
          <p:nvPr/>
        </p:nvPicPr>
        <p:blipFill>
          <a:blip r:embed="rId2" cstate="print"/>
          <a:srcRect/>
          <a:stretch>
            <a:fillRect/>
          </a:stretch>
        </p:blipFill>
        <p:spPr bwMode="auto">
          <a:xfrm>
            <a:off x="0" y="83188"/>
            <a:ext cx="9144000" cy="6774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cstate="print"/>
          <a:srcRect/>
          <a:stretch>
            <a:fillRect/>
          </a:stretch>
        </p:blipFill>
        <p:spPr bwMode="auto">
          <a:xfrm>
            <a:off x="-1" y="83186"/>
            <a:ext cx="9144001" cy="677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142875" y="990600"/>
            <a:ext cx="9001125" cy="5211762"/>
          </a:xfrm>
        </p:spPr>
        <p:txBody>
          <a:bodyPr/>
          <a:lstStyle/>
          <a:p>
            <a:pPr eaLnBrk="1" hangingPunct="1"/>
            <a:r>
              <a:rPr lang="en-US" dirty="0" smtClean="0"/>
              <a:t>State of Florida –</a:t>
            </a:r>
          </a:p>
          <a:p>
            <a:pPr lvl="1" eaLnBrk="1" hangingPunct="1"/>
            <a:r>
              <a:rPr lang="en-US" sz="2000" dirty="0" smtClean="0"/>
              <a:t>State of Florida 5,000ft x 5,000ft </a:t>
            </a:r>
            <a:r>
              <a:rPr lang="en-US" sz="2000" dirty="0" err="1" smtClean="0"/>
              <a:t>orthophoto-LiDAR</a:t>
            </a:r>
            <a:r>
              <a:rPr lang="en-US" sz="2000" dirty="0" smtClean="0"/>
              <a:t> data acquisition grid</a:t>
            </a:r>
          </a:p>
          <a:p>
            <a:pPr lvl="1" eaLnBrk="1" hangingPunct="1"/>
            <a:r>
              <a:rPr lang="en-US" sz="2000" dirty="0" smtClean="0"/>
              <a:t>agreed upon by FDOT, FDEP, FDEM, FWC, and the WMDs</a:t>
            </a:r>
          </a:p>
          <a:p>
            <a:pPr lvl="1" eaLnBrk="1" hangingPunct="1">
              <a:buNone/>
            </a:pPr>
            <a:endParaRPr lang="en-US" sz="2000" dirty="0" smtClean="0"/>
          </a:p>
          <a:p>
            <a:pPr eaLnBrk="1" hangingPunct="1"/>
            <a:r>
              <a:rPr lang="en-US" dirty="0" smtClean="0"/>
              <a:t>FEMA –</a:t>
            </a:r>
          </a:p>
          <a:p>
            <a:pPr lvl="1" eaLnBrk="1" hangingPunct="1"/>
            <a:r>
              <a:rPr lang="en-US" sz="2000" dirty="0" smtClean="0"/>
              <a:t>USNG grid (10,000m x 10,000m, or 1,000m x 1,000m better)</a:t>
            </a:r>
          </a:p>
          <a:p>
            <a:pPr lvl="1" eaLnBrk="1" hangingPunct="1"/>
            <a:endParaRPr lang="en-US" sz="2000" dirty="0" smtClean="0"/>
          </a:p>
          <a:p>
            <a:pPr eaLnBrk="1" hangingPunct="1"/>
            <a:r>
              <a:rPr lang="en-US" dirty="0" smtClean="0"/>
              <a:t>NOAA –</a:t>
            </a:r>
          </a:p>
          <a:p>
            <a:pPr lvl="1" eaLnBrk="1" hangingPunct="1"/>
            <a:r>
              <a:rPr lang="en-US" sz="2000" dirty="0" smtClean="0"/>
              <a:t>USGS quad grids</a:t>
            </a:r>
          </a:p>
          <a:p>
            <a:pPr lvl="1" eaLnBrk="1" hangingPunct="1"/>
            <a:endParaRPr lang="en-US" sz="2000" dirty="0" smtClean="0"/>
          </a:p>
          <a:p>
            <a:pPr lvl="1" eaLnBrk="1" hangingPunct="1"/>
            <a:endParaRPr lang="en-US" sz="2000" dirty="0" smtClean="0"/>
          </a:p>
          <a:p>
            <a:pPr lvl="1" eaLnBrk="1" hangingPunct="1"/>
            <a:endParaRPr lang="en-US" sz="2000" dirty="0" smtClean="0"/>
          </a:p>
          <a:p>
            <a:pPr lvl="1" eaLnBrk="1" hangingPunct="1"/>
            <a:endParaRPr lang="en-US" sz="2000" dirty="0" smtClean="0"/>
          </a:p>
          <a:p>
            <a:pPr lvl="1" eaLnBrk="1" hangingPunct="1"/>
            <a:endParaRPr lang="en-US" sz="2000" dirty="0" smtClean="0"/>
          </a:p>
          <a:p>
            <a:pPr eaLnBrk="1" hangingPunct="1"/>
            <a:endParaRPr lang="en-US" dirty="0" smtClean="0"/>
          </a:p>
        </p:txBody>
      </p:sp>
      <p:sp>
        <p:nvSpPr>
          <p:cNvPr id="7171" name="Rectangle 2"/>
          <p:cNvSpPr>
            <a:spLocks noRot="1"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6600" b="1" dirty="0" smtClean="0">
                <a:solidFill>
                  <a:schemeClr val="tx2"/>
                </a:solidFill>
              </a:rPr>
              <a:t>Aerial Photos</a:t>
            </a:r>
            <a:endParaRPr lang="en-US" sz="6600" b="1" dirty="0">
              <a:solidFill>
                <a:schemeClr val="tx2"/>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142875" y="762000"/>
            <a:ext cx="9001125" cy="4983162"/>
          </a:xfrm>
        </p:spPr>
        <p:txBody>
          <a:bodyPr/>
          <a:lstStyle/>
          <a:p>
            <a:pPr eaLnBrk="1" hangingPunct="1"/>
            <a:r>
              <a:rPr lang="en-US" sz="2000" dirty="0" smtClean="0"/>
              <a:t>State of Florida –</a:t>
            </a:r>
          </a:p>
          <a:p>
            <a:pPr lvl="1" eaLnBrk="1" hangingPunct="1"/>
            <a:r>
              <a:rPr lang="en-US" sz="1400" dirty="0" smtClean="0"/>
              <a:t>Exact time will depend upon disaster type</a:t>
            </a:r>
          </a:p>
          <a:p>
            <a:pPr lvl="1" eaLnBrk="1" hangingPunct="1"/>
            <a:r>
              <a:rPr lang="en-US" sz="1400" dirty="0" smtClean="0"/>
              <a:t>1145 Eastern for most, so that it follows the statewide emergency management coordination call, which may include briefings from National Hurricane Center and Southeastern River Forecast Center</a:t>
            </a:r>
          </a:p>
          <a:p>
            <a:pPr lvl="1" eaLnBrk="1" hangingPunct="1"/>
            <a:r>
              <a:rPr lang="en-US" sz="1400" dirty="0" smtClean="0"/>
              <a:t>Situation reporting, collection requirements gathering and prioritization, other data coordination</a:t>
            </a:r>
          </a:p>
          <a:p>
            <a:pPr lvl="1" eaLnBrk="1" hangingPunct="1"/>
            <a:endParaRPr lang="en-US" sz="1400" dirty="0" smtClean="0"/>
          </a:p>
          <a:p>
            <a:pPr eaLnBrk="1" hangingPunct="1"/>
            <a:r>
              <a:rPr lang="en-US" sz="2000" dirty="0" smtClean="0"/>
              <a:t>FEMA –</a:t>
            </a:r>
          </a:p>
          <a:p>
            <a:pPr lvl="1" eaLnBrk="1" hangingPunct="1"/>
            <a:r>
              <a:rPr lang="en-US" sz="1400" dirty="0" smtClean="0"/>
              <a:t>1000 Eastern national call (if disaster spans multiple FEMA regions)</a:t>
            </a:r>
          </a:p>
          <a:p>
            <a:pPr lvl="1" eaLnBrk="1" hangingPunct="1"/>
            <a:r>
              <a:rPr lang="en-US" sz="1400" dirty="0" smtClean="0"/>
              <a:t>Situation reporting, mainly federal-to-federal communication (but states are invited)</a:t>
            </a:r>
          </a:p>
          <a:p>
            <a:pPr lvl="1" eaLnBrk="1" hangingPunct="1"/>
            <a:r>
              <a:rPr lang="en-US" sz="1400" dirty="0" smtClean="0"/>
              <a:t>may also host a region </a:t>
            </a:r>
            <a:r>
              <a:rPr lang="en-US" sz="1400" dirty="0" smtClean="0"/>
              <a:t>specific </a:t>
            </a:r>
            <a:r>
              <a:rPr lang="en-US" sz="1400" dirty="0" smtClean="0"/>
              <a:t>call</a:t>
            </a:r>
          </a:p>
          <a:p>
            <a:pPr lvl="1" eaLnBrk="1" hangingPunct="1"/>
            <a:endParaRPr lang="en-US" sz="1400" dirty="0" smtClean="0"/>
          </a:p>
          <a:p>
            <a:pPr eaLnBrk="1" hangingPunct="1"/>
            <a:r>
              <a:rPr lang="en-US" sz="2000" dirty="0" smtClean="0"/>
              <a:t>USGS – Remote Sensing Work Group</a:t>
            </a:r>
          </a:p>
          <a:p>
            <a:pPr lvl="1" eaLnBrk="1" hangingPunct="1">
              <a:buNone/>
            </a:pPr>
            <a:r>
              <a:rPr lang="en-US" sz="1400" dirty="0" smtClean="0"/>
              <a:t>Afternoon</a:t>
            </a:r>
            <a:r>
              <a:rPr lang="en-US" sz="1400" dirty="0" smtClean="0"/>
              <a:t> </a:t>
            </a:r>
            <a:r>
              <a:rPr lang="en-US" sz="1400" dirty="0" smtClean="0"/>
              <a:t>exclusively remote sensing (NOAA aerials and satellite based platforms)</a:t>
            </a:r>
          </a:p>
          <a:p>
            <a:pPr lvl="1" eaLnBrk="1" hangingPunct="1"/>
            <a:endParaRPr lang="en-US" sz="1400" dirty="0" smtClean="0"/>
          </a:p>
          <a:p>
            <a:pPr eaLnBrk="1" hangingPunct="1"/>
            <a:r>
              <a:rPr lang="en-US" sz="2000" dirty="0" smtClean="0"/>
              <a:t>IRSCC – Interagency Remote Sensing Coordination Cell</a:t>
            </a:r>
          </a:p>
          <a:p>
            <a:pPr lvl="1" eaLnBrk="1" hangingPunct="1"/>
            <a:r>
              <a:rPr lang="en-US" sz="1400" dirty="0" smtClean="0"/>
              <a:t>time set during disaster, very heavy on Department of Defense </a:t>
            </a:r>
          </a:p>
          <a:p>
            <a:pPr lvl="1" eaLnBrk="1" hangingPunct="1"/>
            <a:endParaRPr lang="en-US" sz="1600" dirty="0" smtClean="0"/>
          </a:p>
          <a:p>
            <a:pPr lvl="1" eaLnBrk="1" hangingPunct="1"/>
            <a:endParaRPr lang="en-US" sz="2000" dirty="0" smtClean="0"/>
          </a:p>
          <a:p>
            <a:pPr lvl="1" eaLnBrk="1" hangingPunct="1"/>
            <a:endParaRPr lang="en-US" sz="2000" dirty="0" smtClean="0"/>
          </a:p>
          <a:p>
            <a:pPr lvl="1" eaLnBrk="1" hangingPunct="1"/>
            <a:endParaRPr lang="en-US" sz="2000" dirty="0" smtClean="0"/>
          </a:p>
          <a:p>
            <a:pPr lvl="1" eaLnBrk="1" hangingPunct="1"/>
            <a:endParaRPr lang="en-US" sz="2000" dirty="0" smtClean="0"/>
          </a:p>
          <a:p>
            <a:pPr lvl="1" eaLnBrk="1" hangingPunct="1"/>
            <a:endParaRPr lang="en-US" sz="2000" dirty="0" smtClean="0"/>
          </a:p>
          <a:p>
            <a:pPr eaLnBrk="1" hangingPunct="1"/>
            <a:endParaRPr lang="en-US" dirty="0" smtClean="0"/>
          </a:p>
        </p:txBody>
      </p:sp>
      <p:sp>
        <p:nvSpPr>
          <p:cNvPr id="7171" name="Rectangle 2"/>
          <p:cNvSpPr>
            <a:spLocks noRot="1"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3600" b="1" dirty="0" smtClean="0">
                <a:solidFill>
                  <a:schemeClr val="tx2"/>
                </a:solidFill>
              </a:rPr>
              <a:t>Daily </a:t>
            </a:r>
            <a:r>
              <a:rPr lang="en-US" sz="3600" b="1" dirty="0" smtClean="0">
                <a:solidFill>
                  <a:schemeClr val="tx2"/>
                </a:solidFill>
              </a:rPr>
              <a:t>Coordination </a:t>
            </a:r>
            <a:r>
              <a:rPr lang="en-US" sz="3600" b="1" dirty="0" smtClean="0">
                <a:solidFill>
                  <a:schemeClr val="tx2"/>
                </a:solidFill>
              </a:rPr>
              <a:t>Calls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2946" name="Picture 2"/>
          <p:cNvPicPr>
            <a:picLocks noChangeAspect="1" noChangeArrowheads="1"/>
          </p:cNvPicPr>
          <p:nvPr/>
        </p:nvPicPr>
        <p:blipFill>
          <a:blip r:embed="rId2" cstate="print"/>
          <a:srcRect/>
          <a:stretch>
            <a:fillRect/>
          </a:stretch>
        </p:blipFill>
        <p:spPr bwMode="auto">
          <a:xfrm>
            <a:off x="-1" y="0"/>
            <a:ext cx="9146795"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2" cstate="print"/>
          <a:srcRect/>
          <a:stretch>
            <a:fillRect/>
          </a:stretch>
        </p:blipFill>
        <p:spPr bwMode="auto">
          <a:xfrm>
            <a:off x="0" y="-1"/>
            <a:ext cx="9144000" cy="685590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3970" name="Picture 2"/>
          <p:cNvPicPr>
            <a:picLocks noChangeAspect="1" noChangeArrowheads="1"/>
          </p:cNvPicPr>
          <p:nvPr/>
        </p:nvPicPr>
        <p:blipFill>
          <a:blip r:embed="rId2" cstate="print"/>
          <a:srcRect/>
          <a:stretch>
            <a:fillRect/>
          </a:stretch>
        </p:blipFill>
        <p:spPr bwMode="auto">
          <a:xfrm>
            <a:off x="-1" y="0"/>
            <a:ext cx="9146795"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6018" name="Picture 2"/>
          <p:cNvPicPr>
            <a:picLocks noChangeAspect="1" noChangeArrowheads="1"/>
          </p:cNvPicPr>
          <p:nvPr/>
        </p:nvPicPr>
        <p:blipFill>
          <a:blip r:embed="rId2" cstate="print"/>
          <a:srcRect/>
          <a:stretch>
            <a:fillRect/>
          </a:stretch>
        </p:blipFill>
        <p:spPr bwMode="auto">
          <a:xfrm>
            <a:off x="-1" y="0"/>
            <a:ext cx="9146795"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TROPICAL _STORM _FAY_FLOODING_EXTENT_PALM_BEACH_COUNTY_23AUG08.jpg"/>
          <p:cNvPicPr>
            <a:picLocks noGrp="1" noChangeAspect="1"/>
          </p:cNvPicPr>
          <p:nvPr>
            <p:ph idx="1"/>
          </p:nvPr>
        </p:nvPicPr>
        <p:blipFill>
          <a:blip r:embed="rId2" cstate="print"/>
          <a:stretch>
            <a:fillRect/>
          </a:stretch>
        </p:blipFill>
        <p:spPr>
          <a:xfrm>
            <a:off x="0" y="27711"/>
            <a:ext cx="9144000" cy="683029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http://www.telerik.com/help/windows-8-html/media/gauge-radial-ranges.png"/>
          <p:cNvPicPr>
            <a:picLocks noChangeAspect="1" noChangeArrowheads="1"/>
          </p:cNvPicPr>
          <p:nvPr/>
        </p:nvPicPr>
        <p:blipFill>
          <a:blip r:embed="rId2" cstate="print"/>
          <a:srcRect/>
          <a:stretch>
            <a:fillRect/>
          </a:stretch>
        </p:blipFill>
        <p:spPr bwMode="auto">
          <a:xfrm>
            <a:off x="3190875" y="502640"/>
            <a:ext cx="5648325" cy="4831360"/>
          </a:xfrm>
          <a:prstGeom prst="rect">
            <a:avLst/>
          </a:prstGeom>
          <a:noFill/>
        </p:spPr>
      </p:pic>
      <p:sp>
        <p:nvSpPr>
          <p:cNvPr id="19" name="Rectangle 18"/>
          <p:cNvSpPr/>
          <p:nvPr/>
        </p:nvSpPr>
        <p:spPr>
          <a:xfrm>
            <a:off x="3976283" y="4854714"/>
            <a:ext cx="3948517" cy="707886"/>
          </a:xfrm>
          <a:prstGeom prst="rect">
            <a:avLst/>
          </a:prstGeom>
        </p:spPr>
        <p:txBody>
          <a:bodyPr wrap="none">
            <a:spAutoFit/>
          </a:bodyPr>
          <a:lstStyle/>
          <a:p>
            <a:pPr eaLnBrk="1" hangingPunct="1"/>
            <a:r>
              <a:rPr lang="en-US" sz="4000" b="1" dirty="0" smtClean="0"/>
              <a:t>Disaster Gauge</a:t>
            </a:r>
          </a:p>
        </p:txBody>
      </p:sp>
      <p:sp>
        <p:nvSpPr>
          <p:cNvPr id="20" name="Freeform 19"/>
          <p:cNvSpPr/>
          <p:nvPr/>
        </p:nvSpPr>
        <p:spPr>
          <a:xfrm>
            <a:off x="3581400" y="1198676"/>
            <a:ext cx="3953301" cy="3630304"/>
          </a:xfrm>
          <a:custGeom>
            <a:avLst/>
            <a:gdLst>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774209 w 3957850"/>
              <a:gd name="connsiteY5" fmla="*/ 95534 h 3630304"/>
              <a:gd name="connsiteX6" fmla="*/ 1255594 w 3957850"/>
              <a:gd name="connsiteY6" fmla="*/ 327546 h 3630304"/>
              <a:gd name="connsiteX7" fmla="*/ 723331 w 3957850"/>
              <a:gd name="connsiteY7" fmla="*/ 723331 h 3630304"/>
              <a:gd name="connsiteX8" fmla="*/ 382137 w 3957850"/>
              <a:gd name="connsiteY8" fmla="*/ 1132764 h 3630304"/>
              <a:gd name="connsiteX9" fmla="*/ 163773 w 3957850"/>
              <a:gd name="connsiteY9" fmla="*/ 1542197 h 3630304"/>
              <a:gd name="connsiteX10" fmla="*/ 27295 w 3957850"/>
              <a:gd name="connsiteY10" fmla="*/ 1992573 h 3630304"/>
              <a:gd name="connsiteX11" fmla="*/ 0 w 3957850"/>
              <a:gd name="connsiteY11" fmla="*/ 2415654 h 3630304"/>
              <a:gd name="connsiteX12" fmla="*/ 40943 w 3957850"/>
              <a:gd name="connsiteY12" fmla="*/ 2797791 h 3630304"/>
              <a:gd name="connsiteX13" fmla="*/ 122830 w 3957850"/>
              <a:gd name="connsiteY13" fmla="*/ 3207224 h 3630304"/>
              <a:gd name="connsiteX14" fmla="*/ 300250 w 3957850"/>
              <a:gd name="connsiteY14" fmla="*/ 3630304 h 3630304"/>
              <a:gd name="connsiteX15" fmla="*/ 2429301 w 3957850"/>
              <a:gd name="connsiteY15" fmla="*/ 2415654 h 3630304"/>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774209 w 3957850"/>
              <a:gd name="connsiteY5" fmla="*/ 95534 h 3630304"/>
              <a:gd name="connsiteX6" fmla="*/ 1147549 w 3957850"/>
              <a:gd name="connsiteY6" fmla="*/ 370764 h 3630304"/>
              <a:gd name="connsiteX7" fmla="*/ 723331 w 3957850"/>
              <a:gd name="connsiteY7" fmla="*/ 723331 h 3630304"/>
              <a:gd name="connsiteX8" fmla="*/ 382137 w 3957850"/>
              <a:gd name="connsiteY8" fmla="*/ 1132764 h 3630304"/>
              <a:gd name="connsiteX9" fmla="*/ 163773 w 3957850"/>
              <a:gd name="connsiteY9" fmla="*/ 1542197 h 3630304"/>
              <a:gd name="connsiteX10" fmla="*/ 27295 w 3957850"/>
              <a:gd name="connsiteY10" fmla="*/ 1992573 h 3630304"/>
              <a:gd name="connsiteX11" fmla="*/ 0 w 3957850"/>
              <a:gd name="connsiteY11" fmla="*/ 2415654 h 3630304"/>
              <a:gd name="connsiteX12" fmla="*/ 40943 w 3957850"/>
              <a:gd name="connsiteY12" fmla="*/ 2797791 h 3630304"/>
              <a:gd name="connsiteX13" fmla="*/ 122830 w 3957850"/>
              <a:gd name="connsiteY13" fmla="*/ 3207224 h 3630304"/>
              <a:gd name="connsiteX14" fmla="*/ 300250 w 3957850"/>
              <a:gd name="connsiteY14" fmla="*/ 3630304 h 3630304"/>
              <a:gd name="connsiteX15" fmla="*/ 2429301 w 3957850"/>
              <a:gd name="connsiteY15" fmla="*/ 2415654 h 3630304"/>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774209 w 3957850"/>
              <a:gd name="connsiteY5" fmla="*/ 95534 h 3630304"/>
              <a:gd name="connsiteX6" fmla="*/ 1452349 w 3957850"/>
              <a:gd name="connsiteY6" fmla="*/ 218364 h 3630304"/>
              <a:gd name="connsiteX7" fmla="*/ 1147549 w 3957850"/>
              <a:gd name="connsiteY7" fmla="*/ 370764 h 3630304"/>
              <a:gd name="connsiteX8" fmla="*/ 723331 w 3957850"/>
              <a:gd name="connsiteY8" fmla="*/ 723331 h 3630304"/>
              <a:gd name="connsiteX9" fmla="*/ 382137 w 3957850"/>
              <a:gd name="connsiteY9" fmla="*/ 1132764 h 3630304"/>
              <a:gd name="connsiteX10" fmla="*/ 163773 w 3957850"/>
              <a:gd name="connsiteY10" fmla="*/ 1542197 h 3630304"/>
              <a:gd name="connsiteX11" fmla="*/ 27295 w 3957850"/>
              <a:gd name="connsiteY11" fmla="*/ 1992573 h 3630304"/>
              <a:gd name="connsiteX12" fmla="*/ 0 w 3957850"/>
              <a:gd name="connsiteY12" fmla="*/ 2415654 h 3630304"/>
              <a:gd name="connsiteX13" fmla="*/ 40943 w 3957850"/>
              <a:gd name="connsiteY13" fmla="*/ 2797791 h 3630304"/>
              <a:gd name="connsiteX14" fmla="*/ 122830 w 3957850"/>
              <a:gd name="connsiteY14" fmla="*/ 3207224 h 3630304"/>
              <a:gd name="connsiteX15" fmla="*/ 300250 w 3957850"/>
              <a:gd name="connsiteY15" fmla="*/ 3630304 h 3630304"/>
              <a:gd name="connsiteX16" fmla="*/ 2429301 w 3957850"/>
              <a:gd name="connsiteY16" fmla="*/ 2415654 h 3630304"/>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985749 w 3957850"/>
              <a:gd name="connsiteY5" fmla="*/ 65964 h 3630304"/>
              <a:gd name="connsiteX6" fmla="*/ 1452349 w 3957850"/>
              <a:gd name="connsiteY6" fmla="*/ 218364 h 3630304"/>
              <a:gd name="connsiteX7" fmla="*/ 1147549 w 3957850"/>
              <a:gd name="connsiteY7" fmla="*/ 370764 h 3630304"/>
              <a:gd name="connsiteX8" fmla="*/ 723331 w 3957850"/>
              <a:gd name="connsiteY8" fmla="*/ 723331 h 3630304"/>
              <a:gd name="connsiteX9" fmla="*/ 382137 w 3957850"/>
              <a:gd name="connsiteY9" fmla="*/ 1132764 h 3630304"/>
              <a:gd name="connsiteX10" fmla="*/ 163773 w 3957850"/>
              <a:gd name="connsiteY10" fmla="*/ 1542197 h 3630304"/>
              <a:gd name="connsiteX11" fmla="*/ 27295 w 3957850"/>
              <a:gd name="connsiteY11" fmla="*/ 1992573 h 3630304"/>
              <a:gd name="connsiteX12" fmla="*/ 0 w 3957850"/>
              <a:gd name="connsiteY12" fmla="*/ 2415654 h 3630304"/>
              <a:gd name="connsiteX13" fmla="*/ 40943 w 3957850"/>
              <a:gd name="connsiteY13" fmla="*/ 2797791 h 3630304"/>
              <a:gd name="connsiteX14" fmla="*/ 122830 w 3957850"/>
              <a:gd name="connsiteY14" fmla="*/ 3207224 h 3630304"/>
              <a:gd name="connsiteX15" fmla="*/ 300250 w 3957850"/>
              <a:gd name="connsiteY15" fmla="*/ 3630304 h 3630304"/>
              <a:gd name="connsiteX16" fmla="*/ 2429301 w 3957850"/>
              <a:gd name="connsiteY16" fmla="*/ 2415654 h 3630304"/>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985749 w 3957850"/>
              <a:gd name="connsiteY5" fmla="*/ 65964 h 3630304"/>
              <a:gd name="connsiteX6" fmla="*/ 1452349 w 3957850"/>
              <a:gd name="connsiteY6" fmla="*/ 218364 h 3630304"/>
              <a:gd name="connsiteX7" fmla="*/ 1147549 w 3957850"/>
              <a:gd name="connsiteY7" fmla="*/ 370764 h 3630304"/>
              <a:gd name="connsiteX8" fmla="*/ 723331 w 3957850"/>
              <a:gd name="connsiteY8" fmla="*/ 723331 h 3630304"/>
              <a:gd name="connsiteX9" fmla="*/ 382137 w 3957850"/>
              <a:gd name="connsiteY9" fmla="*/ 1132764 h 3630304"/>
              <a:gd name="connsiteX10" fmla="*/ 163773 w 3957850"/>
              <a:gd name="connsiteY10" fmla="*/ 1542197 h 3630304"/>
              <a:gd name="connsiteX11" fmla="*/ 27295 w 3957850"/>
              <a:gd name="connsiteY11" fmla="*/ 1992573 h 3630304"/>
              <a:gd name="connsiteX12" fmla="*/ 0 w 3957850"/>
              <a:gd name="connsiteY12" fmla="*/ 2415654 h 3630304"/>
              <a:gd name="connsiteX13" fmla="*/ 40943 w 3957850"/>
              <a:gd name="connsiteY13" fmla="*/ 2797791 h 3630304"/>
              <a:gd name="connsiteX14" fmla="*/ 122830 w 3957850"/>
              <a:gd name="connsiteY14" fmla="*/ 3207224 h 3630304"/>
              <a:gd name="connsiteX15" fmla="*/ 300250 w 3957850"/>
              <a:gd name="connsiteY15" fmla="*/ 3630304 h 3630304"/>
              <a:gd name="connsiteX16" fmla="*/ 2429301 w 3957850"/>
              <a:gd name="connsiteY16" fmla="*/ 2415654 h 3630304"/>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985749 w 3957850"/>
              <a:gd name="connsiteY5" fmla="*/ 65964 h 3630304"/>
              <a:gd name="connsiteX6" fmla="*/ 1452349 w 3957850"/>
              <a:gd name="connsiteY6" fmla="*/ 218364 h 3630304"/>
              <a:gd name="connsiteX7" fmla="*/ 1147549 w 3957850"/>
              <a:gd name="connsiteY7" fmla="*/ 370764 h 3630304"/>
              <a:gd name="connsiteX8" fmla="*/ 723331 w 3957850"/>
              <a:gd name="connsiteY8" fmla="*/ 723331 h 3630304"/>
              <a:gd name="connsiteX9" fmla="*/ 382137 w 3957850"/>
              <a:gd name="connsiteY9" fmla="*/ 1132764 h 3630304"/>
              <a:gd name="connsiteX10" fmla="*/ 163773 w 3957850"/>
              <a:gd name="connsiteY10" fmla="*/ 1542197 h 3630304"/>
              <a:gd name="connsiteX11" fmla="*/ 27295 w 3957850"/>
              <a:gd name="connsiteY11" fmla="*/ 1992573 h 3630304"/>
              <a:gd name="connsiteX12" fmla="*/ 0 w 3957850"/>
              <a:gd name="connsiteY12" fmla="*/ 2415654 h 3630304"/>
              <a:gd name="connsiteX13" fmla="*/ 40943 w 3957850"/>
              <a:gd name="connsiteY13" fmla="*/ 2797791 h 3630304"/>
              <a:gd name="connsiteX14" fmla="*/ 122830 w 3957850"/>
              <a:gd name="connsiteY14" fmla="*/ 3207224 h 3630304"/>
              <a:gd name="connsiteX15" fmla="*/ 300250 w 3957850"/>
              <a:gd name="connsiteY15" fmla="*/ 3630304 h 3630304"/>
              <a:gd name="connsiteX16" fmla="*/ 2429301 w 3957850"/>
              <a:gd name="connsiteY16" fmla="*/ 2415654 h 3630304"/>
              <a:gd name="connsiteX0" fmla="*/ 3957850 w 3957850"/>
              <a:gd name="connsiteY0" fmla="*/ 613675 h 3643478"/>
              <a:gd name="connsiteX1" fmla="*/ 3671248 w 3957850"/>
              <a:gd name="connsiteY1" fmla="*/ 381663 h 3643478"/>
              <a:gd name="connsiteX2" fmla="*/ 3302758 w 3957850"/>
              <a:gd name="connsiteY2" fmla="*/ 190595 h 3643478"/>
              <a:gd name="connsiteX3" fmla="*/ 2906973 w 3957850"/>
              <a:gd name="connsiteY3" fmla="*/ 67765 h 3643478"/>
              <a:gd name="connsiteX4" fmla="*/ 2415653 w 3957850"/>
              <a:gd name="connsiteY4" fmla="*/ 13174 h 3643478"/>
              <a:gd name="connsiteX5" fmla="*/ 1985749 w 3957850"/>
              <a:gd name="connsiteY5" fmla="*/ 79138 h 3643478"/>
              <a:gd name="connsiteX6" fmla="*/ 1452349 w 3957850"/>
              <a:gd name="connsiteY6" fmla="*/ 231538 h 3643478"/>
              <a:gd name="connsiteX7" fmla="*/ 1147549 w 3957850"/>
              <a:gd name="connsiteY7" fmla="*/ 383938 h 3643478"/>
              <a:gd name="connsiteX8" fmla="*/ 723331 w 3957850"/>
              <a:gd name="connsiteY8" fmla="*/ 736505 h 3643478"/>
              <a:gd name="connsiteX9" fmla="*/ 382137 w 3957850"/>
              <a:gd name="connsiteY9" fmla="*/ 1145938 h 3643478"/>
              <a:gd name="connsiteX10" fmla="*/ 163773 w 3957850"/>
              <a:gd name="connsiteY10" fmla="*/ 1555371 h 3643478"/>
              <a:gd name="connsiteX11" fmla="*/ 27295 w 3957850"/>
              <a:gd name="connsiteY11" fmla="*/ 2005747 h 3643478"/>
              <a:gd name="connsiteX12" fmla="*/ 0 w 3957850"/>
              <a:gd name="connsiteY12" fmla="*/ 2428828 h 3643478"/>
              <a:gd name="connsiteX13" fmla="*/ 40943 w 3957850"/>
              <a:gd name="connsiteY13" fmla="*/ 2810965 h 3643478"/>
              <a:gd name="connsiteX14" fmla="*/ 122830 w 3957850"/>
              <a:gd name="connsiteY14" fmla="*/ 3220398 h 3643478"/>
              <a:gd name="connsiteX15" fmla="*/ 300250 w 3957850"/>
              <a:gd name="connsiteY15" fmla="*/ 3643478 h 3643478"/>
              <a:gd name="connsiteX16" fmla="*/ 2429301 w 3957850"/>
              <a:gd name="connsiteY16" fmla="*/ 2428828 h 3643478"/>
              <a:gd name="connsiteX0" fmla="*/ 3957850 w 3957850"/>
              <a:gd name="connsiteY0" fmla="*/ 613675 h 3643478"/>
              <a:gd name="connsiteX1" fmla="*/ 3671248 w 3957850"/>
              <a:gd name="connsiteY1" fmla="*/ 381663 h 3643478"/>
              <a:gd name="connsiteX2" fmla="*/ 3302758 w 3957850"/>
              <a:gd name="connsiteY2" fmla="*/ 190595 h 3643478"/>
              <a:gd name="connsiteX3" fmla="*/ 2906973 w 3957850"/>
              <a:gd name="connsiteY3" fmla="*/ 67765 h 3643478"/>
              <a:gd name="connsiteX4" fmla="*/ 2415653 w 3957850"/>
              <a:gd name="connsiteY4" fmla="*/ 13174 h 3643478"/>
              <a:gd name="connsiteX5" fmla="*/ 1909549 w 3957850"/>
              <a:gd name="connsiteY5" fmla="*/ 79138 h 3643478"/>
              <a:gd name="connsiteX6" fmla="*/ 1452349 w 3957850"/>
              <a:gd name="connsiteY6" fmla="*/ 231538 h 3643478"/>
              <a:gd name="connsiteX7" fmla="*/ 1147549 w 3957850"/>
              <a:gd name="connsiteY7" fmla="*/ 383938 h 3643478"/>
              <a:gd name="connsiteX8" fmla="*/ 723331 w 3957850"/>
              <a:gd name="connsiteY8" fmla="*/ 736505 h 3643478"/>
              <a:gd name="connsiteX9" fmla="*/ 382137 w 3957850"/>
              <a:gd name="connsiteY9" fmla="*/ 1145938 h 3643478"/>
              <a:gd name="connsiteX10" fmla="*/ 163773 w 3957850"/>
              <a:gd name="connsiteY10" fmla="*/ 1555371 h 3643478"/>
              <a:gd name="connsiteX11" fmla="*/ 27295 w 3957850"/>
              <a:gd name="connsiteY11" fmla="*/ 2005747 h 3643478"/>
              <a:gd name="connsiteX12" fmla="*/ 0 w 3957850"/>
              <a:gd name="connsiteY12" fmla="*/ 2428828 h 3643478"/>
              <a:gd name="connsiteX13" fmla="*/ 40943 w 3957850"/>
              <a:gd name="connsiteY13" fmla="*/ 2810965 h 3643478"/>
              <a:gd name="connsiteX14" fmla="*/ 122830 w 3957850"/>
              <a:gd name="connsiteY14" fmla="*/ 3220398 h 3643478"/>
              <a:gd name="connsiteX15" fmla="*/ 300250 w 3957850"/>
              <a:gd name="connsiteY15" fmla="*/ 3643478 h 3643478"/>
              <a:gd name="connsiteX16" fmla="*/ 2429301 w 3957850"/>
              <a:gd name="connsiteY16" fmla="*/ 2428828 h 3643478"/>
              <a:gd name="connsiteX0" fmla="*/ 3957850 w 3957850"/>
              <a:gd name="connsiteY0" fmla="*/ 613675 h 3643478"/>
              <a:gd name="connsiteX1" fmla="*/ 3671248 w 3957850"/>
              <a:gd name="connsiteY1" fmla="*/ 381663 h 3643478"/>
              <a:gd name="connsiteX2" fmla="*/ 3302758 w 3957850"/>
              <a:gd name="connsiteY2" fmla="*/ 190595 h 3643478"/>
              <a:gd name="connsiteX3" fmla="*/ 2906973 w 3957850"/>
              <a:gd name="connsiteY3" fmla="*/ 67765 h 3643478"/>
              <a:gd name="connsiteX4" fmla="*/ 2415653 w 3957850"/>
              <a:gd name="connsiteY4" fmla="*/ 13174 h 3643478"/>
              <a:gd name="connsiteX5" fmla="*/ 1909549 w 3957850"/>
              <a:gd name="connsiteY5" fmla="*/ 79138 h 3643478"/>
              <a:gd name="connsiteX6" fmla="*/ 1452349 w 3957850"/>
              <a:gd name="connsiteY6" fmla="*/ 231538 h 3643478"/>
              <a:gd name="connsiteX7" fmla="*/ 1147549 w 3957850"/>
              <a:gd name="connsiteY7" fmla="*/ 383938 h 3643478"/>
              <a:gd name="connsiteX8" fmla="*/ 723331 w 3957850"/>
              <a:gd name="connsiteY8" fmla="*/ 736505 h 3643478"/>
              <a:gd name="connsiteX9" fmla="*/ 382137 w 3957850"/>
              <a:gd name="connsiteY9" fmla="*/ 1145938 h 3643478"/>
              <a:gd name="connsiteX10" fmla="*/ 163773 w 3957850"/>
              <a:gd name="connsiteY10" fmla="*/ 1555371 h 3643478"/>
              <a:gd name="connsiteX11" fmla="*/ 27295 w 3957850"/>
              <a:gd name="connsiteY11" fmla="*/ 2005747 h 3643478"/>
              <a:gd name="connsiteX12" fmla="*/ 0 w 3957850"/>
              <a:gd name="connsiteY12" fmla="*/ 2428828 h 3643478"/>
              <a:gd name="connsiteX13" fmla="*/ 40943 w 3957850"/>
              <a:gd name="connsiteY13" fmla="*/ 2810965 h 3643478"/>
              <a:gd name="connsiteX14" fmla="*/ 122830 w 3957850"/>
              <a:gd name="connsiteY14" fmla="*/ 3220398 h 3643478"/>
              <a:gd name="connsiteX15" fmla="*/ 300250 w 3957850"/>
              <a:gd name="connsiteY15" fmla="*/ 3643478 h 3643478"/>
              <a:gd name="connsiteX16" fmla="*/ 2429301 w 3957850"/>
              <a:gd name="connsiteY16" fmla="*/ 2428828 h 3643478"/>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909549 w 3957850"/>
              <a:gd name="connsiteY5" fmla="*/ 65964 h 3630304"/>
              <a:gd name="connsiteX6" fmla="*/ 1452349 w 3957850"/>
              <a:gd name="connsiteY6" fmla="*/ 218364 h 3630304"/>
              <a:gd name="connsiteX7" fmla="*/ 1147549 w 3957850"/>
              <a:gd name="connsiteY7" fmla="*/ 370764 h 3630304"/>
              <a:gd name="connsiteX8" fmla="*/ 723331 w 3957850"/>
              <a:gd name="connsiteY8" fmla="*/ 723331 h 3630304"/>
              <a:gd name="connsiteX9" fmla="*/ 382137 w 3957850"/>
              <a:gd name="connsiteY9" fmla="*/ 1132764 h 3630304"/>
              <a:gd name="connsiteX10" fmla="*/ 163773 w 3957850"/>
              <a:gd name="connsiteY10" fmla="*/ 1542197 h 3630304"/>
              <a:gd name="connsiteX11" fmla="*/ 27295 w 3957850"/>
              <a:gd name="connsiteY11" fmla="*/ 1992573 h 3630304"/>
              <a:gd name="connsiteX12" fmla="*/ 0 w 3957850"/>
              <a:gd name="connsiteY12" fmla="*/ 2415654 h 3630304"/>
              <a:gd name="connsiteX13" fmla="*/ 40943 w 3957850"/>
              <a:gd name="connsiteY13" fmla="*/ 2797791 h 3630304"/>
              <a:gd name="connsiteX14" fmla="*/ 122830 w 3957850"/>
              <a:gd name="connsiteY14" fmla="*/ 3207224 h 3630304"/>
              <a:gd name="connsiteX15" fmla="*/ 300250 w 3957850"/>
              <a:gd name="connsiteY15" fmla="*/ 3630304 h 3630304"/>
              <a:gd name="connsiteX16" fmla="*/ 2429301 w 3957850"/>
              <a:gd name="connsiteY16" fmla="*/ 2415654 h 3630304"/>
              <a:gd name="connsiteX0" fmla="*/ 3953301 w 3953301"/>
              <a:gd name="connsiteY0" fmla="*/ 600501 h 3630304"/>
              <a:gd name="connsiteX1" fmla="*/ 3666699 w 3953301"/>
              <a:gd name="connsiteY1" fmla="*/ 368489 h 3630304"/>
              <a:gd name="connsiteX2" fmla="*/ 3298209 w 3953301"/>
              <a:gd name="connsiteY2" fmla="*/ 177421 h 3630304"/>
              <a:gd name="connsiteX3" fmla="*/ 2902424 w 3953301"/>
              <a:gd name="connsiteY3" fmla="*/ 54591 h 3630304"/>
              <a:gd name="connsiteX4" fmla="*/ 2411104 w 3953301"/>
              <a:gd name="connsiteY4" fmla="*/ 0 h 3630304"/>
              <a:gd name="connsiteX5" fmla="*/ 1905000 w 3953301"/>
              <a:gd name="connsiteY5" fmla="*/ 65964 h 3630304"/>
              <a:gd name="connsiteX6" fmla="*/ 1447800 w 3953301"/>
              <a:gd name="connsiteY6" fmla="*/ 218364 h 3630304"/>
              <a:gd name="connsiteX7" fmla="*/ 1143000 w 3953301"/>
              <a:gd name="connsiteY7" fmla="*/ 370764 h 3630304"/>
              <a:gd name="connsiteX8" fmla="*/ 718782 w 3953301"/>
              <a:gd name="connsiteY8" fmla="*/ 723331 h 3630304"/>
              <a:gd name="connsiteX9" fmla="*/ 377588 w 3953301"/>
              <a:gd name="connsiteY9" fmla="*/ 1132764 h 3630304"/>
              <a:gd name="connsiteX10" fmla="*/ 159224 w 3953301"/>
              <a:gd name="connsiteY10" fmla="*/ 1542197 h 3630304"/>
              <a:gd name="connsiteX11" fmla="*/ 22746 w 3953301"/>
              <a:gd name="connsiteY11" fmla="*/ 1992573 h 3630304"/>
              <a:gd name="connsiteX12" fmla="*/ 0 w 3953301"/>
              <a:gd name="connsiteY12" fmla="*/ 2428164 h 3630304"/>
              <a:gd name="connsiteX13" fmla="*/ 36394 w 3953301"/>
              <a:gd name="connsiteY13" fmla="*/ 2797791 h 3630304"/>
              <a:gd name="connsiteX14" fmla="*/ 118281 w 3953301"/>
              <a:gd name="connsiteY14" fmla="*/ 3207224 h 3630304"/>
              <a:gd name="connsiteX15" fmla="*/ 295701 w 3953301"/>
              <a:gd name="connsiteY15" fmla="*/ 3630304 h 3630304"/>
              <a:gd name="connsiteX16" fmla="*/ 2424752 w 3953301"/>
              <a:gd name="connsiteY16" fmla="*/ 2415654 h 3630304"/>
              <a:gd name="connsiteX0" fmla="*/ 3953301 w 3953301"/>
              <a:gd name="connsiteY0" fmla="*/ 600501 h 3630304"/>
              <a:gd name="connsiteX1" fmla="*/ 3666699 w 3953301"/>
              <a:gd name="connsiteY1" fmla="*/ 368489 h 3630304"/>
              <a:gd name="connsiteX2" fmla="*/ 3298209 w 3953301"/>
              <a:gd name="connsiteY2" fmla="*/ 177421 h 3630304"/>
              <a:gd name="connsiteX3" fmla="*/ 2902424 w 3953301"/>
              <a:gd name="connsiteY3" fmla="*/ 54591 h 3630304"/>
              <a:gd name="connsiteX4" fmla="*/ 2411104 w 3953301"/>
              <a:gd name="connsiteY4" fmla="*/ 0 h 3630304"/>
              <a:gd name="connsiteX5" fmla="*/ 1905000 w 3953301"/>
              <a:gd name="connsiteY5" fmla="*/ 65964 h 3630304"/>
              <a:gd name="connsiteX6" fmla="*/ 1447800 w 3953301"/>
              <a:gd name="connsiteY6" fmla="*/ 218364 h 3630304"/>
              <a:gd name="connsiteX7" fmla="*/ 1143000 w 3953301"/>
              <a:gd name="connsiteY7" fmla="*/ 370764 h 3630304"/>
              <a:gd name="connsiteX8" fmla="*/ 718782 w 3953301"/>
              <a:gd name="connsiteY8" fmla="*/ 723331 h 3630304"/>
              <a:gd name="connsiteX9" fmla="*/ 377588 w 3953301"/>
              <a:gd name="connsiteY9" fmla="*/ 1132764 h 3630304"/>
              <a:gd name="connsiteX10" fmla="*/ 159224 w 3953301"/>
              <a:gd name="connsiteY10" fmla="*/ 1542197 h 3630304"/>
              <a:gd name="connsiteX11" fmla="*/ 22746 w 3953301"/>
              <a:gd name="connsiteY11" fmla="*/ 1992573 h 3630304"/>
              <a:gd name="connsiteX12" fmla="*/ 0 w 3953301"/>
              <a:gd name="connsiteY12" fmla="*/ 2428164 h 3630304"/>
              <a:gd name="connsiteX13" fmla="*/ 0 w 3953301"/>
              <a:gd name="connsiteY13" fmla="*/ 2809164 h 3630304"/>
              <a:gd name="connsiteX14" fmla="*/ 118281 w 3953301"/>
              <a:gd name="connsiteY14" fmla="*/ 3207224 h 3630304"/>
              <a:gd name="connsiteX15" fmla="*/ 295701 w 3953301"/>
              <a:gd name="connsiteY15" fmla="*/ 3630304 h 3630304"/>
              <a:gd name="connsiteX16" fmla="*/ 2424752 w 3953301"/>
              <a:gd name="connsiteY16" fmla="*/ 2415654 h 36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53301" h="3630304">
                <a:moveTo>
                  <a:pt x="3953301" y="600501"/>
                </a:moveTo>
                <a:lnTo>
                  <a:pt x="3666699" y="368489"/>
                </a:lnTo>
                <a:lnTo>
                  <a:pt x="3298209" y="177421"/>
                </a:lnTo>
                <a:lnTo>
                  <a:pt x="2902424" y="54591"/>
                </a:lnTo>
                <a:lnTo>
                  <a:pt x="2411104" y="0"/>
                </a:lnTo>
                <a:cubicBezTo>
                  <a:pt x="2267803" y="21988"/>
                  <a:pt x="2124501" y="12226"/>
                  <a:pt x="1905000" y="65964"/>
                </a:cubicBezTo>
                <a:cubicBezTo>
                  <a:pt x="1600200" y="135814"/>
                  <a:pt x="1625600" y="167564"/>
                  <a:pt x="1447800" y="218364"/>
                </a:cubicBezTo>
                <a:lnTo>
                  <a:pt x="1143000" y="370764"/>
                </a:lnTo>
                <a:lnTo>
                  <a:pt x="718782" y="723331"/>
                </a:lnTo>
                <a:lnTo>
                  <a:pt x="377588" y="1132764"/>
                </a:lnTo>
                <a:lnTo>
                  <a:pt x="159224" y="1542197"/>
                </a:lnTo>
                <a:lnTo>
                  <a:pt x="22746" y="1992573"/>
                </a:lnTo>
                <a:lnTo>
                  <a:pt x="0" y="2428164"/>
                </a:lnTo>
                <a:lnTo>
                  <a:pt x="0" y="2809164"/>
                </a:lnTo>
                <a:lnTo>
                  <a:pt x="118281" y="3207224"/>
                </a:lnTo>
                <a:lnTo>
                  <a:pt x="295701" y="3630304"/>
                </a:lnTo>
                <a:lnTo>
                  <a:pt x="2424752" y="2415654"/>
                </a:lnTo>
              </a:path>
            </a:pathLst>
          </a:custGeom>
          <a:solidFill>
            <a:schemeClr val="bg1">
              <a:lumMod val="7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Freeform 20"/>
          <p:cNvSpPr/>
          <p:nvPr/>
        </p:nvSpPr>
        <p:spPr>
          <a:xfrm>
            <a:off x="5981700" y="1778990"/>
            <a:ext cx="2457450" cy="3086100"/>
          </a:xfrm>
          <a:custGeom>
            <a:avLst/>
            <a:gdLst>
              <a:gd name="connsiteX0" fmla="*/ 0 w 2457450"/>
              <a:gd name="connsiteY0" fmla="*/ 1838325 h 3086100"/>
              <a:gd name="connsiteX1" fmla="*/ 1562100 w 2457450"/>
              <a:gd name="connsiteY1" fmla="*/ 0 h 3086100"/>
              <a:gd name="connsiteX2" fmla="*/ 1876425 w 2457450"/>
              <a:gd name="connsiteY2" fmla="*/ 304800 h 3086100"/>
              <a:gd name="connsiteX3" fmla="*/ 2095500 w 2457450"/>
              <a:gd name="connsiteY3" fmla="*/ 600075 h 3086100"/>
              <a:gd name="connsiteX4" fmla="*/ 2257425 w 2457450"/>
              <a:gd name="connsiteY4" fmla="*/ 885825 h 3086100"/>
              <a:gd name="connsiteX5" fmla="*/ 2400300 w 2457450"/>
              <a:gd name="connsiteY5" fmla="*/ 1457325 h 3086100"/>
              <a:gd name="connsiteX6" fmla="*/ 2457450 w 2457450"/>
              <a:gd name="connsiteY6" fmla="*/ 1771650 h 3086100"/>
              <a:gd name="connsiteX7" fmla="*/ 2428875 w 2457450"/>
              <a:gd name="connsiteY7" fmla="*/ 2105025 h 3086100"/>
              <a:gd name="connsiteX8" fmla="*/ 2381250 w 2457450"/>
              <a:gd name="connsiteY8" fmla="*/ 2390775 h 3086100"/>
              <a:gd name="connsiteX9" fmla="*/ 2314575 w 2457450"/>
              <a:gd name="connsiteY9" fmla="*/ 2619375 h 3086100"/>
              <a:gd name="connsiteX10" fmla="*/ 2095500 w 2457450"/>
              <a:gd name="connsiteY10" fmla="*/ 3086100 h 3086100"/>
              <a:gd name="connsiteX11" fmla="*/ 190500 w 2457450"/>
              <a:gd name="connsiteY11" fmla="*/ 2009775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450" h="3086100">
                <a:moveTo>
                  <a:pt x="0" y="1838325"/>
                </a:moveTo>
                <a:lnTo>
                  <a:pt x="1562100" y="0"/>
                </a:lnTo>
                <a:lnTo>
                  <a:pt x="1876425" y="304800"/>
                </a:lnTo>
                <a:lnTo>
                  <a:pt x="2095500" y="600075"/>
                </a:lnTo>
                <a:lnTo>
                  <a:pt x="2257425" y="885825"/>
                </a:lnTo>
                <a:lnTo>
                  <a:pt x="2400300" y="1457325"/>
                </a:lnTo>
                <a:lnTo>
                  <a:pt x="2457450" y="1771650"/>
                </a:lnTo>
                <a:lnTo>
                  <a:pt x="2428875" y="2105025"/>
                </a:lnTo>
                <a:lnTo>
                  <a:pt x="2381250" y="2390775"/>
                </a:lnTo>
                <a:lnTo>
                  <a:pt x="2314575" y="2619375"/>
                </a:lnTo>
                <a:lnTo>
                  <a:pt x="2095500" y="3086100"/>
                </a:lnTo>
                <a:lnTo>
                  <a:pt x="190500" y="2009775"/>
                </a:lnTo>
              </a:path>
            </a:pathLst>
          </a:custGeom>
          <a:solidFill>
            <a:schemeClr val="bg1">
              <a:lumMod val="9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rot="19049972">
            <a:off x="3551653" y="2709240"/>
            <a:ext cx="2596095" cy="400110"/>
          </a:xfrm>
          <a:prstGeom prst="rect">
            <a:avLst/>
          </a:prstGeom>
          <a:noFill/>
        </p:spPr>
        <p:txBody>
          <a:bodyPr wrap="none" rtlCol="0">
            <a:spAutoFit/>
          </a:bodyPr>
          <a:lstStyle/>
          <a:p>
            <a:r>
              <a:rPr lang="en-US" dirty="0" smtClean="0"/>
              <a:t>You are on your own!</a:t>
            </a:r>
            <a:endParaRPr lang="en-US" dirty="0"/>
          </a:p>
        </p:txBody>
      </p:sp>
      <p:sp>
        <p:nvSpPr>
          <p:cNvPr id="23" name="TextBox 22"/>
          <p:cNvSpPr txBox="1"/>
          <p:nvPr/>
        </p:nvSpPr>
        <p:spPr>
          <a:xfrm>
            <a:off x="6912895" y="2870790"/>
            <a:ext cx="1300869" cy="1015663"/>
          </a:xfrm>
          <a:prstGeom prst="rect">
            <a:avLst/>
          </a:prstGeom>
          <a:noFill/>
        </p:spPr>
        <p:txBody>
          <a:bodyPr wrap="none" rtlCol="0">
            <a:spAutoFit/>
          </a:bodyPr>
          <a:lstStyle/>
          <a:p>
            <a:pPr algn="ctr"/>
            <a:r>
              <a:rPr lang="en-US" dirty="0" smtClean="0"/>
              <a:t>You can’t </a:t>
            </a:r>
          </a:p>
          <a:p>
            <a:pPr algn="ctr"/>
            <a:r>
              <a:rPr lang="en-US" dirty="0" smtClean="0"/>
              <a:t>keep the</a:t>
            </a:r>
          </a:p>
          <a:p>
            <a:pPr algn="ctr"/>
            <a:r>
              <a:rPr lang="en-US" dirty="0" smtClean="0"/>
              <a:t>feds out!</a:t>
            </a:r>
            <a:endParaRPr lang="en-US" dirty="0"/>
          </a:p>
        </p:txBody>
      </p:sp>
      <p:sp>
        <p:nvSpPr>
          <p:cNvPr id="17" name="TextBox 16"/>
          <p:cNvSpPr txBox="1"/>
          <p:nvPr/>
        </p:nvSpPr>
        <p:spPr>
          <a:xfrm>
            <a:off x="152400" y="228600"/>
            <a:ext cx="3733800" cy="2246769"/>
          </a:xfrm>
          <a:prstGeom prst="rect">
            <a:avLst/>
          </a:prstGeom>
          <a:noFill/>
        </p:spPr>
        <p:txBody>
          <a:bodyPr wrap="square" rtlCol="0">
            <a:spAutoFit/>
          </a:bodyPr>
          <a:lstStyle/>
          <a:p>
            <a:r>
              <a:rPr lang="en-US" dirty="0" smtClean="0"/>
              <a:t>1 – Local incident</a:t>
            </a:r>
          </a:p>
          <a:p>
            <a:r>
              <a:rPr lang="en-US" dirty="0" smtClean="0"/>
              <a:t>2 – Local disaster</a:t>
            </a:r>
          </a:p>
          <a:p>
            <a:r>
              <a:rPr lang="en-US" dirty="0" smtClean="0"/>
              <a:t>3 – Regional disaster</a:t>
            </a:r>
          </a:p>
          <a:p>
            <a:r>
              <a:rPr lang="en-US" dirty="0" smtClean="0"/>
              <a:t>4 – ???</a:t>
            </a:r>
          </a:p>
          <a:p>
            <a:r>
              <a:rPr lang="en-US" dirty="0" smtClean="0"/>
              <a:t>5 – Presidential </a:t>
            </a:r>
            <a:r>
              <a:rPr lang="en-US" dirty="0" smtClean="0"/>
              <a:t>declaration</a:t>
            </a:r>
            <a:endParaRPr lang="en-US" dirty="0" smtClean="0"/>
          </a:p>
          <a:p>
            <a:r>
              <a:rPr lang="en-US" dirty="0" smtClean="0"/>
              <a:t>6 – The end of the world</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2" cstate="print"/>
          <a:srcRect/>
          <a:stretch>
            <a:fillRect/>
          </a:stretch>
        </p:blipFill>
        <p:spPr bwMode="auto">
          <a:xfrm>
            <a:off x="-1" y="0"/>
            <a:ext cx="917916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s_large.tif"/>
          <p:cNvPicPr>
            <a:picLocks noChangeAspect="1"/>
          </p:cNvPicPr>
          <p:nvPr/>
        </p:nvPicPr>
        <p:blipFill>
          <a:blip r:embed="rId2" cstate="screen"/>
          <a:srcRect/>
          <a:stretch>
            <a:fillRect/>
          </a:stretch>
        </p:blipFill>
        <p:spPr bwMode="auto">
          <a:xfrm>
            <a:off x="36513" y="0"/>
            <a:ext cx="90709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8066" name="Picture 2"/>
          <p:cNvPicPr>
            <a:picLocks noChangeAspect="1" noChangeArrowheads="1"/>
          </p:cNvPicPr>
          <p:nvPr/>
        </p:nvPicPr>
        <p:blipFill>
          <a:blip r:embed="rId2" cstate="print"/>
          <a:srcRect/>
          <a:stretch>
            <a:fillRect/>
          </a:stretch>
        </p:blipFill>
        <p:spPr bwMode="auto">
          <a:xfrm>
            <a:off x="-1" y="0"/>
            <a:ext cx="9179169"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38595" name="Picture 3"/>
          <p:cNvPicPr>
            <a:picLocks noChangeAspect="1" noChangeArrowheads="1"/>
          </p:cNvPicPr>
          <p:nvPr/>
        </p:nvPicPr>
        <p:blipFill>
          <a:blip r:embed="rId2" cstate="print"/>
          <a:srcRect t="3904"/>
          <a:stretch>
            <a:fillRect/>
          </a:stretch>
        </p:blipFill>
        <p:spPr bwMode="auto">
          <a:xfrm>
            <a:off x="-27432" y="90881"/>
            <a:ext cx="9220200" cy="67671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9618" name="Picture 2"/>
          <p:cNvPicPr>
            <a:picLocks noChangeAspect="1" noChangeArrowheads="1"/>
          </p:cNvPicPr>
          <p:nvPr/>
        </p:nvPicPr>
        <p:blipFill>
          <a:blip r:embed="rId2" cstate="print"/>
          <a:srcRect t="3721"/>
          <a:stretch>
            <a:fillRect/>
          </a:stretch>
        </p:blipFill>
        <p:spPr bwMode="auto">
          <a:xfrm>
            <a:off x="0" y="152400"/>
            <a:ext cx="9118968"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0642" name="Picture 2"/>
          <p:cNvPicPr>
            <a:picLocks noChangeAspect="1" noChangeArrowheads="1"/>
          </p:cNvPicPr>
          <p:nvPr/>
        </p:nvPicPr>
        <p:blipFill>
          <a:blip r:embed="rId2" cstate="print"/>
          <a:srcRect t="3223"/>
          <a:stretch>
            <a:fillRect/>
          </a:stretch>
        </p:blipFill>
        <p:spPr bwMode="auto">
          <a:xfrm>
            <a:off x="266" y="99383"/>
            <a:ext cx="9143734" cy="67586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S:\SOP\Remote_Sensing\1AF_DSCA_Handbook_2012_Page_001.jpg"/>
          <p:cNvPicPr>
            <a:picLocks noChangeAspect="1" noChangeArrowheads="1"/>
          </p:cNvPicPr>
          <p:nvPr/>
        </p:nvPicPr>
        <p:blipFill>
          <a:blip r:embed="rId2" cstate="print"/>
          <a:srcRect l="8838" t="14542" r="6313" b="10948"/>
          <a:stretch>
            <a:fillRect/>
          </a:stretch>
        </p:blipFill>
        <p:spPr bwMode="auto">
          <a:xfrm>
            <a:off x="4876800" y="1066800"/>
            <a:ext cx="4267200" cy="5791200"/>
          </a:xfrm>
          <a:prstGeom prst="rect">
            <a:avLst/>
          </a:prstGeom>
          <a:noFill/>
        </p:spPr>
      </p:pic>
      <p:sp>
        <p:nvSpPr>
          <p:cNvPr id="5" name="Rectangle 3"/>
          <p:cNvSpPr txBox="1">
            <a:spLocks noChangeArrowheads="1"/>
          </p:cNvSpPr>
          <p:nvPr/>
        </p:nvSpPr>
        <p:spPr bwMode="auto">
          <a:xfrm>
            <a:off x="142875" y="1066800"/>
            <a:ext cx="4733925" cy="5211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3200" kern="0" dirty="0" smtClean="0">
                <a:latin typeface="+mn-lt"/>
              </a:rPr>
              <a:t>Each National Guard </a:t>
            </a:r>
            <a:r>
              <a:rPr kumimoji="0" lang="en-US" sz="3200" b="0" i="0" u="none" strike="noStrike" kern="0" cap="none" spc="0" normalizeH="0" baseline="0" noProof="0" dirty="0" smtClean="0">
                <a:ln>
                  <a:noFill/>
                </a:ln>
                <a:solidFill>
                  <a:schemeClr val="tx1"/>
                </a:solidFill>
                <a:effectLst/>
                <a:uLnTx/>
                <a:uFillTx/>
                <a:latin typeface="+mn-lt"/>
                <a:ea typeface="+mn-ea"/>
                <a:cs typeface="+mn-cs"/>
              </a:rPr>
              <a: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May have different</a:t>
            </a:r>
            <a:r>
              <a:rPr kumimoji="0" lang="en-US" sz="2000" b="0" i="0" u="none" strike="noStrike" kern="0" cap="none" spc="0" normalizeH="0" noProof="0" dirty="0" smtClean="0">
                <a:ln>
                  <a:noFill/>
                </a:ln>
                <a:solidFill>
                  <a:schemeClr val="tx1"/>
                </a:solidFill>
                <a:effectLst/>
                <a:uLnTx/>
                <a:uFillTx/>
                <a:latin typeface="+mn-lt"/>
              </a:rPr>
              <a:t> capabilities, resources</a:t>
            </a: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3200" kern="0" dirty="0" smtClean="0">
                <a:latin typeface="+mn-lt"/>
              </a:rPr>
              <a:t>Air Force </a:t>
            </a:r>
            <a:r>
              <a:rPr kumimoji="0" lang="en-US" sz="3200" b="0" i="0" u="none" strike="noStrike" kern="0" cap="none" spc="0" normalizeH="0" baseline="0" noProof="0" dirty="0" smtClean="0">
                <a:ln>
                  <a:noFill/>
                </a:ln>
                <a:solidFill>
                  <a:schemeClr val="tx1"/>
                </a:solidFill>
                <a:effectLst/>
                <a:uLnTx/>
                <a:uFillTx/>
                <a:latin typeface="+mn-lt"/>
                <a:ea typeface="+mn-ea"/>
                <a:cs typeface="+mn-cs"/>
              </a:rPr>
              <a: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1 AF</a:t>
            </a:r>
            <a:r>
              <a:rPr kumimoji="0" lang="en-US" sz="2000" b="0" i="0" u="none" strike="noStrike" kern="0" cap="none" spc="0" normalizeH="0" noProof="0" dirty="0" smtClean="0">
                <a:ln>
                  <a:noFill/>
                </a:ln>
                <a:solidFill>
                  <a:schemeClr val="tx1"/>
                </a:solidFill>
                <a:effectLst/>
                <a:uLnTx/>
                <a:uFillTx/>
                <a:latin typeface="+mn-lt"/>
              </a:rPr>
              <a:t> AFNORTH has Incident Assurance Awareness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lang="en-US" kern="0" baseline="0" dirty="0" smtClean="0">
                <a:latin typeface="+mn-lt"/>
              </a:rPr>
              <a:t>Numerous</a:t>
            </a:r>
            <a:r>
              <a:rPr lang="en-US" kern="0" dirty="0" smtClean="0">
                <a:latin typeface="+mn-lt"/>
              </a:rPr>
              <a:t> resources</a:t>
            </a:r>
          </a:p>
          <a:p>
            <a:pPr marL="742950" lvl="1" indent="-285750">
              <a:spcBef>
                <a:spcPct val="20000"/>
              </a:spcBef>
              <a:buFontTx/>
              <a:buChar char="–"/>
            </a:pPr>
            <a:r>
              <a:rPr kumimoji="0" lang="en-US" sz="2000" b="0" i="0" u="none" strike="noStrike" kern="0" cap="none" spc="0" normalizeH="0" baseline="0" noProof="0" dirty="0" smtClean="0">
                <a:ln>
                  <a:noFill/>
                </a:ln>
                <a:solidFill>
                  <a:schemeClr val="tx1"/>
                </a:solidFill>
                <a:effectLst/>
                <a:uLnTx/>
                <a:uFillTx/>
                <a:latin typeface="+mn-lt"/>
              </a:rPr>
              <a:t>All</a:t>
            </a:r>
            <a:r>
              <a:rPr kumimoji="0" lang="en-US" sz="2000" b="0" i="0" u="none" strike="noStrike" kern="0" cap="none" spc="0" normalizeH="0" noProof="0" dirty="0" smtClean="0">
                <a:ln>
                  <a:noFill/>
                </a:ln>
                <a:solidFill>
                  <a:schemeClr val="tx1"/>
                </a:solidFill>
                <a:effectLst/>
                <a:uLnTx/>
                <a:uFillTx/>
                <a:latin typeface="+mn-lt"/>
              </a:rPr>
              <a:t> complicated by who pays, who’s in charge, and </a:t>
            </a:r>
            <a:r>
              <a:rPr lang="en-US" kern="0" dirty="0" smtClean="0">
                <a:latin typeface="+mn-lt"/>
              </a:rPr>
              <a:t>posse </a:t>
            </a:r>
            <a:r>
              <a:rPr lang="en-US" kern="0" dirty="0" err="1" smtClean="0">
                <a:latin typeface="+mn-lt"/>
              </a:rPr>
              <a:t>comitatus</a:t>
            </a: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 name="Rectangle 2"/>
          <p:cNvSpPr>
            <a:spLocks noRot="1"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5400" b="1" dirty="0" smtClean="0">
                <a:solidFill>
                  <a:schemeClr val="tx2"/>
                </a:solidFill>
              </a:rPr>
              <a:t>Military &amp; National Guard</a:t>
            </a:r>
            <a:endParaRPr lang="en-US" sz="5400" b="1" dirty="0">
              <a:solidFill>
                <a:schemeClr val="tx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4"/>
          <p:cNvGraphicFramePr>
            <a:graphicFrameLocks noChangeAspect="1"/>
          </p:cNvGraphicFramePr>
          <p:nvPr/>
        </p:nvGraphicFramePr>
        <p:xfrm>
          <a:off x="0" y="1"/>
          <a:ext cx="9144000" cy="6858000"/>
        </p:xfrm>
        <a:graphic>
          <a:graphicData uri="http://schemas.openxmlformats.org/presentationml/2006/ole">
            <p:oleObj spid="_x0000_s73730" name="Image" r:id="rId4" imgW="15466667" imgH="10755556" progId="">
              <p:embed/>
            </p:oleObj>
          </a:graphicData>
        </a:graphic>
      </p:graphicFrame>
      <p:sp>
        <p:nvSpPr>
          <p:cNvPr id="4" name="Rectangle 6"/>
          <p:cNvSpPr>
            <a:spLocks noChangeArrowheads="1"/>
          </p:cNvSpPr>
          <p:nvPr/>
        </p:nvSpPr>
        <p:spPr bwMode="auto">
          <a:xfrm>
            <a:off x="255588" y="4206875"/>
            <a:ext cx="6410325" cy="3008313"/>
          </a:xfrm>
          <a:prstGeom prst="rect">
            <a:avLst/>
          </a:prstGeom>
          <a:noFill/>
          <a:ln w="38100">
            <a:noFill/>
            <a:miter lim="800000"/>
            <a:headEnd/>
            <a:tailEnd/>
          </a:ln>
          <a:effectLst>
            <a:outerShdw dist="56059" dir="2700000" algn="ctr" rotWithShape="0">
              <a:schemeClr val="bg2">
                <a:alpha val="74998"/>
              </a:schemeClr>
            </a:outerShdw>
          </a:effectLst>
        </p:spPr>
        <p:txBody>
          <a:bodyPr wrap="none">
            <a:spAutoFit/>
          </a:bodyPr>
          <a:lstStyle/>
          <a:p>
            <a:pPr defTabSz="457200" eaLnBrk="0" fontAlgn="auto" hangingPunct="0">
              <a:spcBef>
                <a:spcPct val="20000"/>
              </a:spcBef>
              <a:spcAft>
                <a:spcPts val="0"/>
              </a:spcAft>
              <a:buClr>
                <a:srgbClr val="FFFF66"/>
              </a:buClr>
              <a:defRPr/>
            </a:pPr>
            <a:endParaRPr lang="en-US" sz="1800" dirty="0">
              <a:solidFill>
                <a:srgbClr val="FFFF00"/>
              </a:solidFill>
              <a:latin typeface="Arial"/>
              <a:ea typeface="ＭＳ Ｐゴシック" pitchFamily="1" charset="-128"/>
            </a:endParaRPr>
          </a:p>
          <a:p>
            <a:pPr defTabSz="457200" eaLnBrk="0" fontAlgn="auto" hangingPunct="0">
              <a:spcBef>
                <a:spcPct val="20000"/>
              </a:spcBef>
              <a:spcAft>
                <a:spcPts val="0"/>
              </a:spcAft>
              <a:buClr>
                <a:srgbClr val="FFFF66"/>
              </a:buClr>
              <a:buFontTx/>
              <a:buChar char="•"/>
              <a:defRPr/>
            </a:pPr>
            <a:r>
              <a:rPr lang="en-US" sz="1800" dirty="0">
                <a:solidFill>
                  <a:srgbClr val="FFFF00"/>
                </a:solidFill>
                <a:effectLst>
                  <a:outerShdw blurRad="38100" dist="38100" dir="2700000" algn="tl">
                    <a:srgbClr val="000000"/>
                  </a:outerShdw>
                </a:effectLst>
                <a:latin typeface="Arial"/>
                <a:ea typeface="ＭＳ Ｐゴシック" pitchFamily="1" charset="-128"/>
              </a:rPr>
              <a:t>   </a:t>
            </a:r>
            <a:r>
              <a:rPr lang="en-US" sz="1800" dirty="0">
                <a:solidFill>
                  <a:srgbClr val="FFFF66"/>
                </a:solidFill>
                <a:effectLst>
                  <a:outerShdw blurRad="38100" dist="38100" dir="2700000" algn="tl">
                    <a:srgbClr val="000000"/>
                  </a:outerShdw>
                </a:effectLst>
                <a:latin typeface="Arial"/>
                <a:ea typeface="ＭＳ Ｐゴシック" pitchFamily="1" charset="-128"/>
              </a:rPr>
              <a:t>Commercial/Civil Satellite Imagery</a:t>
            </a:r>
          </a:p>
          <a:p>
            <a:pPr defTabSz="457200" eaLnBrk="0" fontAlgn="auto" hangingPunct="0">
              <a:spcBef>
                <a:spcPct val="20000"/>
              </a:spcBef>
              <a:spcAft>
                <a:spcPts val="0"/>
              </a:spcAft>
              <a:buClr>
                <a:srgbClr val="FFFF66"/>
              </a:buClr>
              <a:buFontTx/>
              <a:buChar char="•"/>
              <a:defRPr/>
            </a:pPr>
            <a:r>
              <a:rPr lang="en-US" sz="1800" dirty="0">
                <a:solidFill>
                  <a:srgbClr val="FFFF66"/>
                </a:solidFill>
                <a:effectLst>
                  <a:outerShdw blurRad="38100" dist="38100" dir="2700000" algn="tl">
                    <a:srgbClr val="000000"/>
                  </a:outerShdw>
                </a:effectLst>
                <a:latin typeface="Arial"/>
                <a:ea typeface="ＭＳ Ｐゴシック" pitchFamily="1" charset="-128"/>
              </a:rPr>
              <a:t>   U-2 (DOD) – Black and White Imagery</a:t>
            </a:r>
            <a:endParaRPr lang="en-US" sz="1800" dirty="0">
              <a:solidFill>
                <a:srgbClr val="FFFF66"/>
              </a:solidFill>
              <a:latin typeface="Arial"/>
              <a:ea typeface="ＭＳ Ｐゴシック" pitchFamily="1" charset="-128"/>
            </a:endParaRPr>
          </a:p>
          <a:p>
            <a:pPr defTabSz="457200" eaLnBrk="0" fontAlgn="auto" hangingPunct="0">
              <a:spcBef>
                <a:spcPct val="20000"/>
              </a:spcBef>
              <a:spcAft>
                <a:spcPts val="0"/>
              </a:spcAft>
              <a:buClr>
                <a:srgbClr val="FFFF66"/>
              </a:buClr>
              <a:buFontTx/>
              <a:buChar char="•"/>
              <a:defRPr/>
            </a:pPr>
            <a:r>
              <a:rPr lang="en-US" sz="1800" dirty="0">
                <a:solidFill>
                  <a:srgbClr val="FFFF66"/>
                </a:solidFill>
                <a:latin typeface="Arial"/>
                <a:ea typeface="ＭＳ Ｐゴシック" pitchFamily="1" charset="-128"/>
              </a:rPr>
              <a:t>   </a:t>
            </a:r>
            <a:r>
              <a:rPr lang="en-US" sz="1800" dirty="0" err="1">
                <a:solidFill>
                  <a:srgbClr val="FFFF66"/>
                </a:solidFill>
                <a:effectLst>
                  <a:outerShdw blurRad="38100" dist="38100" dir="2700000" algn="tl">
                    <a:srgbClr val="000000"/>
                  </a:outerShdw>
                </a:effectLst>
                <a:latin typeface="Arial"/>
                <a:ea typeface="ＭＳ Ｐゴシック" pitchFamily="1" charset="-128"/>
              </a:rPr>
              <a:t>Ikhana</a:t>
            </a:r>
            <a:r>
              <a:rPr lang="en-US" sz="1800" dirty="0">
                <a:solidFill>
                  <a:srgbClr val="FFFF66"/>
                </a:solidFill>
                <a:effectLst>
                  <a:outerShdw blurRad="38100" dist="38100" dir="2700000" algn="tl">
                    <a:srgbClr val="000000"/>
                  </a:outerShdw>
                </a:effectLst>
                <a:latin typeface="Arial"/>
                <a:ea typeface="ＭＳ Ｐゴシック" pitchFamily="1" charset="-128"/>
              </a:rPr>
              <a:t> UAV (NASA) - Direct video (infrared and visible)</a:t>
            </a:r>
            <a:endParaRPr lang="en-US" sz="1800" dirty="0">
              <a:solidFill>
                <a:srgbClr val="FFFF66"/>
              </a:solidFill>
              <a:latin typeface="Arial"/>
              <a:ea typeface="ＭＳ Ｐゴシック" pitchFamily="1" charset="-128"/>
            </a:endParaRPr>
          </a:p>
          <a:p>
            <a:pPr defTabSz="457200" eaLnBrk="0" fontAlgn="auto" hangingPunct="0">
              <a:spcBef>
                <a:spcPct val="20000"/>
              </a:spcBef>
              <a:spcAft>
                <a:spcPts val="0"/>
              </a:spcAft>
              <a:buClr>
                <a:srgbClr val="FFFF66"/>
              </a:buClr>
              <a:buFontTx/>
              <a:buChar char="•"/>
              <a:defRPr/>
            </a:pPr>
            <a:r>
              <a:rPr lang="en-US" sz="1800" dirty="0">
                <a:solidFill>
                  <a:srgbClr val="FFFF66"/>
                </a:solidFill>
                <a:effectLst>
                  <a:outerShdw blurRad="38100" dist="38100" dir="2700000" algn="tl">
                    <a:srgbClr val="000000"/>
                  </a:outerShdw>
                </a:effectLst>
                <a:latin typeface="Arial"/>
                <a:ea typeface="ＭＳ Ｐゴシック" pitchFamily="1" charset="-128"/>
              </a:rPr>
              <a:t>   DOD P3 Orion – Direct video (infrared and visible)</a:t>
            </a:r>
            <a:endParaRPr lang="en-US" sz="1800" dirty="0">
              <a:solidFill>
                <a:srgbClr val="FFFF66"/>
              </a:solidFill>
              <a:latin typeface="Arial"/>
              <a:ea typeface="ＭＳ Ｐゴシック" pitchFamily="1" charset="-128"/>
            </a:endParaRPr>
          </a:p>
          <a:p>
            <a:pPr defTabSz="457200" eaLnBrk="0" fontAlgn="auto" hangingPunct="0">
              <a:spcBef>
                <a:spcPct val="20000"/>
              </a:spcBef>
              <a:spcAft>
                <a:spcPts val="0"/>
              </a:spcAft>
              <a:buClr>
                <a:srgbClr val="FFFF66"/>
              </a:buClr>
              <a:buFontTx/>
              <a:buChar char="•"/>
              <a:defRPr/>
            </a:pPr>
            <a:r>
              <a:rPr lang="en-US" sz="1800" dirty="0">
                <a:solidFill>
                  <a:srgbClr val="FFFF66"/>
                </a:solidFill>
                <a:effectLst>
                  <a:outerShdw blurRad="38100" dist="38100" dir="2700000" algn="tl">
                    <a:srgbClr val="000000"/>
                  </a:outerShdw>
                </a:effectLst>
                <a:latin typeface="Arial"/>
                <a:ea typeface="ＭＳ Ｐゴシック" pitchFamily="1" charset="-128"/>
              </a:rPr>
              <a:t>   Global Hawk (DOD) – Visible and Infrared Imagery</a:t>
            </a:r>
            <a:endParaRPr lang="en-US" sz="1800" dirty="0">
              <a:solidFill>
                <a:srgbClr val="FFFF66"/>
              </a:solidFill>
              <a:latin typeface="Arial"/>
              <a:ea typeface="ＭＳ Ｐゴシック" pitchFamily="1" charset="-128"/>
            </a:endParaRPr>
          </a:p>
          <a:p>
            <a:pPr defTabSz="457200" fontAlgn="auto">
              <a:spcBef>
                <a:spcPct val="20000"/>
              </a:spcBef>
              <a:spcAft>
                <a:spcPts val="0"/>
              </a:spcAft>
              <a:buClr>
                <a:srgbClr val="FFCC00"/>
              </a:buClr>
              <a:buFontTx/>
              <a:buChar char="•"/>
              <a:defRPr/>
            </a:pPr>
            <a:r>
              <a:rPr lang="en-US" sz="1800" dirty="0">
                <a:solidFill>
                  <a:srgbClr val="FFFF66"/>
                </a:solidFill>
                <a:effectLst>
                  <a:outerShdw blurRad="38100" dist="38100" dir="2700000" algn="tl">
                    <a:srgbClr val="000000"/>
                  </a:outerShdw>
                </a:effectLst>
                <a:latin typeface="Arial"/>
                <a:ea typeface="ＭＳ Ｐゴシック" pitchFamily="1" charset="-128"/>
              </a:rPr>
              <a:t>   Civil Air Patrol – Digital Imagery</a:t>
            </a:r>
            <a:endParaRPr lang="en-US" sz="1800" dirty="0">
              <a:solidFill>
                <a:srgbClr val="FFFF66"/>
              </a:solidFill>
              <a:latin typeface="Arial"/>
              <a:ea typeface="ＭＳ Ｐゴシック" pitchFamily="1" charset="-128"/>
            </a:endParaRPr>
          </a:p>
          <a:p>
            <a:pPr defTabSz="457200" eaLnBrk="0" fontAlgn="auto" hangingPunct="0">
              <a:spcBef>
                <a:spcPct val="20000"/>
              </a:spcBef>
              <a:spcAft>
                <a:spcPts val="0"/>
              </a:spcAft>
              <a:buClr>
                <a:srgbClr val="FFFF66"/>
              </a:buClr>
              <a:buFontTx/>
              <a:buChar char="•"/>
              <a:defRPr/>
            </a:pPr>
            <a:endParaRPr lang="en-US" sz="1800" dirty="0">
              <a:solidFill>
                <a:srgbClr val="FFFF66"/>
              </a:solidFill>
              <a:latin typeface="Arial"/>
              <a:ea typeface="ＭＳ Ｐゴシック" pitchFamily="1" charset="-128"/>
            </a:endParaRPr>
          </a:p>
          <a:p>
            <a:pPr defTabSz="457200" eaLnBrk="0" fontAlgn="auto" hangingPunct="0">
              <a:spcBef>
                <a:spcPct val="20000"/>
              </a:spcBef>
              <a:spcAft>
                <a:spcPts val="0"/>
              </a:spcAft>
              <a:buClr>
                <a:srgbClr val="FFFF66"/>
              </a:buClr>
              <a:buFontTx/>
              <a:buChar char="•"/>
              <a:defRPr/>
            </a:pPr>
            <a:endParaRPr lang="en-US" sz="1800" dirty="0">
              <a:solidFill>
                <a:srgbClr val="FFFF00"/>
              </a:solidFill>
              <a:effectLst>
                <a:outerShdw blurRad="38100" dist="38100" dir="2700000" algn="tl">
                  <a:srgbClr val="000000"/>
                </a:outerShdw>
              </a:effectLst>
              <a:latin typeface="Arial"/>
              <a:ea typeface="ＭＳ Ｐゴシック" pitchFamily="1" charset="-128"/>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4" name="Picture 6"/>
          <p:cNvPicPr>
            <a:picLocks noChangeAspect="1" noChangeArrowheads="1"/>
          </p:cNvPicPr>
          <p:nvPr/>
        </p:nvPicPr>
        <p:blipFill>
          <a:blip r:embed="rId3" cstate="print"/>
          <a:srcRect/>
          <a:stretch>
            <a:fillRect/>
          </a:stretch>
        </p:blipFill>
        <p:spPr bwMode="auto">
          <a:xfrm>
            <a:off x="0" y="-1"/>
            <a:ext cx="9144000" cy="68559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22" name="Picture 2"/>
          <p:cNvPicPr>
            <a:picLocks noChangeAspect="1" noChangeArrowheads="1"/>
          </p:cNvPicPr>
          <p:nvPr/>
        </p:nvPicPr>
        <p:blipFill>
          <a:blip r:embed="rId2" cstate="print"/>
          <a:srcRect/>
          <a:stretch>
            <a:fillRect/>
          </a:stretch>
        </p:blipFill>
        <p:spPr bwMode="auto">
          <a:xfrm>
            <a:off x="0" y="-1"/>
            <a:ext cx="9144000" cy="68559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7" name="Picture 5" descr="http://www.telerik.com/help/windows-8-html/media/gauge-radial-ranges.png"/>
          <p:cNvPicPr>
            <a:picLocks noChangeAspect="1" noChangeArrowheads="1"/>
          </p:cNvPicPr>
          <p:nvPr/>
        </p:nvPicPr>
        <p:blipFill>
          <a:blip r:embed="rId2" cstate="print"/>
          <a:srcRect/>
          <a:stretch>
            <a:fillRect/>
          </a:stretch>
        </p:blipFill>
        <p:spPr bwMode="auto">
          <a:xfrm>
            <a:off x="3190875" y="502640"/>
            <a:ext cx="5648325" cy="4831360"/>
          </a:xfrm>
          <a:prstGeom prst="rect">
            <a:avLst/>
          </a:prstGeom>
          <a:noFill/>
        </p:spPr>
      </p:pic>
      <p:sp>
        <p:nvSpPr>
          <p:cNvPr id="8" name="Rectangle 7"/>
          <p:cNvSpPr/>
          <p:nvPr/>
        </p:nvSpPr>
        <p:spPr>
          <a:xfrm>
            <a:off x="3976283" y="4854714"/>
            <a:ext cx="3948517" cy="707886"/>
          </a:xfrm>
          <a:prstGeom prst="rect">
            <a:avLst/>
          </a:prstGeom>
        </p:spPr>
        <p:txBody>
          <a:bodyPr wrap="none">
            <a:spAutoFit/>
          </a:bodyPr>
          <a:lstStyle/>
          <a:p>
            <a:pPr eaLnBrk="1" hangingPunct="1"/>
            <a:r>
              <a:rPr lang="en-US" sz="4000" b="1" dirty="0" smtClean="0"/>
              <a:t>Disaster Gauge</a:t>
            </a:r>
          </a:p>
        </p:txBody>
      </p:sp>
      <p:sp>
        <p:nvSpPr>
          <p:cNvPr id="9" name="Freeform 8"/>
          <p:cNvSpPr/>
          <p:nvPr/>
        </p:nvSpPr>
        <p:spPr>
          <a:xfrm>
            <a:off x="3581400" y="1198676"/>
            <a:ext cx="3953301" cy="3630304"/>
          </a:xfrm>
          <a:custGeom>
            <a:avLst/>
            <a:gdLst>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774209 w 3957850"/>
              <a:gd name="connsiteY5" fmla="*/ 95534 h 3630304"/>
              <a:gd name="connsiteX6" fmla="*/ 1255594 w 3957850"/>
              <a:gd name="connsiteY6" fmla="*/ 327546 h 3630304"/>
              <a:gd name="connsiteX7" fmla="*/ 723331 w 3957850"/>
              <a:gd name="connsiteY7" fmla="*/ 723331 h 3630304"/>
              <a:gd name="connsiteX8" fmla="*/ 382137 w 3957850"/>
              <a:gd name="connsiteY8" fmla="*/ 1132764 h 3630304"/>
              <a:gd name="connsiteX9" fmla="*/ 163773 w 3957850"/>
              <a:gd name="connsiteY9" fmla="*/ 1542197 h 3630304"/>
              <a:gd name="connsiteX10" fmla="*/ 27295 w 3957850"/>
              <a:gd name="connsiteY10" fmla="*/ 1992573 h 3630304"/>
              <a:gd name="connsiteX11" fmla="*/ 0 w 3957850"/>
              <a:gd name="connsiteY11" fmla="*/ 2415654 h 3630304"/>
              <a:gd name="connsiteX12" fmla="*/ 40943 w 3957850"/>
              <a:gd name="connsiteY12" fmla="*/ 2797791 h 3630304"/>
              <a:gd name="connsiteX13" fmla="*/ 122830 w 3957850"/>
              <a:gd name="connsiteY13" fmla="*/ 3207224 h 3630304"/>
              <a:gd name="connsiteX14" fmla="*/ 300250 w 3957850"/>
              <a:gd name="connsiteY14" fmla="*/ 3630304 h 3630304"/>
              <a:gd name="connsiteX15" fmla="*/ 2429301 w 3957850"/>
              <a:gd name="connsiteY15" fmla="*/ 2415654 h 3630304"/>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774209 w 3957850"/>
              <a:gd name="connsiteY5" fmla="*/ 95534 h 3630304"/>
              <a:gd name="connsiteX6" fmla="*/ 1147549 w 3957850"/>
              <a:gd name="connsiteY6" fmla="*/ 370764 h 3630304"/>
              <a:gd name="connsiteX7" fmla="*/ 723331 w 3957850"/>
              <a:gd name="connsiteY7" fmla="*/ 723331 h 3630304"/>
              <a:gd name="connsiteX8" fmla="*/ 382137 w 3957850"/>
              <a:gd name="connsiteY8" fmla="*/ 1132764 h 3630304"/>
              <a:gd name="connsiteX9" fmla="*/ 163773 w 3957850"/>
              <a:gd name="connsiteY9" fmla="*/ 1542197 h 3630304"/>
              <a:gd name="connsiteX10" fmla="*/ 27295 w 3957850"/>
              <a:gd name="connsiteY10" fmla="*/ 1992573 h 3630304"/>
              <a:gd name="connsiteX11" fmla="*/ 0 w 3957850"/>
              <a:gd name="connsiteY11" fmla="*/ 2415654 h 3630304"/>
              <a:gd name="connsiteX12" fmla="*/ 40943 w 3957850"/>
              <a:gd name="connsiteY12" fmla="*/ 2797791 h 3630304"/>
              <a:gd name="connsiteX13" fmla="*/ 122830 w 3957850"/>
              <a:gd name="connsiteY13" fmla="*/ 3207224 h 3630304"/>
              <a:gd name="connsiteX14" fmla="*/ 300250 w 3957850"/>
              <a:gd name="connsiteY14" fmla="*/ 3630304 h 3630304"/>
              <a:gd name="connsiteX15" fmla="*/ 2429301 w 3957850"/>
              <a:gd name="connsiteY15" fmla="*/ 2415654 h 3630304"/>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774209 w 3957850"/>
              <a:gd name="connsiteY5" fmla="*/ 95534 h 3630304"/>
              <a:gd name="connsiteX6" fmla="*/ 1452349 w 3957850"/>
              <a:gd name="connsiteY6" fmla="*/ 218364 h 3630304"/>
              <a:gd name="connsiteX7" fmla="*/ 1147549 w 3957850"/>
              <a:gd name="connsiteY7" fmla="*/ 370764 h 3630304"/>
              <a:gd name="connsiteX8" fmla="*/ 723331 w 3957850"/>
              <a:gd name="connsiteY8" fmla="*/ 723331 h 3630304"/>
              <a:gd name="connsiteX9" fmla="*/ 382137 w 3957850"/>
              <a:gd name="connsiteY9" fmla="*/ 1132764 h 3630304"/>
              <a:gd name="connsiteX10" fmla="*/ 163773 w 3957850"/>
              <a:gd name="connsiteY10" fmla="*/ 1542197 h 3630304"/>
              <a:gd name="connsiteX11" fmla="*/ 27295 w 3957850"/>
              <a:gd name="connsiteY11" fmla="*/ 1992573 h 3630304"/>
              <a:gd name="connsiteX12" fmla="*/ 0 w 3957850"/>
              <a:gd name="connsiteY12" fmla="*/ 2415654 h 3630304"/>
              <a:gd name="connsiteX13" fmla="*/ 40943 w 3957850"/>
              <a:gd name="connsiteY13" fmla="*/ 2797791 h 3630304"/>
              <a:gd name="connsiteX14" fmla="*/ 122830 w 3957850"/>
              <a:gd name="connsiteY14" fmla="*/ 3207224 h 3630304"/>
              <a:gd name="connsiteX15" fmla="*/ 300250 w 3957850"/>
              <a:gd name="connsiteY15" fmla="*/ 3630304 h 3630304"/>
              <a:gd name="connsiteX16" fmla="*/ 2429301 w 3957850"/>
              <a:gd name="connsiteY16" fmla="*/ 2415654 h 3630304"/>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985749 w 3957850"/>
              <a:gd name="connsiteY5" fmla="*/ 65964 h 3630304"/>
              <a:gd name="connsiteX6" fmla="*/ 1452349 w 3957850"/>
              <a:gd name="connsiteY6" fmla="*/ 218364 h 3630304"/>
              <a:gd name="connsiteX7" fmla="*/ 1147549 w 3957850"/>
              <a:gd name="connsiteY7" fmla="*/ 370764 h 3630304"/>
              <a:gd name="connsiteX8" fmla="*/ 723331 w 3957850"/>
              <a:gd name="connsiteY8" fmla="*/ 723331 h 3630304"/>
              <a:gd name="connsiteX9" fmla="*/ 382137 w 3957850"/>
              <a:gd name="connsiteY9" fmla="*/ 1132764 h 3630304"/>
              <a:gd name="connsiteX10" fmla="*/ 163773 w 3957850"/>
              <a:gd name="connsiteY10" fmla="*/ 1542197 h 3630304"/>
              <a:gd name="connsiteX11" fmla="*/ 27295 w 3957850"/>
              <a:gd name="connsiteY11" fmla="*/ 1992573 h 3630304"/>
              <a:gd name="connsiteX12" fmla="*/ 0 w 3957850"/>
              <a:gd name="connsiteY12" fmla="*/ 2415654 h 3630304"/>
              <a:gd name="connsiteX13" fmla="*/ 40943 w 3957850"/>
              <a:gd name="connsiteY13" fmla="*/ 2797791 h 3630304"/>
              <a:gd name="connsiteX14" fmla="*/ 122830 w 3957850"/>
              <a:gd name="connsiteY14" fmla="*/ 3207224 h 3630304"/>
              <a:gd name="connsiteX15" fmla="*/ 300250 w 3957850"/>
              <a:gd name="connsiteY15" fmla="*/ 3630304 h 3630304"/>
              <a:gd name="connsiteX16" fmla="*/ 2429301 w 3957850"/>
              <a:gd name="connsiteY16" fmla="*/ 2415654 h 3630304"/>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985749 w 3957850"/>
              <a:gd name="connsiteY5" fmla="*/ 65964 h 3630304"/>
              <a:gd name="connsiteX6" fmla="*/ 1452349 w 3957850"/>
              <a:gd name="connsiteY6" fmla="*/ 218364 h 3630304"/>
              <a:gd name="connsiteX7" fmla="*/ 1147549 w 3957850"/>
              <a:gd name="connsiteY7" fmla="*/ 370764 h 3630304"/>
              <a:gd name="connsiteX8" fmla="*/ 723331 w 3957850"/>
              <a:gd name="connsiteY8" fmla="*/ 723331 h 3630304"/>
              <a:gd name="connsiteX9" fmla="*/ 382137 w 3957850"/>
              <a:gd name="connsiteY9" fmla="*/ 1132764 h 3630304"/>
              <a:gd name="connsiteX10" fmla="*/ 163773 w 3957850"/>
              <a:gd name="connsiteY10" fmla="*/ 1542197 h 3630304"/>
              <a:gd name="connsiteX11" fmla="*/ 27295 w 3957850"/>
              <a:gd name="connsiteY11" fmla="*/ 1992573 h 3630304"/>
              <a:gd name="connsiteX12" fmla="*/ 0 w 3957850"/>
              <a:gd name="connsiteY12" fmla="*/ 2415654 h 3630304"/>
              <a:gd name="connsiteX13" fmla="*/ 40943 w 3957850"/>
              <a:gd name="connsiteY13" fmla="*/ 2797791 h 3630304"/>
              <a:gd name="connsiteX14" fmla="*/ 122830 w 3957850"/>
              <a:gd name="connsiteY14" fmla="*/ 3207224 h 3630304"/>
              <a:gd name="connsiteX15" fmla="*/ 300250 w 3957850"/>
              <a:gd name="connsiteY15" fmla="*/ 3630304 h 3630304"/>
              <a:gd name="connsiteX16" fmla="*/ 2429301 w 3957850"/>
              <a:gd name="connsiteY16" fmla="*/ 2415654 h 3630304"/>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985749 w 3957850"/>
              <a:gd name="connsiteY5" fmla="*/ 65964 h 3630304"/>
              <a:gd name="connsiteX6" fmla="*/ 1452349 w 3957850"/>
              <a:gd name="connsiteY6" fmla="*/ 218364 h 3630304"/>
              <a:gd name="connsiteX7" fmla="*/ 1147549 w 3957850"/>
              <a:gd name="connsiteY7" fmla="*/ 370764 h 3630304"/>
              <a:gd name="connsiteX8" fmla="*/ 723331 w 3957850"/>
              <a:gd name="connsiteY8" fmla="*/ 723331 h 3630304"/>
              <a:gd name="connsiteX9" fmla="*/ 382137 w 3957850"/>
              <a:gd name="connsiteY9" fmla="*/ 1132764 h 3630304"/>
              <a:gd name="connsiteX10" fmla="*/ 163773 w 3957850"/>
              <a:gd name="connsiteY10" fmla="*/ 1542197 h 3630304"/>
              <a:gd name="connsiteX11" fmla="*/ 27295 w 3957850"/>
              <a:gd name="connsiteY11" fmla="*/ 1992573 h 3630304"/>
              <a:gd name="connsiteX12" fmla="*/ 0 w 3957850"/>
              <a:gd name="connsiteY12" fmla="*/ 2415654 h 3630304"/>
              <a:gd name="connsiteX13" fmla="*/ 40943 w 3957850"/>
              <a:gd name="connsiteY13" fmla="*/ 2797791 h 3630304"/>
              <a:gd name="connsiteX14" fmla="*/ 122830 w 3957850"/>
              <a:gd name="connsiteY14" fmla="*/ 3207224 h 3630304"/>
              <a:gd name="connsiteX15" fmla="*/ 300250 w 3957850"/>
              <a:gd name="connsiteY15" fmla="*/ 3630304 h 3630304"/>
              <a:gd name="connsiteX16" fmla="*/ 2429301 w 3957850"/>
              <a:gd name="connsiteY16" fmla="*/ 2415654 h 3630304"/>
              <a:gd name="connsiteX0" fmla="*/ 3957850 w 3957850"/>
              <a:gd name="connsiteY0" fmla="*/ 613675 h 3643478"/>
              <a:gd name="connsiteX1" fmla="*/ 3671248 w 3957850"/>
              <a:gd name="connsiteY1" fmla="*/ 381663 h 3643478"/>
              <a:gd name="connsiteX2" fmla="*/ 3302758 w 3957850"/>
              <a:gd name="connsiteY2" fmla="*/ 190595 h 3643478"/>
              <a:gd name="connsiteX3" fmla="*/ 2906973 w 3957850"/>
              <a:gd name="connsiteY3" fmla="*/ 67765 h 3643478"/>
              <a:gd name="connsiteX4" fmla="*/ 2415653 w 3957850"/>
              <a:gd name="connsiteY4" fmla="*/ 13174 h 3643478"/>
              <a:gd name="connsiteX5" fmla="*/ 1985749 w 3957850"/>
              <a:gd name="connsiteY5" fmla="*/ 79138 h 3643478"/>
              <a:gd name="connsiteX6" fmla="*/ 1452349 w 3957850"/>
              <a:gd name="connsiteY6" fmla="*/ 231538 h 3643478"/>
              <a:gd name="connsiteX7" fmla="*/ 1147549 w 3957850"/>
              <a:gd name="connsiteY7" fmla="*/ 383938 h 3643478"/>
              <a:gd name="connsiteX8" fmla="*/ 723331 w 3957850"/>
              <a:gd name="connsiteY8" fmla="*/ 736505 h 3643478"/>
              <a:gd name="connsiteX9" fmla="*/ 382137 w 3957850"/>
              <a:gd name="connsiteY9" fmla="*/ 1145938 h 3643478"/>
              <a:gd name="connsiteX10" fmla="*/ 163773 w 3957850"/>
              <a:gd name="connsiteY10" fmla="*/ 1555371 h 3643478"/>
              <a:gd name="connsiteX11" fmla="*/ 27295 w 3957850"/>
              <a:gd name="connsiteY11" fmla="*/ 2005747 h 3643478"/>
              <a:gd name="connsiteX12" fmla="*/ 0 w 3957850"/>
              <a:gd name="connsiteY12" fmla="*/ 2428828 h 3643478"/>
              <a:gd name="connsiteX13" fmla="*/ 40943 w 3957850"/>
              <a:gd name="connsiteY13" fmla="*/ 2810965 h 3643478"/>
              <a:gd name="connsiteX14" fmla="*/ 122830 w 3957850"/>
              <a:gd name="connsiteY14" fmla="*/ 3220398 h 3643478"/>
              <a:gd name="connsiteX15" fmla="*/ 300250 w 3957850"/>
              <a:gd name="connsiteY15" fmla="*/ 3643478 h 3643478"/>
              <a:gd name="connsiteX16" fmla="*/ 2429301 w 3957850"/>
              <a:gd name="connsiteY16" fmla="*/ 2428828 h 3643478"/>
              <a:gd name="connsiteX0" fmla="*/ 3957850 w 3957850"/>
              <a:gd name="connsiteY0" fmla="*/ 613675 h 3643478"/>
              <a:gd name="connsiteX1" fmla="*/ 3671248 w 3957850"/>
              <a:gd name="connsiteY1" fmla="*/ 381663 h 3643478"/>
              <a:gd name="connsiteX2" fmla="*/ 3302758 w 3957850"/>
              <a:gd name="connsiteY2" fmla="*/ 190595 h 3643478"/>
              <a:gd name="connsiteX3" fmla="*/ 2906973 w 3957850"/>
              <a:gd name="connsiteY3" fmla="*/ 67765 h 3643478"/>
              <a:gd name="connsiteX4" fmla="*/ 2415653 w 3957850"/>
              <a:gd name="connsiteY4" fmla="*/ 13174 h 3643478"/>
              <a:gd name="connsiteX5" fmla="*/ 1909549 w 3957850"/>
              <a:gd name="connsiteY5" fmla="*/ 79138 h 3643478"/>
              <a:gd name="connsiteX6" fmla="*/ 1452349 w 3957850"/>
              <a:gd name="connsiteY6" fmla="*/ 231538 h 3643478"/>
              <a:gd name="connsiteX7" fmla="*/ 1147549 w 3957850"/>
              <a:gd name="connsiteY7" fmla="*/ 383938 h 3643478"/>
              <a:gd name="connsiteX8" fmla="*/ 723331 w 3957850"/>
              <a:gd name="connsiteY8" fmla="*/ 736505 h 3643478"/>
              <a:gd name="connsiteX9" fmla="*/ 382137 w 3957850"/>
              <a:gd name="connsiteY9" fmla="*/ 1145938 h 3643478"/>
              <a:gd name="connsiteX10" fmla="*/ 163773 w 3957850"/>
              <a:gd name="connsiteY10" fmla="*/ 1555371 h 3643478"/>
              <a:gd name="connsiteX11" fmla="*/ 27295 w 3957850"/>
              <a:gd name="connsiteY11" fmla="*/ 2005747 h 3643478"/>
              <a:gd name="connsiteX12" fmla="*/ 0 w 3957850"/>
              <a:gd name="connsiteY12" fmla="*/ 2428828 h 3643478"/>
              <a:gd name="connsiteX13" fmla="*/ 40943 w 3957850"/>
              <a:gd name="connsiteY13" fmla="*/ 2810965 h 3643478"/>
              <a:gd name="connsiteX14" fmla="*/ 122830 w 3957850"/>
              <a:gd name="connsiteY14" fmla="*/ 3220398 h 3643478"/>
              <a:gd name="connsiteX15" fmla="*/ 300250 w 3957850"/>
              <a:gd name="connsiteY15" fmla="*/ 3643478 h 3643478"/>
              <a:gd name="connsiteX16" fmla="*/ 2429301 w 3957850"/>
              <a:gd name="connsiteY16" fmla="*/ 2428828 h 3643478"/>
              <a:gd name="connsiteX0" fmla="*/ 3957850 w 3957850"/>
              <a:gd name="connsiteY0" fmla="*/ 613675 h 3643478"/>
              <a:gd name="connsiteX1" fmla="*/ 3671248 w 3957850"/>
              <a:gd name="connsiteY1" fmla="*/ 381663 h 3643478"/>
              <a:gd name="connsiteX2" fmla="*/ 3302758 w 3957850"/>
              <a:gd name="connsiteY2" fmla="*/ 190595 h 3643478"/>
              <a:gd name="connsiteX3" fmla="*/ 2906973 w 3957850"/>
              <a:gd name="connsiteY3" fmla="*/ 67765 h 3643478"/>
              <a:gd name="connsiteX4" fmla="*/ 2415653 w 3957850"/>
              <a:gd name="connsiteY4" fmla="*/ 13174 h 3643478"/>
              <a:gd name="connsiteX5" fmla="*/ 1909549 w 3957850"/>
              <a:gd name="connsiteY5" fmla="*/ 79138 h 3643478"/>
              <a:gd name="connsiteX6" fmla="*/ 1452349 w 3957850"/>
              <a:gd name="connsiteY6" fmla="*/ 231538 h 3643478"/>
              <a:gd name="connsiteX7" fmla="*/ 1147549 w 3957850"/>
              <a:gd name="connsiteY7" fmla="*/ 383938 h 3643478"/>
              <a:gd name="connsiteX8" fmla="*/ 723331 w 3957850"/>
              <a:gd name="connsiteY8" fmla="*/ 736505 h 3643478"/>
              <a:gd name="connsiteX9" fmla="*/ 382137 w 3957850"/>
              <a:gd name="connsiteY9" fmla="*/ 1145938 h 3643478"/>
              <a:gd name="connsiteX10" fmla="*/ 163773 w 3957850"/>
              <a:gd name="connsiteY10" fmla="*/ 1555371 h 3643478"/>
              <a:gd name="connsiteX11" fmla="*/ 27295 w 3957850"/>
              <a:gd name="connsiteY11" fmla="*/ 2005747 h 3643478"/>
              <a:gd name="connsiteX12" fmla="*/ 0 w 3957850"/>
              <a:gd name="connsiteY12" fmla="*/ 2428828 h 3643478"/>
              <a:gd name="connsiteX13" fmla="*/ 40943 w 3957850"/>
              <a:gd name="connsiteY13" fmla="*/ 2810965 h 3643478"/>
              <a:gd name="connsiteX14" fmla="*/ 122830 w 3957850"/>
              <a:gd name="connsiteY14" fmla="*/ 3220398 h 3643478"/>
              <a:gd name="connsiteX15" fmla="*/ 300250 w 3957850"/>
              <a:gd name="connsiteY15" fmla="*/ 3643478 h 3643478"/>
              <a:gd name="connsiteX16" fmla="*/ 2429301 w 3957850"/>
              <a:gd name="connsiteY16" fmla="*/ 2428828 h 3643478"/>
              <a:gd name="connsiteX0" fmla="*/ 3957850 w 3957850"/>
              <a:gd name="connsiteY0" fmla="*/ 600501 h 3630304"/>
              <a:gd name="connsiteX1" fmla="*/ 3671248 w 3957850"/>
              <a:gd name="connsiteY1" fmla="*/ 368489 h 3630304"/>
              <a:gd name="connsiteX2" fmla="*/ 3302758 w 3957850"/>
              <a:gd name="connsiteY2" fmla="*/ 177421 h 3630304"/>
              <a:gd name="connsiteX3" fmla="*/ 2906973 w 3957850"/>
              <a:gd name="connsiteY3" fmla="*/ 54591 h 3630304"/>
              <a:gd name="connsiteX4" fmla="*/ 2415653 w 3957850"/>
              <a:gd name="connsiteY4" fmla="*/ 0 h 3630304"/>
              <a:gd name="connsiteX5" fmla="*/ 1909549 w 3957850"/>
              <a:gd name="connsiteY5" fmla="*/ 65964 h 3630304"/>
              <a:gd name="connsiteX6" fmla="*/ 1452349 w 3957850"/>
              <a:gd name="connsiteY6" fmla="*/ 218364 h 3630304"/>
              <a:gd name="connsiteX7" fmla="*/ 1147549 w 3957850"/>
              <a:gd name="connsiteY7" fmla="*/ 370764 h 3630304"/>
              <a:gd name="connsiteX8" fmla="*/ 723331 w 3957850"/>
              <a:gd name="connsiteY8" fmla="*/ 723331 h 3630304"/>
              <a:gd name="connsiteX9" fmla="*/ 382137 w 3957850"/>
              <a:gd name="connsiteY9" fmla="*/ 1132764 h 3630304"/>
              <a:gd name="connsiteX10" fmla="*/ 163773 w 3957850"/>
              <a:gd name="connsiteY10" fmla="*/ 1542197 h 3630304"/>
              <a:gd name="connsiteX11" fmla="*/ 27295 w 3957850"/>
              <a:gd name="connsiteY11" fmla="*/ 1992573 h 3630304"/>
              <a:gd name="connsiteX12" fmla="*/ 0 w 3957850"/>
              <a:gd name="connsiteY12" fmla="*/ 2415654 h 3630304"/>
              <a:gd name="connsiteX13" fmla="*/ 40943 w 3957850"/>
              <a:gd name="connsiteY13" fmla="*/ 2797791 h 3630304"/>
              <a:gd name="connsiteX14" fmla="*/ 122830 w 3957850"/>
              <a:gd name="connsiteY14" fmla="*/ 3207224 h 3630304"/>
              <a:gd name="connsiteX15" fmla="*/ 300250 w 3957850"/>
              <a:gd name="connsiteY15" fmla="*/ 3630304 h 3630304"/>
              <a:gd name="connsiteX16" fmla="*/ 2429301 w 3957850"/>
              <a:gd name="connsiteY16" fmla="*/ 2415654 h 3630304"/>
              <a:gd name="connsiteX0" fmla="*/ 3953301 w 3953301"/>
              <a:gd name="connsiteY0" fmla="*/ 600501 h 3630304"/>
              <a:gd name="connsiteX1" fmla="*/ 3666699 w 3953301"/>
              <a:gd name="connsiteY1" fmla="*/ 368489 h 3630304"/>
              <a:gd name="connsiteX2" fmla="*/ 3298209 w 3953301"/>
              <a:gd name="connsiteY2" fmla="*/ 177421 h 3630304"/>
              <a:gd name="connsiteX3" fmla="*/ 2902424 w 3953301"/>
              <a:gd name="connsiteY3" fmla="*/ 54591 h 3630304"/>
              <a:gd name="connsiteX4" fmla="*/ 2411104 w 3953301"/>
              <a:gd name="connsiteY4" fmla="*/ 0 h 3630304"/>
              <a:gd name="connsiteX5" fmla="*/ 1905000 w 3953301"/>
              <a:gd name="connsiteY5" fmla="*/ 65964 h 3630304"/>
              <a:gd name="connsiteX6" fmla="*/ 1447800 w 3953301"/>
              <a:gd name="connsiteY6" fmla="*/ 218364 h 3630304"/>
              <a:gd name="connsiteX7" fmla="*/ 1143000 w 3953301"/>
              <a:gd name="connsiteY7" fmla="*/ 370764 h 3630304"/>
              <a:gd name="connsiteX8" fmla="*/ 718782 w 3953301"/>
              <a:gd name="connsiteY8" fmla="*/ 723331 h 3630304"/>
              <a:gd name="connsiteX9" fmla="*/ 377588 w 3953301"/>
              <a:gd name="connsiteY9" fmla="*/ 1132764 h 3630304"/>
              <a:gd name="connsiteX10" fmla="*/ 159224 w 3953301"/>
              <a:gd name="connsiteY10" fmla="*/ 1542197 h 3630304"/>
              <a:gd name="connsiteX11" fmla="*/ 22746 w 3953301"/>
              <a:gd name="connsiteY11" fmla="*/ 1992573 h 3630304"/>
              <a:gd name="connsiteX12" fmla="*/ 0 w 3953301"/>
              <a:gd name="connsiteY12" fmla="*/ 2428164 h 3630304"/>
              <a:gd name="connsiteX13" fmla="*/ 36394 w 3953301"/>
              <a:gd name="connsiteY13" fmla="*/ 2797791 h 3630304"/>
              <a:gd name="connsiteX14" fmla="*/ 118281 w 3953301"/>
              <a:gd name="connsiteY14" fmla="*/ 3207224 h 3630304"/>
              <a:gd name="connsiteX15" fmla="*/ 295701 w 3953301"/>
              <a:gd name="connsiteY15" fmla="*/ 3630304 h 3630304"/>
              <a:gd name="connsiteX16" fmla="*/ 2424752 w 3953301"/>
              <a:gd name="connsiteY16" fmla="*/ 2415654 h 3630304"/>
              <a:gd name="connsiteX0" fmla="*/ 3953301 w 3953301"/>
              <a:gd name="connsiteY0" fmla="*/ 600501 h 3630304"/>
              <a:gd name="connsiteX1" fmla="*/ 3666699 w 3953301"/>
              <a:gd name="connsiteY1" fmla="*/ 368489 h 3630304"/>
              <a:gd name="connsiteX2" fmla="*/ 3298209 w 3953301"/>
              <a:gd name="connsiteY2" fmla="*/ 177421 h 3630304"/>
              <a:gd name="connsiteX3" fmla="*/ 2902424 w 3953301"/>
              <a:gd name="connsiteY3" fmla="*/ 54591 h 3630304"/>
              <a:gd name="connsiteX4" fmla="*/ 2411104 w 3953301"/>
              <a:gd name="connsiteY4" fmla="*/ 0 h 3630304"/>
              <a:gd name="connsiteX5" fmla="*/ 1905000 w 3953301"/>
              <a:gd name="connsiteY5" fmla="*/ 65964 h 3630304"/>
              <a:gd name="connsiteX6" fmla="*/ 1447800 w 3953301"/>
              <a:gd name="connsiteY6" fmla="*/ 218364 h 3630304"/>
              <a:gd name="connsiteX7" fmla="*/ 1143000 w 3953301"/>
              <a:gd name="connsiteY7" fmla="*/ 370764 h 3630304"/>
              <a:gd name="connsiteX8" fmla="*/ 718782 w 3953301"/>
              <a:gd name="connsiteY8" fmla="*/ 723331 h 3630304"/>
              <a:gd name="connsiteX9" fmla="*/ 377588 w 3953301"/>
              <a:gd name="connsiteY9" fmla="*/ 1132764 h 3630304"/>
              <a:gd name="connsiteX10" fmla="*/ 159224 w 3953301"/>
              <a:gd name="connsiteY10" fmla="*/ 1542197 h 3630304"/>
              <a:gd name="connsiteX11" fmla="*/ 22746 w 3953301"/>
              <a:gd name="connsiteY11" fmla="*/ 1992573 h 3630304"/>
              <a:gd name="connsiteX12" fmla="*/ 0 w 3953301"/>
              <a:gd name="connsiteY12" fmla="*/ 2428164 h 3630304"/>
              <a:gd name="connsiteX13" fmla="*/ 0 w 3953301"/>
              <a:gd name="connsiteY13" fmla="*/ 2809164 h 3630304"/>
              <a:gd name="connsiteX14" fmla="*/ 118281 w 3953301"/>
              <a:gd name="connsiteY14" fmla="*/ 3207224 h 3630304"/>
              <a:gd name="connsiteX15" fmla="*/ 295701 w 3953301"/>
              <a:gd name="connsiteY15" fmla="*/ 3630304 h 3630304"/>
              <a:gd name="connsiteX16" fmla="*/ 2424752 w 3953301"/>
              <a:gd name="connsiteY16" fmla="*/ 2415654 h 36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53301" h="3630304">
                <a:moveTo>
                  <a:pt x="3953301" y="600501"/>
                </a:moveTo>
                <a:lnTo>
                  <a:pt x="3666699" y="368489"/>
                </a:lnTo>
                <a:lnTo>
                  <a:pt x="3298209" y="177421"/>
                </a:lnTo>
                <a:lnTo>
                  <a:pt x="2902424" y="54591"/>
                </a:lnTo>
                <a:lnTo>
                  <a:pt x="2411104" y="0"/>
                </a:lnTo>
                <a:cubicBezTo>
                  <a:pt x="2267803" y="21988"/>
                  <a:pt x="2124501" y="12226"/>
                  <a:pt x="1905000" y="65964"/>
                </a:cubicBezTo>
                <a:cubicBezTo>
                  <a:pt x="1600200" y="135814"/>
                  <a:pt x="1625600" y="167564"/>
                  <a:pt x="1447800" y="218364"/>
                </a:cubicBezTo>
                <a:lnTo>
                  <a:pt x="1143000" y="370764"/>
                </a:lnTo>
                <a:lnTo>
                  <a:pt x="718782" y="723331"/>
                </a:lnTo>
                <a:lnTo>
                  <a:pt x="377588" y="1132764"/>
                </a:lnTo>
                <a:lnTo>
                  <a:pt x="159224" y="1542197"/>
                </a:lnTo>
                <a:lnTo>
                  <a:pt x="22746" y="1992573"/>
                </a:lnTo>
                <a:lnTo>
                  <a:pt x="0" y="2428164"/>
                </a:lnTo>
                <a:lnTo>
                  <a:pt x="0" y="2809164"/>
                </a:lnTo>
                <a:lnTo>
                  <a:pt x="118281" y="3207224"/>
                </a:lnTo>
                <a:lnTo>
                  <a:pt x="295701" y="3630304"/>
                </a:lnTo>
                <a:lnTo>
                  <a:pt x="2424752" y="2415654"/>
                </a:lnTo>
              </a:path>
            </a:pathLst>
          </a:custGeom>
          <a:solidFill>
            <a:schemeClr val="bg1">
              <a:lumMod val="7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5981700" y="1778990"/>
            <a:ext cx="2457450" cy="3086100"/>
          </a:xfrm>
          <a:custGeom>
            <a:avLst/>
            <a:gdLst>
              <a:gd name="connsiteX0" fmla="*/ 0 w 2457450"/>
              <a:gd name="connsiteY0" fmla="*/ 1838325 h 3086100"/>
              <a:gd name="connsiteX1" fmla="*/ 1562100 w 2457450"/>
              <a:gd name="connsiteY1" fmla="*/ 0 h 3086100"/>
              <a:gd name="connsiteX2" fmla="*/ 1876425 w 2457450"/>
              <a:gd name="connsiteY2" fmla="*/ 304800 h 3086100"/>
              <a:gd name="connsiteX3" fmla="*/ 2095500 w 2457450"/>
              <a:gd name="connsiteY3" fmla="*/ 600075 h 3086100"/>
              <a:gd name="connsiteX4" fmla="*/ 2257425 w 2457450"/>
              <a:gd name="connsiteY4" fmla="*/ 885825 h 3086100"/>
              <a:gd name="connsiteX5" fmla="*/ 2400300 w 2457450"/>
              <a:gd name="connsiteY5" fmla="*/ 1457325 h 3086100"/>
              <a:gd name="connsiteX6" fmla="*/ 2457450 w 2457450"/>
              <a:gd name="connsiteY6" fmla="*/ 1771650 h 3086100"/>
              <a:gd name="connsiteX7" fmla="*/ 2428875 w 2457450"/>
              <a:gd name="connsiteY7" fmla="*/ 2105025 h 3086100"/>
              <a:gd name="connsiteX8" fmla="*/ 2381250 w 2457450"/>
              <a:gd name="connsiteY8" fmla="*/ 2390775 h 3086100"/>
              <a:gd name="connsiteX9" fmla="*/ 2314575 w 2457450"/>
              <a:gd name="connsiteY9" fmla="*/ 2619375 h 3086100"/>
              <a:gd name="connsiteX10" fmla="*/ 2095500 w 2457450"/>
              <a:gd name="connsiteY10" fmla="*/ 3086100 h 3086100"/>
              <a:gd name="connsiteX11" fmla="*/ 190500 w 2457450"/>
              <a:gd name="connsiteY11" fmla="*/ 2009775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450" h="3086100">
                <a:moveTo>
                  <a:pt x="0" y="1838325"/>
                </a:moveTo>
                <a:lnTo>
                  <a:pt x="1562100" y="0"/>
                </a:lnTo>
                <a:lnTo>
                  <a:pt x="1876425" y="304800"/>
                </a:lnTo>
                <a:lnTo>
                  <a:pt x="2095500" y="600075"/>
                </a:lnTo>
                <a:lnTo>
                  <a:pt x="2257425" y="885825"/>
                </a:lnTo>
                <a:lnTo>
                  <a:pt x="2400300" y="1457325"/>
                </a:lnTo>
                <a:lnTo>
                  <a:pt x="2457450" y="1771650"/>
                </a:lnTo>
                <a:lnTo>
                  <a:pt x="2428875" y="2105025"/>
                </a:lnTo>
                <a:lnTo>
                  <a:pt x="2381250" y="2390775"/>
                </a:lnTo>
                <a:lnTo>
                  <a:pt x="2314575" y="2619375"/>
                </a:lnTo>
                <a:lnTo>
                  <a:pt x="2095500" y="3086100"/>
                </a:lnTo>
                <a:lnTo>
                  <a:pt x="190500" y="2009775"/>
                </a:lnTo>
              </a:path>
            </a:pathLst>
          </a:custGeom>
          <a:solidFill>
            <a:schemeClr val="bg1">
              <a:lumMod val="9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rot="19049972">
            <a:off x="3551653" y="2709240"/>
            <a:ext cx="2596095" cy="400110"/>
          </a:xfrm>
          <a:prstGeom prst="rect">
            <a:avLst/>
          </a:prstGeom>
          <a:noFill/>
        </p:spPr>
        <p:txBody>
          <a:bodyPr wrap="none" rtlCol="0">
            <a:spAutoFit/>
          </a:bodyPr>
          <a:lstStyle/>
          <a:p>
            <a:r>
              <a:rPr lang="en-US" dirty="0" smtClean="0"/>
              <a:t>You are on your own!</a:t>
            </a:r>
            <a:endParaRPr lang="en-US" dirty="0"/>
          </a:p>
        </p:txBody>
      </p:sp>
      <p:sp>
        <p:nvSpPr>
          <p:cNvPr id="14" name="TextBox 13"/>
          <p:cNvSpPr txBox="1"/>
          <p:nvPr/>
        </p:nvSpPr>
        <p:spPr>
          <a:xfrm>
            <a:off x="6912895" y="2870790"/>
            <a:ext cx="1300869" cy="1015663"/>
          </a:xfrm>
          <a:prstGeom prst="rect">
            <a:avLst/>
          </a:prstGeom>
          <a:noFill/>
        </p:spPr>
        <p:txBody>
          <a:bodyPr wrap="none" rtlCol="0">
            <a:spAutoFit/>
          </a:bodyPr>
          <a:lstStyle/>
          <a:p>
            <a:pPr algn="ctr"/>
            <a:r>
              <a:rPr lang="en-US" dirty="0" smtClean="0"/>
              <a:t>You can’t </a:t>
            </a:r>
          </a:p>
          <a:p>
            <a:pPr algn="ctr"/>
            <a:r>
              <a:rPr lang="en-US" dirty="0" smtClean="0"/>
              <a:t>keep the</a:t>
            </a:r>
          </a:p>
          <a:p>
            <a:pPr algn="ctr"/>
            <a:r>
              <a:rPr lang="en-US" dirty="0" smtClean="0"/>
              <a:t>feds out!</a:t>
            </a:r>
            <a:endParaRPr lang="en-US" dirty="0"/>
          </a:p>
        </p:txBody>
      </p:sp>
      <p:sp>
        <p:nvSpPr>
          <p:cNvPr id="15" name="TextBox 14"/>
          <p:cNvSpPr txBox="1"/>
          <p:nvPr/>
        </p:nvSpPr>
        <p:spPr>
          <a:xfrm>
            <a:off x="152400" y="228600"/>
            <a:ext cx="3321743" cy="2246769"/>
          </a:xfrm>
          <a:prstGeom prst="rect">
            <a:avLst/>
          </a:prstGeom>
          <a:noFill/>
        </p:spPr>
        <p:txBody>
          <a:bodyPr wrap="none" rtlCol="0">
            <a:spAutoFit/>
          </a:bodyPr>
          <a:lstStyle/>
          <a:p>
            <a:r>
              <a:rPr lang="en-US" dirty="0" smtClean="0"/>
              <a:t>1 – Local incident</a:t>
            </a:r>
          </a:p>
          <a:p>
            <a:r>
              <a:rPr lang="en-US" dirty="0" smtClean="0"/>
              <a:t>2 – Local disaster</a:t>
            </a:r>
          </a:p>
          <a:p>
            <a:r>
              <a:rPr lang="en-US" dirty="0" smtClean="0"/>
              <a:t>3 – Regional disaster</a:t>
            </a:r>
          </a:p>
          <a:p>
            <a:r>
              <a:rPr lang="en-US" dirty="0" smtClean="0"/>
              <a:t>4 – ???</a:t>
            </a:r>
          </a:p>
          <a:p>
            <a:r>
              <a:rPr lang="en-US" dirty="0" smtClean="0"/>
              <a:t>5 – Presidential declaration</a:t>
            </a:r>
          </a:p>
          <a:p>
            <a:r>
              <a:rPr lang="en-US" dirty="0" smtClean="0"/>
              <a:t>6 – The end of the world</a:t>
            </a:r>
          </a:p>
          <a:p>
            <a:endParaRPr lang="en-US" dirty="0"/>
          </a:p>
        </p:txBody>
      </p:sp>
      <p:cxnSp>
        <p:nvCxnSpPr>
          <p:cNvPr id="12" name="Straight Connector 11"/>
          <p:cNvCxnSpPr/>
          <p:nvPr/>
        </p:nvCxnSpPr>
        <p:spPr>
          <a:xfrm rot="5400000" flipH="1" flipV="1">
            <a:off x="4463111" y="2117019"/>
            <a:ext cx="3064107" cy="492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994278" y="1276515"/>
            <a:ext cx="1918647" cy="23496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407451">
            <a:off x="6246914" y="331722"/>
            <a:ext cx="1553630" cy="1015663"/>
          </a:xfrm>
          <a:prstGeom prst="rect">
            <a:avLst/>
          </a:prstGeom>
          <a:noFill/>
        </p:spPr>
        <p:txBody>
          <a:bodyPr wrap="none" rtlCol="0">
            <a:spAutoFit/>
          </a:bodyPr>
          <a:lstStyle/>
          <a:p>
            <a:pPr algn="ctr"/>
            <a:r>
              <a:rPr lang="en-US" b="1" dirty="0" smtClean="0">
                <a:solidFill>
                  <a:srgbClr val="FF0000"/>
                </a:solidFill>
              </a:rPr>
              <a:t>FEMA/NGA</a:t>
            </a:r>
          </a:p>
          <a:p>
            <a:pPr algn="ctr"/>
            <a:r>
              <a:rPr lang="en-US" b="1" dirty="0" smtClean="0">
                <a:solidFill>
                  <a:srgbClr val="FF0000"/>
                </a:solidFill>
              </a:rPr>
              <a:t>USGS</a:t>
            </a:r>
          </a:p>
          <a:p>
            <a:pPr algn="ctr"/>
            <a:r>
              <a:rPr lang="en-US" b="1" dirty="0" smtClean="0">
                <a:solidFill>
                  <a:srgbClr val="FF0000"/>
                </a:solidFill>
              </a:rPr>
              <a:t>NOAA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9874" name="Picture 2"/>
          <p:cNvPicPr>
            <a:picLocks noChangeAspect="1" noChangeArrowheads="1"/>
          </p:cNvPicPr>
          <p:nvPr/>
        </p:nvPicPr>
        <p:blipFill>
          <a:blip r:embed="rId2" cstate="print"/>
          <a:srcRect/>
          <a:stretch>
            <a:fillRect/>
          </a:stretch>
        </p:blipFill>
        <p:spPr bwMode="auto">
          <a:xfrm>
            <a:off x="-1" y="0"/>
            <a:ext cx="914679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0898" name="Picture 2"/>
          <p:cNvPicPr>
            <a:picLocks noChangeAspect="1" noChangeArrowheads="1"/>
          </p:cNvPicPr>
          <p:nvPr/>
        </p:nvPicPr>
        <p:blipFill>
          <a:blip r:embed="rId2" cstate="print"/>
          <a:srcRect/>
          <a:stretch>
            <a:fillRect/>
          </a:stretch>
        </p:blipFill>
        <p:spPr bwMode="auto">
          <a:xfrm>
            <a:off x="-1" y="0"/>
            <a:ext cx="914679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0" y="-19050"/>
          <a:ext cx="9169400" cy="6877050"/>
        </p:xfrm>
        <a:graphic>
          <a:graphicData uri="http://schemas.openxmlformats.org/presentationml/2006/ole">
            <p:oleObj spid="_x0000_s7170" name="Acrobat Document" r:id="rId3" imgW="4968000" imgH="3726000" progId="AcroExch.Document.11">
              <p:embed/>
            </p:oleObj>
          </a:graphicData>
        </a:graphic>
      </p:graphicFrame>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smtClean="0">
                <a:solidFill>
                  <a:schemeClr val="accent2">
                    <a:lumMod val="75000"/>
                  </a:schemeClr>
                </a:solidFill>
              </a:rPr>
              <a:t>Interagency Remote Sensing Coordination Cell</a:t>
            </a:r>
            <a:endParaRPr lang="en-US" sz="24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RichardB\Desktop\GIS_GPS_Aerial_RECON\Remote Sensing Wrap Up_20_AUG_2010.v1_Page_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RichardB\Desktop\GIS_GPS_Aerial_RECON\Remote Sensing Wrap Up_20_AUG_2010.v1_Page_6.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8491" t="19743" r="10377" b="4236"/>
          <a:stretch>
            <a:fillRect/>
          </a:stretch>
        </p:blipFill>
        <p:spPr bwMode="auto">
          <a:xfrm>
            <a:off x="0" y="-1"/>
            <a:ext cx="9144000" cy="68393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7204"/>
        </p:xfrm>
        <a:graphic>
          <a:graphicData uri="http://schemas.openxmlformats.org/presentationml/2006/ole">
            <p:oleObj spid="_x0000_s5122" name="Presentation" r:id="rId4" imgW="4570388" imgH="3427437" progId="PowerPoint.Show.12">
              <p:embed/>
            </p:oleObj>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RichardB\Desktop\GIS_GPS_Aerial_RECON\01_EO Briefing at FLConf_Page_22.jpg"/>
          <p:cNvPicPr>
            <a:picLocks noChangeAspect="1" noChangeArrowheads="1"/>
          </p:cNvPicPr>
          <p:nvPr/>
        </p:nvPicPr>
        <p:blipFill>
          <a:blip r:embed="rId2" cstate="print"/>
          <a:srcRect l="4545" t="4900" r="3788" b="3961"/>
          <a:stretch>
            <a:fillRect/>
          </a:stretch>
        </p:blipFill>
        <p:spPr bwMode="auto">
          <a:xfrm>
            <a:off x="0" y="0"/>
            <a:ext cx="9220200" cy="70866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02" name="Picture 2" descr="http://www.un-spider.org/sites/default/files/resize/images/charter%20picture_1-580x414.jpg"/>
          <p:cNvPicPr>
            <a:picLocks noChangeAspect="1" noChangeArrowheads="1"/>
          </p:cNvPicPr>
          <p:nvPr/>
        </p:nvPicPr>
        <p:blipFill>
          <a:blip r:embed="rId2" cstate="print"/>
          <a:srcRect/>
          <a:stretch>
            <a:fillRect/>
          </a:stretch>
        </p:blipFill>
        <p:spPr bwMode="auto">
          <a:xfrm>
            <a:off x="76832" y="76200"/>
            <a:ext cx="8947426" cy="5257800"/>
          </a:xfrm>
          <a:prstGeom prst="rect">
            <a:avLst/>
          </a:prstGeom>
          <a:noFill/>
        </p:spPr>
      </p:pic>
      <p:sp>
        <p:nvSpPr>
          <p:cNvPr id="5" name="TextBox 4"/>
          <p:cNvSpPr txBox="1"/>
          <p:nvPr/>
        </p:nvSpPr>
        <p:spPr>
          <a:xfrm flipH="1">
            <a:off x="1219200" y="2133600"/>
            <a:ext cx="990600" cy="400110"/>
          </a:xfrm>
          <a:prstGeom prst="rect">
            <a:avLst/>
          </a:prstGeom>
          <a:noFill/>
        </p:spPr>
        <p:txBody>
          <a:bodyPr wrap="square" rtlCol="0">
            <a:spAutoFit/>
          </a:bodyPr>
          <a:lstStyle/>
          <a:p>
            <a:pPr algn="ctr"/>
            <a:r>
              <a:rPr lang="en-US" b="1" dirty="0" smtClean="0">
                <a:solidFill>
                  <a:srgbClr val="C00000"/>
                </a:solidFill>
              </a:rPr>
              <a:t>USGS</a:t>
            </a:r>
            <a:endParaRPr lang="en-US" b="1" dirty="0">
              <a:solidFill>
                <a:srgbClr val="C00000"/>
              </a:solidFill>
            </a:endParaRPr>
          </a:p>
        </p:txBody>
      </p:sp>
      <p:sp>
        <p:nvSpPr>
          <p:cNvPr id="6" name="TextBox 5"/>
          <p:cNvSpPr txBox="1"/>
          <p:nvPr/>
        </p:nvSpPr>
        <p:spPr>
          <a:xfrm flipH="1">
            <a:off x="4069080" y="1783080"/>
            <a:ext cx="1981200" cy="707886"/>
          </a:xfrm>
          <a:prstGeom prst="rect">
            <a:avLst/>
          </a:prstGeom>
          <a:noFill/>
        </p:spPr>
        <p:txBody>
          <a:bodyPr wrap="square" rtlCol="0">
            <a:spAutoFit/>
          </a:bodyPr>
          <a:lstStyle/>
          <a:p>
            <a:pPr algn="ctr"/>
            <a:r>
              <a:rPr lang="en-US" b="1" dirty="0" smtClean="0">
                <a:solidFill>
                  <a:srgbClr val="C00000"/>
                </a:solidFill>
              </a:rPr>
              <a:t>Richard Butgereit</a:t>
            </a:r>
            <a:endParaRPr lang="en-US" b="1" dirty="0">
              <a:solidFill>
                <a:srgbClr val="C00000"/>
              </a:solidFill>
            </a:endParaRPr>
          </a:p>
        </p:txBody>
      </p:sp>
      <p:sp>
        <p:nvSpPr>
          <p:cNvPr id="7" name="TextBox 6"/>
          <p:cNvSpPr txBox="1"/>
          <p:nvPr/>
        </p:nvSpPr>
        <p:spPr>
          <a:xfrm flipH="1">
            <a:off x="7315200" y="3925669"/>
            <a:ext cx="1752600" cy="923330"/>
          </a:xfrm>
          <a:prstGeom prst="rect">
            <a:avLst/>
          </a:prstGeom>
          <a:noFill/>
        </p:spPr>
        <p:txBody>
          <a:bodyPr wrap="square" rtlCol="0">
            <a:spAutoFit/>
          </a:bodyPr>
          <a:lstStyle/>
          <a:p>
            <a:pPr algn="ctr"/>
            <a:r>
              <a:rPr lang="en-US" sz="1800" b="1" dirty="0" smtClean="0">
                <a:solidFill>
                  <a:srgbClr val="C00000"/>
                </a:solidFill>
              </a:rPr>
              <a:t>America View</a:t>
            </a:r>
          </a:p>
          <a:p>
            <a:pPr algn="ctr"/>
            <a:r>
              <a:rPr lang="en-US" sz="1800" b="1" dirty="0" smtClean="0">
                <a:solidFill>
                  <a:srgbClr val="C00000"/>
                </a:solidFill>
              </a:rPr>
              <a:t>GIS Corps</a:t>
            </a:r>
          </a:p>
          <a:p>
            <a:pPr algn="ctr"/>
            <a:endParaRPr lang="en-US" sz="1800" b="1" dirty="0">
              <a:solidFill>
                <a:srgbClr val="C00000"/>
              </a:solidFill>
            </a:endParaRPr>
          </a:p>
        </p:txBody>
      </p:sp>
      <p:sp>
        <p:nvSpPr>
          <p:cNvPr id="8" name="TextBox 7"/>
          <p:cNvSpPr txBox="1"/>
          <p:nvPr/>
        </p:nvSpPr>
        <p:spPr>
          <a:xfrm flipH="1">
            <a:off x="3352800" y="3581400"/>
            <a:ext cx="990600" cy="400110"/>
          </a:xfrm>
          <a:prstGeom prst="rect">
            <a:avLst/>
          </a:prstGeom>
          <a:noFill/>
        </p:spPr>
        <p:txBody>
          <a:bodyPr wrap="square" rtlCol="0">
            <a:spAutoFit/>
          </a:bodyPr>
          <a:lstStyle/>
          <a:p>
            <a:pPr algn="ctr"/>
            <a:r>
              <a:rPr lang="en-US" b="1" dirty="0" smtClean="0">
                <a:solidFill>
                  <a:srgbClr val="C00000"/>
                </a:solidFill>
              </a:rPr>
              <a:t>FEMA</a:t>
            </a:r>
            <a:endParaRPr lang="en-US" b="1" dirty="0">
              <a:solidFill>
                <a:srgbClr val="C00000"/>
              </a:solidFill>
            </a:endParaRPr>
          </a:p>
        </p:txBody>
      </p:sp>
      <p:sp>
        <p:nvSpPr>
          <p:cNvPr id="9" name="TextBox 8"/>
          <p:cNvSpPr txBox="1"/>
          <p:nvPr/>
        </p:nvSpPr>
        <p:spPr>
          <a:xfrm flipH="1">
            <a:off x="2982686" y="32658"/>
            <a:ext cx="5410200" cy="400110"/>
          </a:xfrm>
          <a:prstGeom prst="rect">
            <a:avLst/>
          </a:prstGeom>
          <a:noFill/>
        </p:spPr>
        <p:txBody>
          <a:bodyPr wrap="square" rtlCol="0">
            <a:spAutoFit/>
          </a:bodyPr>
          <a:lstStyle/>
          <a:p>
            <a:pPr algn="ctr"/>
            <a:r>
              <a:rPr lang="en-US" b="1" dirty="0" smtClean="0">
                <a:solidFill>
                  <a:srgbClr val="C00000"/>
                </a:solidFill>
              </a:rPr>
              <a:t>Roles for Call 419 – Hurricane Sandy</a:t>
            </a:r>
            <a:endParaRPr lang="en-US" b="1" dirty="0">
              <a:solidFill>
                <a:srgbClr val="C00000"/>
              </a:solidFill>
            </a:endParaRPr>
          </a:p>
        </p:txBody>
      </p:sp>
      <p:sp>
        <p:nvSpPr>
          <p:cNvPr id="11" name="TextBox 10"/>
          <p:cNvSpPr txBox="1"/>
          <p:nvPr/>
        </p:nvSpPr>
        <p:spPr>
          <a:xfrm>
            <a:off x="2792234" y="6019800"/>
            <a:ext cx="3760966" cy="523220"/>
          </a:xfrm>
          <a:prstGeom prst="rect">
            <a:avLst/>
          </a:prstGeom>
          <a:solidFill>
            <a:schemeClr val="bg1"/>
          </a:solidFill>
        </p:spPr>
        <p:txBody>
          <a:bodyPr wrap="none" rtlCol="0">
            <a:spAutoFit/>
          </a:bodyPr>
          <a:lstStyle/>
          <a:p>
            <a:pPr algn="ctr"/>
            <a:r>
              <a:rPr lang="en-US" sz="2800" b="1" dirty="0" smtClean="0">
                <a:hlinkClick r:id="rId3"/>
              </a:rPr>
              <a:t>http://bit.ly/flseem13</a:t>
            </a:r>
            <a:r>
              <a:rPr lang="en-US" sz="2800" b="1" dirty="0" smtClean="0"/>
              <a:t> </a:t>
            </a:r>
            <a:endParaRPr lang="en-US" sz="2800"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Dossier</a:t>
            </a:r>
            <a:endParaRPr lang="en-US" dirty="0"/>
          </a:p>
        </p:txBody>
      </p:sp>
      <p:pic>
        <p:nvPicPr>
          <p:cNvPr id="4" name="Picture 3"/>
          <p:cNvPicPr/>
          <p:nvPr/>
        </p:nvPicPr>
        <p:blipFill>
          <a:blip r:embed="rId2" cstate="print"/>
          <a:srcRect l="20804" t="31397" r="18129" b="10345"/>
          <a:stretch>
            <a:fillRect/>
          </a:stretch>
        </p:blipFill>
        <p:spPr bwMode="auto">
          <a:xfrm>
            <a:off x="228600" y="762000"/>
            <a:ext cx="8763000" cy="4648200"/>
          </a:xfrm>
          <a:prstGeom prst="rect">
            <a:avLst/>
          </a:prstGeom>
          <a:noFill/>
          <a:ln w="9525">
            <a:noFill/>
            <a:miter lim="800000"/>
            <a:headEnd/>
            <a:tailEnd/>
          </a:ln>
        </p:spPr>
      </p:pic>
      <p:sp>
        <p:nvSpPr>
          <p:cNvPr id="6" name="TextBox 5"/>
          <p:cNvSpPr txBox="1"/>
          <p:nvPr/>
        </p:nvSpPr>
        <p:spPr>
          <a:xfrm>
            <a:off x="2792234" y="6019800"/>
            <a:ext cx="3760966" cy="523220"/>
          </a:xfrm>
          <a:prstGeom prst="rect">
            <a:avLst/>
          </a:prstGeom>
          <a:solidFill>
            <a:schemeClr val="bg1"/>
          </a:solidFill>
        </p:spPr>
        <p:txBody>
          <a:bodyPr wrap="none" rtlCol="0">
            <a:spAutoFit/>
          </a:bodyPr>
          <a:lstStyle/>
          <a:p>
            <a:pPr algn="ctr"/>
            <a:r>
              <a:rPr lang="en-US" sz="2800" b="1" dirty="0" smtClean="0">
                <a:hlinkClick r:id="rId3"/>
              </a:rPr>
              <a:t>http://bit.ly/flseem13</a:t>
            </a:r>
            <a:r>
              <a:rPr lang="en-US" sz="2800" b="1" dirty="0" smtClean="0"/>
              <a:t> </a:t>
            </a:r>
            <a:endParaRPr lang="en-US" sz="28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142875" y="960438"/>
            <a:ext cx="9001125" cy="5211762"/>
          </a:xfrm>
        </p:spPr>
        <p:txBody>
          <a:bodyPr/>
          <a:lstStyle/>
          <a:p>
            <a:pPr eaLnBrk="1" hangingPunct="1"/>
            <a:r>
              <a:rPr lang="en-US" sz="2800" dirty="0" smtClean="0"/>
              <a:t>Usually oblique – generally not nadir…</a:t>
            </a:r>
          </a:p>
          <a:p>
            <a:pPr eaLnBrk="1" hangingPunct="1"/>
            <a:r>
              <a:rPr lang="en-US" sz="2800" dirty="0" smtClean="0"/>
              <a:t>May be from aerial vehicle – or ground, boat, person…</a:t>
            </a:r>
          </a:p>
          <a:p>
            <a:pPr eaLnBrk="1" hangingPunct="1"/>
            <a:r>
              <a:rPr lang="en-US" sz="2800" dirty="0" smtClean="0"/>
              <a:t>Usually from a handheld camera – but may be fixed to vehicle</a:t>
            </a:r>
          </a:p>
          <a:p>
            <a:pPr eaLnBrk="1" hangingPunct="1"/>
            <a:r>
              <a:rPr lang="en-US" sz="2800" dirty="0" smtClean="0"/>
              <a:t>May be captured with GPS-enabled camera – may also be post-processed using GPS track log from handheld GPS time-synced with camera and photographs or </a:t>
            </a:r>
            <a:r>
              <a:rPr lang="en-US" sz="2800" dirty="0" err="1" smtClean="0"/>
              <a:t>smartphone</a:t>
            </a:r>
            <a:endParaRPr lang="en-US" sz="2800" dirty="0" smtClean="0"/>
          </a:p>
          <a:p>
            <a:pPr eaLnBrk="1" hangingPunct="1"/>
            <a:endParaRPr lang="en-US" dirty="0" smtClean="0"/>
          </a:p>
        </p:txBody>
      </p:sp>
      <p:sp>
        <p:nvSpPr>
          <p:cNvPr id="7171" name="Rectangle 2"/>
          <p:cNvSpPr>
            <a:spLocks noRot="1" noChangeArrowheads="1"/>
          </p:cNvSpPr>
          <p:nvPr/>
        </p:nvSpPr>
        <p:spPr bwMode="auto">
          <a:xfrm>
            <a:off x="0" y="0"/>
            <a:ext cx="9144000" cy="762000"/>
          </a:xfrm>
          <a:prstGeom prst="rect">
            <a:avLst/>
          </a:prstGeom>
          <a:noFill/>
          <a:ln w="9525">
            <a:noFill/>
            <a:miter lim="800000"/>
            <a:headEnd/>
            <a:tailEnd/>
          </a:ln>
        </p:spPr>
        <p:txBody>
          <a:bodyPr anchor="ctr"/>
          <a:lstStyle/>
          <a:p>
            <a:pPr algn="ctr"/>
            <a:r>
              <a:rPr lang="en-US" sz="6600" b="1" dirty="0" err="1" smtClean="0">
                <a:solidFill>
                  <a:schemeClr val="tx2"/>
                </a:solidFill>
              </a:rPr>
              <a:t>Geotagged</a:t>
            </a:r>
            <a:r>
              <a:rPr lang="en-US" sz="6600" b="1" dirty="0" smtClean="0">
                <a:solidFill>
                  <a:schemeClr val="tx2"/>
                </a:solidFill>
              </a:rPr>
              <a:t> Photos</a:t>
            </a:r>
            <a:endParaRPr lang="en-US" sz="6600" b="1" dirty="0">
              <a:solidFill>
                <a:schemeClr val="tx2"/>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4755" name="Rectangle 3"/>
          <p:cNvSpPr>
            <a:spLocks noChangeArrowheads="1"/>
          </p:cNvSpPr>
          <p:nvPr/>
        </p:nvSpPr>
        <p:spPr bwMode="auto">
          <a:xfrm>
            <a:off x="0" y="3292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0" name="Group 9"/>
          <p:cNvGrpSpPr/>
          <p:nvPr/>
        </p:nvGrpSpPr>
        <p:grpSpPr>
          <a:xfrm>
            <a:off x="1314450" y="1828800"/>
            <a:ext cx="6838950" cy="4724400"/>
            <a:chOff x="1752600" y="1828800"/>
            <a:chExt cx="5238750" cy="3314700"/>
          </a:xfrm>
        </p:grpSpPr>
        <p:pic>
          <p:nvPicPr>
            <p:cNvPr id="74753" name="Picture 1" descr="TSX_SC_20121108_AOI1_2_MAP_PLOT"/>
            <p:cNvPicPr>
              <a:picLocks noChangeAspect="1" noChangeArrowheads="1"/>
            </p:cNvPicPr>
            <p:nvPr/>
          </p:nvPicPr>
          <p:blipFill>
            <a:blip r:embed="rId2" cstate="print"/>
            <a:srcRect/>
            <a:stretch>
              <a:fillRect/>
            </a:stretch>
          </p:blipFill>
          <p:spPr bwMode="auto">
            <a:xfrm>
              <a:off x="1752600" y="1828800"/>
              <a:ext cx="2362200" cy="3292475"/>
            </a:xfrm>
            <a:prstGeom prst="rect">
              <a:avLst/>
            </a:prstGeom>
            <a:noFill/>
          </p:spPr>
        </p:pic>
        <p:pic>
          <p:nvPicPr>
            <p:cNvPr id="74756" name="Picture 4" descr="TSX_SC_20121108_AOI1_2_QL"/>
            <p:cNvPicPr>
              <a:picLocks noChangeAspect="1" noChangeArrowheads="1"/>
            </p:cNvPicPr>
            <p:nvPr/>
          </p:nvPicPr>
          <p:blipFill>
            <a:blip r:embed="rId3" cstate="print"/>
            <a:srcRect/>
            <a:stretch>
              <a:fillRect/>
            </a:stretch>
          </p:blipFill>
          <p:spPr bwMode="auto">
            <a:xfrm>
              <a:off x="4495800" y="1905000"/>
              <a:ext cx="2495550" cy="3238500"/>
            </a:xfrm>
            <a:prstGeom prst="rect">
              <a:avLst/>
            </a:prstGeom>
            <a:noFill/>
            <a:ln w="9525">
              <a:noFill/>
              <a:miter lim="800000"/>
              <a:headEnd/>
              <a:tailEnd/>
            </a:ln>
          </p:spPr>
        </p:pic>
      </p:grpSp>
      <p:sp>
        <p:nvSpPr>
          <p:cNvPr id="9" name="Rectangle 3"/>
          <p:cNvSpPr txBox="1">
            <a:spLocks noChangeArrowheads="1"/>
          </p:cNvSpPr>
          <p:nvPr/>
        </p:nvSpPr>
        <p:spPr bwMode="auto">
          <a:xfrm>
            <a:off x="142875" y="0"/>
            <a:ext cx="9001125" cy="5211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Radar</a:t>
            </a:r>
            <a:r>
              <a:rPr kumimoji="0" lang="en-US" sz="3200" b="0" i="0" u="none" strike="noStrike" kern="0" cap="none" spc="0" normalizeH="0" noProof="0" dirty="0" smtClean="0">
                <a:ln>
                  <a:noFill/>
                </a:ln>
                <a:solidFill>
                  <a:schemeClr val="tx1"/>
                </a:solidFill>
                <a:effectLst/>
                <a:uLnTx/>
                <a:uFillTx/>
                <a:latin typeface="+mn-lt"/>
                <a:ea typeface="+mn-ea"/>
                <a:cs typeface="+mn-cs"/>
              </a:rPr>
              <a:t> </a:t>
            </a:r>
            <a:r>
              <a:rPr kumimoji="0" lang="en-US" sz="3200" b="0" i="0" u="none" strike="noStrike" kern="0" cap="none" spc="0" normalizeH="0" baseline="0" noProof="0" dirty="0" smtClean="0">
                <a:ln>
                  <a:noFill/>
                </a:ln>
                <a:solidFill>
                  <a:schemeClr val="tx1"/>
                </a:solidFill>
                <a:effectLst/>
                <a:uLnTx/>
                <a:uFillTx/>
                <a:latin typeface="+mn-lt"/>
                <a:ea typeface="+mn-ea"/>
                <a:cs typeface="+mn-cs"/>
              </a:rPr>
              <a:t>–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rPr>
              <a:t>DLR (German Aerospace</a:t>
            </a:r>
            <a:r>
              <a:rPr kumimoji="0" lang="en-US" sz="2400" b="0" i="0" u="none" strike="noStrike" kern="0" cap="none" spc="0" normalizeH="0" noProof="0" dirty="0" smtClean="0">
                <a:ln>
                  <a:noFill/>
                </a:ln>
                <a:solidFill>
                  <a:schemeClr val="tx1"/>
                </a:solidFill>
                <a:effectLst/>
                <a:uLnTx/>
                <a:uFillTx/>
                <a:latin typeface="+mn-lt"/>
              </a:rPr>
              <a:t> Center) – </a:t>
            </a:r>
            <a:r>
              <a:rPr kumimoji="0" lang="en-US" sz="2400" b="0" i="0" u="none" strike="noStrike" kern="0" cap="none" spc="0" normalizeH="0" noProof="0" dirty="0" err="1" smtClean="0">
                <a:ln>
                  <a:noFill/>
                </a:ln>
                <a:solidFill>
                  <a:schemeClr val="tx1"/>
                </a:solidFill>
                <a:effectLst/>
                <a:uLnTx/>
                <a:uFillTx/>
                <a:latin typeface="+mn-lt"/>
              </a:rPr>
              <a:t>TerrraSAR</a:t>
            </a:r>
            <a:r>
              <a:rPr kumimoji="0" lang="en-US" sz="2400" b="0" i="0" u="none" strike="noStrike" kern="0" cap="none" spc="0" normalizeH="0" noProof="0" dirty="0" smtClean="0">
                <a:ln>
                  <a:noFill/>
                </a:ln>
                <a:solidFill>
                  <a:schemeClr val="tx1"/>
                </a:solidFill>
                <a:effectLst/>
                <a:uLnTx/>
                <a:uFillTx/>
                <a:latin typeface="+mn-lt"/>
              </a:rPr>
              <a:t>-X</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lang="en-US" sz="2400" kern="0" baseline="0" dirty="0" smtClean="0">
                <a:latin typeface="+mn-lt"/>
              </a:rPr>
              <a:t>ASI (Italian</a:t>
            </a:r>
            <a:r>
              <a:rPr lang="en-US" sz="2400" kern="0" dirty="0" smtClean="0">
                <a:latin typeface="+mn-lt"/>
              </a:rPr>
              <a:t> Space Agency) COSMO-</a:t>
            </a:r>
            <a:r>
              <a:rPr lang="en-US" sz="2400" kern="0" dirty="0" err="1" smtClean="0">
                <a:latin typeface="+mn-lt"/>
              </a:rPr>
              <a:t>SkyMed</a:t>
            </a:r>
            <a:endParaRPr kumimoji="0" lang="en-US" sz="24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4755" name="Rectangle 3"/>
          <p:cNvSpPr>
            <a:spLocks noChangeArrowheads="1"/>
          </p:cNvSpPr>
          <p:nvPr/>
        </p:nvSpPr>
        <p:spPr bwMode="auto">
          <a:xfrm>
            <a:off x="0" y="3292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3"/>
          <p:cNvSpPr txBox="1">
            <a:spLocks noChangeArrowheads="1"/>
          </p:cNvSpPr>
          <p:nvPr/>
        </p:nvSpPr>
        <p:spPr bwMode="auto">
          <a:xfrm>
            <a:off x="142875" y="0"/>
            <a:ext cx="9001125"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Optical</a:t>
            </a:r>
            <a:r>
              <a:rPr kumimoji="0" lang="en-US" sz="3200" b="0" i="0" u="none" strike="noStrike" kern="0" cap="none" spc="0" normalizeH="0" noProof="0" dirty="0" smtClean="0">
                <a:ln>
                  <a:noFill/>
                </a:ln>
                <a:solidFill>
                  <a:schemeClr val="tx1"/>
                </a:solidFill>
                <a:effectLst/>
                <a:uLnTx/>
                <a:uFillTx/>
                <a:latin typeface="+mn-lt"/>
                <a:ea typeface="+mn-ea"/>
                <a:cs typeface="+mn-cs"/>
              </a:rPr>
              <a:t> </a:t>
            </a:r>
            <a:r>
              <a:rPr kumimoji="0" lang="en-US" sz="3200" b="0" i="0" u="none" strike="noStrike" kern="0" cap="none" spc="0" normalizeH="0" baseline="0" noProof="0" dirty="0" smtClean="0">
                <a:ln>
                  <a:noFill/>
                </a:ln>
                <a:solidFill>
                  <a:schemeClr val="tx1"/>
                </a:solidFill>
                <a:effectLst/>
                <a:uLnTx/>
                <a:uFillTx/>
                <a:latin typeface="+mn-lt"/>
                <a:ea typeface="+mn-ea"/>
                <a:cs typeface="+mn-cs"/>
              </a:rPr>
              <a:t>– </a:t>
            </a:r>
          </a:p>
          <a:p>
            <a:pPr marL="742950" lvl="1" indent="-285750">
              <a:spcBef>
                <a:spcPct val="20000"/>
              </a:spcBef>
              <a:buFontTx/>
              <a:buChar char="–"/>
            </a:pPr>
            <a:r>
              <a:rPr lang="en-US" sz="2400" kern="0" dirty="0" smtClean="0"/>
              <a:t>DLR (German Aerospace Center) – </a:t>
            </a:r>
            <a:r>
              <a:rPr lang="en-US" sz="2400" kern="0" dirty="0" err="1" smtClean="0"/>
              <a:t>RapidEye</a:t>
            </a:r>
            <a:endParaRPr lang="en-US" sz="2400" kern="0" dirty="0" smtClean="0"/>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rPr>
              <a:t>DMC (DMC International</a:t>
            </a:r>
            <a:r>
              <a:rPr kumimoji="0" lang="en-US" sz="2400" b="0" i="0" u="none" strike="noStrike" kern="0" cap="none" spc="0" normalizeH="0" noProof="0" dirty="0" smtClean="0">
                <a:ln>
                  <a:noFill/>
                </a:ln>
                <a:solidFill>
                  <a:schemeClr val="tx1"/>
                </a:solidFill>
                <a:effectLst/>
                <a:uLnTx/>
                <a:uFillTx/>
                <a:latin typeface="+mn-lt"/>
              </a:rPr>
              <a:t> Imaging) – L1R</a:t>
            </a:r>
            <a:endParaRPr kumimoji="0" lang="en-US" sz="24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8" name="Picture 7"/>
          <p:cNvPicPr/>
          <p:nvPr/>
        </p:nvPicPr>
        <p:blipFill>
          <a:blip r:embed="rId2" cstate="print"/>
          <a:srcRect l="21902" t="16607" r="18803" b="11250"/>
          <a:stretch>
            <a:fillRect/>
          </a:stretch>
        </p:blipFill>
        <p:spPr bwMode="auto">
          <a:xfrm>
            <a:off x="4474034" y="1687284"/>
            <a:ext cx="4400550" cy="3505200"/>
          </a:xfrm>
          <a:prstGeom prst="rect">
            <a:avLst/>
          </a:prstGeom>
          <a:noFill/>
          <a:ln w="9525">
            <a:noFill/>
            <a:miter lim="800000"/>
            <a:headEnd/>
            <a:tailEnd/>
          </a:ln>
        </p:spPr>
      </p:pic>
      <p:pic>
        <p:nvPicPr>
          <p:cNvPr id="10" name="Picture 9"/>
          <p:cNvPicPr/>
          <p:nvPr/>
        </p:nvPicPr>
        <p:blipFill>
          <a:blip r:embed="rId3" cstate="print"/>
          <a:srcRect l="18709" t="17704" r="35421" b="13424"/>
          <a:stretch>
            <a:fillRect/>
          </a:stretch>
        </p:blipFill>
        <p:spPr bwMode="auto">
          <a:xfrm>
            <a:off x="228600" y="1676400"/>
            <a:ext cx="3962400" cy="3505200"/>
          </a:xfrm>
          <a:prstGeom prst="rect">
            <a:avLst/>
          </a:prstGeom>
          <a:noFill/>
          <a:ln w="9525">
            <a:noFill/>
            <a:miter lim="800000"/>
            <a:headEnd/>
            <a:tailEnd/>
          </a:ln>
        </p:spPr>
      </p:pic>
      <p:sp>
        <p:nvSpPr>
          <p:cNvPr id="11" name="TextBox 10"/>
          <p:cNvSpPr txBox="1"/>
          <p:nvPr/>
        </p:nvSpPr>
        <p:spPr>
          <a:xfrm>
            <a:off x="2792234" y="6019800"/>
            <a:ext cx="3760966" cy="523220"/>
          </a:xfrm>
          <a:prstGeom prst="rect">
            <a:avLst/>
          </a:prstGeom>
          <a:solidFill>
            <a:schemeClr val="bg1"/>
          </a:solidFill>
        </p:spPr>
        <p:txBody>
          <a:bodyPr wrap="none" rtlCol="0">
            <a:spAutoFit/>
          </a:bodyPr>
          <a:lstStyle/>
          <a:p>
            <a:pPr algn="ctr"/>
            <a:r>
              <a:rPr lang="en-US" sz="2800" b="1" dirty="0" smtClean="0">
                <a:hlinkClick r:id="rId4"/>
              </a:rPr>
              <a:t>http://bit.ly/flseem13</a:t>
            </a:r>
            <a:r>
              <a:rPr lang="en-US" sz="2800" b="1" dirty="0" smtClean="0"/>
              <a:t> </a:t>
            </a:r>
            <a:endParaRPr lang="en-US" sz="28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p:cNvPicPr>
            <a:picLocks noChangeAspect="1" noChangeArrowheads="1"/>
          </p:cNvPicPr>
          <p:nvPr/>
        </p:nvPicPr>
        <p:blipFill>
          <a:blip r:embed="rId2" cstate="screen"/>
          <a:srcRect t="10390" r="23463"/>
          <a:stretch>
            <a:fillRect/>
          </a:stretch>
        </p:blipFill>
        <p:spPr bwMode="auto">
          <a:xfrm>
            <a:off x="0" y="353938"/>
            <a:ext cx="9144000" cy="6504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cstate="print"/>
          <a:srcRect l="16495" t="25773" r="17526" b="15808"/>
          <a:stretch>
            <a:fillRect/>
          </a:stretch>
        </p:blipFill>
        <p:spPr bwMode="auto">
          <a:xfrm>
            <a:off x="50799" y="347135"/>
            <a:ext cx="9036423"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1"/>
          </p:nvPr>
        </p:nvSpPr>
        <p:spPr/>
        <p:txBody>
          <a:bodyPr/>
          <a:lstStyle/>
          <a:p>
            <a:fld id="{70562EB9-3872-4B1D-9F80-FF90109057FA}" type="slidenum">
              <a:rPr lang="en-US" altLang="en-US">
                <a:solidFill>
                  <a:srgbClr val="000000"/>
                </a:solidFill>
              </a:rPr>
              <a:pPr/>
              <a:t>9</a:t>
            </a:fld>
            <a:endParaRPr lang="en-US" altLang="en-US">
              <a:solidFill>
                <a:srgbClr val="000000"/>
              </a:solidFill>
            </a:endParaRPr>
          </a:p>
        </p:txBody>
      </p:sp>
      <p:sp>
        <p:nvSpPr>
          <p:cNvPr id="359426" name="Text Box 6"/>
          <p:cNvSpPr txBox="1">
            <a:spLocks noChangeArrowheads="1"/>
          </p:cNvSpPr>
          <p:nvPr/>
        </p:nvSpPr>
        <p:spPr bwMode="auto">
          <a:xfrm>
            <a:off x="1387475" y="3094038"/>
            <a:ext cx="170021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Ctr="1">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sz="1200" b="1">
                <a:solidFill>
                  <a:srgbClr val="000000"/>
                </a:solidFill>
                <a:latin typeface="Arial" charset="0"/>
              </a:rPr>
              <a:t>Gippsland GA-8 (1)</a:t>
            </a:r>
          </a:p>
        </p:txBody>
      </p:sp>
      <p:sp>
        <p:nvSpPr>
          <p:cNvPr id="359427" name="Text Box 7"/>
          <p:cNvSpPr txBox="1">
            <a:spLocks noChangeArrowheads="1"/>
          </p:cNvSpPr>
          <p:nvPr/>
        </p:nvSpPr>
        <p:spPr bwMode="auto">
          <a:xfrm>
            <a:off x="5864225" y="6286500"/>
            <a:ext cx="1700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Ctr="1">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sz="1200" b="1">
                <a:solidFill>
                  <a:srgbClr val="000000"/>
                </a:solidFill>
                <a:latin typeface="Arial" charset="0"/>
              </a:rPr>
              <a:t>Cessna 172 (17)</a:t>
            </a:r>
          </a:p>
        </p:txBody>
      </p:sp>
      <p:sp>
        <p:nvSpPr>
          <p:cNvPr id="359428" name="Text Box 8"/>
          <p:cNvSpPr txBox="1">
            <a:spLocks noChangeArrowheads="1"/>
          </p:cNvSpPr>
          <p:nvPr/>
        </p:nvSpPr>
        <p:spPr bwMode="auto">
          <a:xfrm>
            <a:off x="6027738" y="3897313"/>
            <a:ext cx="170021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Ctr="1">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sz="1200" b="1">
                <a:solidFill>
                  <a:srgbClr val="000000"/>
                </a:solidFill>
                <a:latin typeface="Arial" charset="0"/>
              </a:rPr>
              <a:t>Cessna 206 (1)</a:t>
            </a:r>
          </a:p>
        </p:txBody>
      </p:sp>
      <p:sp>
        <p:nvSpPr>
          <p:cNvPr id="359429" name="Text Box 9"/>
          <p:cNvSpPr txBox="1">
            <a:spLocks noChangeArrowheads="1"/>
          </p:cNvSpPr>
          <p:nvPr/>
        </p:nvSpPr>
        <p:spPr bwMode="auto">
          <a:xfrm>
            <a:off x="1339850" y="5287963"/>
            <a:ext cx="170021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Ctr="1">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sz="1200" b="1">
                <a:solidFill>
                  <a:srgbClr val="000000"/>
                </a:solidFill>
                <a:latin typeface="Arial" charset="0"/>
              </a:rPr>
              <a:t>Cessna 182 (7)</a:t>
            </a:r>
          </a:p>
        </p:txBody>
      </p:sp>
      <p:sp>
        <p:nvSpPr>
          <p:cNvPr id="359430" name="Text Box 10"/>
          <p:cNvSpPr txBox="1">
            <a:spLocks noChangeArrowheads="1"/>
          </p:cNvSpPr>
          <p:nvPr/>
        </p:nvSpPr>
        <p:spPr bwMode="auto">
          <a:xfrm>
            <a:off x="4916488" y="1444625"/>
            <a:ext cx="382905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Ctr="1">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sz="1200" b="1">
                <a:solidFill>
                  <a:srgbClr val="000000"/>
                </a:solidFill>
                <a:latin typeface="Arial" charset="0"/>
              </a:rPr>
              <a:t>Cruise speed 110-135 kts</a:t>
            </a:r>
          </a:p>
          <a:p>
            <a:pPr eaLnBrk="0" hangingPunct="0">
              <a:spcBef>
                <a:spcPct val="50000"/>
              </a:spcBef>
            </a:pPr>
            <a:r>
              <a:rPr lang="en-US" altLang="en-US" sz="1200" b="1">
                <a:solidFill>
                  <a:srgbClr val="000000"/>
                </a:solidFill>
                <a:latin typeface="Arial" charset="0"/>
              </a:rPr>
              <a:t>Range 520-730 NM</a:t>
            </a:r>
          </a:p>
        </p:txBody>
      </p:sp>
      <p:sp>
        <p:nvSpPr>
          <p:cNvPr id="359431" name="Text Box 11"/>
          <p:cNvSpPr txBox="1">
            <a:spLocks noChangeArrowheads="1"/>
          </p:cNvSpPr>
          <p:nvPr/>
        </p:nvSpPr>
        <p:spPr bwMode="auto">
          <a:xfrm>
            <a:off x="207963" y="5667375"/>
            <a:ext cx="257810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1">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eaLnBrk="0" hangingPunct="0"/>
            <a:r>
              <a:rPr lang="en-US" altLang="en-US" sz="1200" b="1">
                <a:solidFill>
                  <a:srgbClr val="000000"/>
                </a:solidFill>
                <a:latin typeface="Arial" charset="0"/>
              </a:rPr>
              <a:t>Can operate with 2500’ runway</a:t>
            </a:r>
          </a:p>
          <a:p>
            <a:pPr eaLnBrk="0" hangingPunct="0"/>
            <a:r>
              <a:rPr lang="en-US" altLang="en-US" sz="1200" b="1">
                <a:solidFill>
                  <a:srgbClr val="000000"/>
                </a:solidFill>
                <a:latin typeface="Arial" charset="0"/>
              </a:rPr>
              <a:t>VHF AM and FM radio</a:t>
            </a:r>
          </a:p>
          <a:p>
            <a:pPr eaLnBrk="0" hangingPunct="0"/>
            <a:r>
              <a:rPr lang="en-US" altLang="en-US" sz="1200" b="1">
                <a:solidFill>
                  <a:srgbClr val="000000"/>
                </a:solidFill>
                <a:latin typeface="Arial" charset="0"/>
              </a:rPr>
              <a:t>100 aircraft have satellite phones</a:t>
            </a:r>
          </a:p>
        </p:txBody>
      </p:sp>
      <p:pic>
        <p:nvPicPr>
          <p:cNvPr id="359435" name="Picture 17" descr="plan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8325" y="1622425"/>
            <a:ext cx="3416300" cy="143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36" name="Picture 18" descr="plan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6563" y="3643313"/>
            <a:ext cx="3822700" cy="160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37" name="Picture 2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69025" y="5432425"/>
            <a:ext cx="201613" cy="20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38" name="Picture 22" descr="plan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64075" y="4362450"/>
            <a:ext cx="4306888" cy="180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39" name="Picture 2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86475" y="5443538"/>
            <a:ext cx="201613" cy="20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440" name="Picture 24" descr="plan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741863" y="2073275"/>
            <a:ext cx="4103687"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41" name="Rectangle 17"/>
          <p:cNvSpPr>
            <a:spLocks noChangeArrowheads="1"/>
          </p:cNvSpPr>
          <p:nvPr/>
        </p:nvSpPr>
        <p:spPr bwMode="auto">
          <a:xfrm>
            <a:off x="5257800" y="381000"/>
            <a:ext cx="36576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tx1">
                      <a:alpha val="50000"/>
                    </a:schemeClr>
                  </a:outerShdw>
                </a:effectLst>
              </a14:hiddenEffects>
            </a:ext>
          </a:extLst>
        </p:spPr>
        <p:txBody>
          <a:bodyPr wrap="none">
            <a:spAutoFit/>
          </a:bodyPr>
          <a:lstStyle/>
          <a:p>
            <a:pPr algn="ctr" eaLnBrk="0" hangingPunct="0"/>
            <a:r>
              <a:rPr lang="en-US" altLang="en-US" sz="3200" b="1">
                <a:solidFill>
                  <a:srgbClr val="8CB5DA"/>
                </a:solidFill>
                <a:effectLst>
                  <a:outerShdw blurRad="38100" dist="38100" dir="2700000" algn="tl">
                    <a:srgbClr val="000000"/>
                  </a:outerShdw>
                </a:effectLst>
              </a:rPr>
              <a:t>Florida Air Assets</a:t>
            </a:r>
          </a:p>
        </p:txBody>
      </p:sp>
    </p:spTree>
    <p:extLst>
      <p:ext uri="{BB962C8B-B14F-4D97-AF65-F5344CB8AC3E}">
        <p14:creationId xmlns="" xmlns:p14="http://schemas.microsoft.com/office/powerpoint/2010/main" val="2040394252"/>
      </p:ext>
    </p:extLst>
  </p:cSld>
  <p:clrMapOvr>
    <a:masterClrMapping/>
  </p:clrMapOvr>
  <p:transition>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SAF Aux Template">
  <a:themeElements>
    <a:clrScheme name="USAF Aux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 Au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lg" len="lg"/>
        </a:ln>
        <a:effectLst/>
        <a:extLst>
          <a:ext uri="{AF507438-7753-43E0-B8FC-AC1667EBCBE1}">
            <a14:hiddenEffects xmlns="" xmlns:a14="http://schemas.microsoft.com/office/drawing/2010/main">
              <a:effectLst>
                <a:outerShdw dist="35921" dir="2700000" algn="ctr" rotWithShape="0">
                  <a:schemeClr val="tx1">
                    <a:alpha val="50000"/>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800" b="1" i="0" u="none" strike="noStrike" cap="none" normalizeH="0" baseline="0" smtClean="0">
            <a:ln>
              <a:noFill/>
            </a:ln>
            <a:solidFill>
              <a:srgbClr val="8CB5DA"/>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lg" len="lg"/>
        </a:ln>
        <a:effectLst/>
        <a:extLst>
          <a:ext uri="{AF507438-7753-43E0-B8FC-AC1667EBCBE1}">
            <a14:hiddenEffects xmlns="" xmlns:a14="http://schemas.microsoft.com/office/drawing/2010/main">
              <a:effectLst>
                <a:outerShdw dist="35921" dir="2700000" algn="ctr" rotWithShape="0">
                  <a:schemeClr val="tx1">
                    <a:alpha val="50000"/>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800" b="1" i="0" u="none" strike="noStrike" cap="none" normalizeH="0" baseline="0" smtClean="0">
            <a:ln>
              <a:noFill/>
            </a:ln>
            <a:solidFill>
              <a:srgbClr val="8CB5DA"/>
            </a:solidFill>
            <a:effectLst/>
            <a:latin typeface="Arial" charset="0"/>
          </a:defRPr>
        </a:defPPr>
      </a:lstStyle>
    </a:lnDef>
  </a:objectDefaults>
  <a:extraClrSchemeLst>
    <a:extraClrScheme>
      <a:clrScheme name="USAF Aux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 Aux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 Aux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 Aux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 Aux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 Aux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 Aux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SAF Aux Template">
  <a:themeElements>
    <a:clrScheme name="USAF Aux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 Au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lg" len="lg"/>
        </a:ln>
        <a:effectLst/>
        <a:extLst>
          <a:ext uri="{AF507438-7753-43E0-B8FC-AC1667EBCBE1}">
            <a14:hiddenEffects xmlns="" xmlns:a14="http://schemas.microsoft.com/office/drawing/2010/main">
              <a:effectLst>
                <a:outerShdw dist="35921" dir="2700000" algn="ctr" rotWithShape="0">
                  <a:schemeClr val="tx1">
                    <a:alpha val="50000"/>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800" b="1" i="0" u="none" strike="noStrike" cap="none" normalizeH="0" baseline="0" smtClean="0">
            <a:ln>
              <a:noFill/>
            </a:ln>
            <a:solidFill>
              <a:srgbClr val="8CB5DA"/>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lg" len="lg"/>
        </a:ln>
        <a:effectLst/>
        <a:extLst>
          <a:ext uri="{AF507438-7753-43E0-B8FC-AC1667EBCBE1}">
            <a14:hiddenEffects xmlns="" xmlns:a14="http://schemas.microsoft.com/office/drawing/2010/main">
              <a:effectLst>
                <a:outerShdw dist="35921" dir="2700000" algn="ctr" rotWithShape="0">
                  <a:schemeClr val="tx1">
                    <a:alpha val="50000"/>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800" b="1" i="0" u="none" strike="noStrike" cap="none" normalizeH="0" baseline="0" smtClean="0">
            <a:ln>
              <a:noFill/>
            </a:ln>
            <a:solidFill>
              <a:srgbClr val="8CB5DA"/>
            </a:solidFill>
            <a:effectLst/>
            <a:latin typeface="Arial" charset="0"/>
          </a:defRPr>
        </a:defPPr>
      </a:lstStyle>
    </a:lnDef>
  </a:objectDefaults>
  <a:extraClrSchemeLst>
    <a:extraClrScheme>
      <a:clrScheme name="USAF Aux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 Aux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 Aux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 Aux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 Aux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 Aux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 Aux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6745</TotalTime>
  <Words>1118</Words>
  <Application>Microsoft Office PowerPoint</Application>
  <PresentationFormat>On-screen Show (4:3)</PresentationFormat>
  <Paragraphs>228</Paragraphs>
  <Slides>61</Slides>
  <Notes>13</Notes>
  <HiddenSlides>0</HiddenSlides>
  <MMClips>0</MMClips>
  <ScaleCrop>false</ScaleCrop>
  <HeadingPairs>
    <vt:vector size="6" baseType="variant">
      <vt:variant>
        <vt:lpstr>Theme</vt:lpstr>
      </vt:variant>
      <vt:variant>
        <vt:i4>6</vt:i4>
      </vt:variant>
      <vt:variant>
        <vt:lpstr>Embedded OLE Servers</vt:lpstr>
      </vt:variant>
      <vt:variant>
        <vt:i4>3</vt:i4>
      </vt:variant>
      <vt:variant>
        <vt:lpstr>Slide Titles</vt:lpstr>
      </vt:variant>
      <vt:variant>
        <vt:i4>61</vt:i4>
      </vt:variant>
    </vt:vector>
  </HeadingPairs>
  <TitlesOfParts>
    <vt:vector size="70" baseType="lpstr">
      <vt:lpstr>1_Default Design</vt:lpstr>
      <vt:lpstr>2_Default Design</vt:lpstr>
      <vt:lpstr>3_Default Design</vt:lpstr>
      <vt:lpstr>USAF Aux Template</vt:lpstr>
      <vt:lpstr>1_USAF Aux Template</vt:lpstr>
      <vt:lpstr>4_Default Design</vt:lpstr>
      <vt:lpstr>Image</vt:lpstr>
      <vt:lpstr>Acrobat Document</vt:lpstr>
      <vt:lpstr>Presentation</vt:lpstr>
      <vt:lpstr>Slide 1</vt:lpstr>
      <vt:lpstr>Slide 2</vt:lpstr>
      <vt:lpstr>Slide 3</vt:lpstr>
      <vt:lpstr>Slide 4</vt:lpstr>
      <vt:lpstr>Slide 5</vt:lpstr>
      <vt:lpstr>Slide 6</vt:lpstr>
      <vt:lpstr>Slide 7</vt:lpstr>
      <vt:lpstr>Slide 8</vt:lpstr>
      <vt:lpstr>Slide 9</vt:lpstr>
      <vt:lpstr>About CAP</vt:lpstr>
      <vt:lpstr>Tropical Storm Fay August 2008</vt:lpstr>
      <vt:lpstr>Deepwater Horizon Response 2010</vt:lpstr>
      <vt:lpstr>Slide 13</vt:lpstr>
      <vt:lpstr>Boom verification</vt:lpstr>
      <vt:lpstr>Slide 15</vt:lpstr>
      <vt:lpstr>Slide 16</vt:lpstr>
      <vt:lpstr>Slide 17</vt:lpstr>
      <vt:lpstr>Slide 18</vt:lpstr>
      <vt:lpstr>Slide 19</vt:lpstr>
      <vt:lpstr>http://www.floridadisaster.org/photos/FWC05192010/IMG_0104.JPG </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Dossier</vt:lpstr>
      <vt:lpstr>Slide 60</vt:lpstr>
      <vt:lpstr>Slide 61</vt:lpstr>
    </vt:vector>
  </TitlesOfParts>
  <Company>DCA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Management</dc:title>
  <dc:creator>Craig Fugate</dc:creator>
  <cp:lastModifiedBy>Richard Butgereit</cp:lastModifiedBy>
  <cp:revision>234</cp:revision>
  <dcterms:created xsi:type="dcterms:W3CDTF">2007-01-29T21:07:14Z</dcterms:created>
  <dcterms:modified xsi:type="dcterms:W3CDTF">2014-09-13T02:54:08Z</dcterms:modified>
</cp:coreProperties>
</file>