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48"/>
  </p:notesMasterIdLst>
  <p:sldIdLst>
    <p:sldId id="344" r:id="rId2"/>
    <p:sldId id="386" r:id="rId3"/>
    <p:sldId id="389" r:id="rId4"/>
    <p:sldId id="390" r:id="rId5"/>
    <p:sldId id="391" r:id="rId6"/>
    <p:sldId id="392" r:id="rId7"/>
    <p:sldId id="393" r:id="rId8"/>
    <p:sldId id="394" r:id="rId9"/>
    <p:sldId id="411" r:id="rId10"/>
    <p:sldId id="412" r:id="rId11"/>
    <p:sldId id="413" r:id="rId12"/>
    <p:sldId id="395" r:id="rId13"/>
    <p:sldId id="396" r:id="rId14"/>
    <p:sldId id="397" r:id="rId15"/>
    <p:sldId id="398" r:id="rId16"/>
    <p:sldId id="346" r:id="rId17"/>
    <p:sldId id="347" r:id="rId18"/>
    <p:sldId id="348" r:id="rId19"/>
    <p:sldId id="378" r:id="rId20"/>
    <p:sldId id="388" r:id="rId21"/>
    <p:sldId id="380" r:id="rId22"/>
    <p:sldId id="381" r:id="rId23"/>
    <p:sldId id="367" r:id="rId24"/>
    <p:sldId id="368" r:id="rId25"/>
    <p:sldId id="370" r:id="rId26"/>
    <p:sldId id="374" r:id="rId27"/>
    <p:sldId id="375" r:id="rId28"/>
    <p:sldId id="382" r:id="rId29"/>
    <p:sldId id="405" r:id="rId30"/>
    <p:sldId id="406" r:id="rId31"/>
    <p:sldId id="407" r:id="rId32"/>
    <p:sldId id="408" r:id="rId33"/>
    <p:sldId id="409" r:id="rId34"/>
    <p:sldId id="410" r:id="rId35"/>
    <p:sldId id="399" r:id="rId36"/>
    <p:sldId id="350" r:id="rId37"/>
    <p:sldId id="351" r:id="rId38"/>
    <p:sldId id="352" r:id="rId39"/>
    <p:sldId id="353" r:id="rId40"/>
    <p:sldId id="362" r:id="rId41"/>
    <p:sldId id="363" r:id="rId42"/>
    <p:sldId id="364" r:id="rId43"/>
    <p:sldId id="355" r:id="rId44"/>
    <p:sldId id="356" r:id="rId45"/>
    <p:sldId id="365" r:id="rId46"/>
    <p:sldId id="400" r:id="rId47"/>
  </p:sldIdLst>
  <p:sldSz cx="9144000" cy="6858000" type="screen4x3"/>
  <p:notesSz cx="7010400" cy="9296400"/>
  <p:custDataLst>
    <p:tags r:id="rId49"/>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33CC33"/>
    <a:srgbClr val="FF3300"/>
    <a:srgbClr val="FFFF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6087" autoAdjust="0"/>
  </p:normalViewPr>
  <p:slideViewPr>
    <p:cSldViewPr>
      <p:cViewPr>
        <p:scale>
          <a:sx n="70" d="100"/>
          <a:sy n="70" d="100"/>
        </p:scale>
        <p:origin x="-1974" y="-6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3468"/>
    </p:cViewPr>
  </p:sorterViewPr>
  <p:notesViewPr>
    <p:cSldViewPr>
      <p:cViewPr varScale="1">
        <p:scale>
          <a:sx n="68" d="100"/>
          <a:sy n="68" d="100"/>
        </p:scale>
        <p:origin x="-2778" y="-114"/>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defRPr sz="1200"/>
            </a:lvl1pPr>
          </a:lstStyle>
          <a:p>
            <a:pPr>
              <a:defRPr/>
            </a:pPr>
            <a:endParaRPr lang="en-US"/>
          </a:p>
        </p:txBody>
      </p:sp>
      <p:sp>
        <p:nvSpPr>
          <p:cNvPr id="16387"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defRPr sz="1200"/>
            </a:lvl1pPr>
          </a:lstStyle>
          <a:p>
            <a:pPr>
              <a:defRPr/>
            </a:pPr>
            <a:endParaRPr lang="en-US"/>
          </a:p>
        </p:txBody>
      </p:sp>
      <p:sp>
        <p:nvSpPr>
          <p:cNvPr id="3994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6390"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defRPr sz="1200"/>
            </a:lvl1pPr>
          </a:lstStyle>
          <a:p>
            <a:pPr>
              <a:defRPr/>
            </a:pPr>
            <a:endParaRPr lang="en-US"/>
          </a:p>
        </p:txBody>
      </p:sp>
      <p:sp>
        <p:nvSpPr>
          <p:cNvPr id="16391"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defRPr sz="1200"/>
            </a:lvl1pPr>
          </a:lstStyle>
          <a:p>
            <a:pPr>
              <a:defRPr/>
            </a:pPr>
            <a:fld id="{98C59629-7814-4FF8-BFE0-BE9AB1CF3CE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129E8A65-7893-4FF5-8DE5-140F2F239F28}" type="slidenum">
              <a:rPr lang="en-US" smtClean="0"/>
              <a:pPr/>
              <a:t>1</a:t>
            </a:fld>
            <a:endParaRPr lang="en-US" smtClean="0"/>
          </a:p>
        </p:txBody>
      </p:sp>
      <p:sp>
        <p:nvSpPr>
          <p:cNvPr id="24579" name="Rectangle 2"/>
          <p:cNvSpPr>
            <a:spLocks noGrp="1" noRot="1" noChangeAspect="1" noChangeArrowheads="1" noTextEdit="1"/>
          </p:cNvSpPr>
          <p:nvPr>
            <p:ph type="sldImg"/>
          </p:nvPr>
        </p:nvSpPr>
        <p:spPr>
          <a:xfrm>
            <a:off x="1181100" y="698500"/>
            <a:ext cx="4648200" cy="3486150"/>
          </a:xfrm>
          <a:ln/>
        </p:spPr>
      </p:sp>
      <p:sp>
        <p:nvSpPr>
          <p:cNvPr id="24580" name="Rectangle 3"/>
          <p:cNvSpPr>
            <a:spLocks noGrp="1" noChangeArrowheads="1"/>
          </p:cNvSpPr>
          <p:nvPr>
            <p:ph type="body" idx="1"/>
          </p:nvPr>
        </p:nvSpPr>
        <p:spPr>
          <a:xfrm>
            <a:off x="933450" y="4416425"/>
            <a:ext cx="5143500" cy="4181475"/>
          </a:xfrm>
          <a:noFill/>
          <a:ln/>
        </p:spPr>
        <p:txBody>
          <a:bodyPr/>
          <a:lstStyle/>
          <a:p>
            <a:pPr eaLnBrk="1" hangingPunct="1"/>
            <a:r>
              <a:rPr lang="en-US" dirty="0" smtClean="0"/>
              <a:t>Introduction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3A361B7-979C-449B-8E52-A6E6CE8E1E0F}" type="slidenum">
              <a:rPr lang="en-US"/>
              <a:pPr/>
              <a:t>14</a:t>
            </a:fld>
            <a:endParaRPr lang="en-US"/>
          </a:p>
        </p:txBody>
      </p:sp>
      <p:sp>
        <p:nvSpPr>
          <p:cNvPr id="942082" name="Rectangle 2"/>
          <p:cNvSpPr>
            <a:spLocks noRot="1" noChangeArrowheads="1" noTextEdit="1"/>
          </p:cNvSpPr>
          <p:nvPr>
            <p:ph type="sldImg"/>
          </p:nvPr>
        </p:nvSpPr>
        <p:spPr>
          <a:ln/>
        </p:spPr>
      </p:sp>
      <p:sp>
        <p:nvSpPr>
          <p:cNvPr id="94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D3A361B7-979C-449B-8E52-A6E6CE8E1E0F}" type="slidenum">
              <a:rPr lang="en-US"/>
              <a:pPr/>
              <a:t>15</a:t>
            </a:fld>
            <a:endParaRPr lang="en-US"/>
          </a:p>
        </p:txBody>
      </p:sp>
      <p:sp>
        <p:nvSpPr>
          <p:cNvPr id="942082" name="Rectangle 2"/>
          <p:cNvSpPr>
            <a:spLocks noRot="1" noChangeArrowheads="1" noTextEdit="1"/>
          </p:cNvSpPr>
          <p:nvPr>
            <p:ph type="sldImg"/>
          </p:nvPr>
        </p:nvSpPr>
        <p:spPr>
          <a:ln/>
        </p:spPr>
      </p:sp>
      <p:sp>
        <p:nvSpPr>
          <p:cNvPr id="942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mn-lt"/>
              </a:rPr>
              <a:t>The United States National Grid is a point reference system of grid references that provides a nationally consistent language of location in a user friendly format.</a:t>
            </a:r>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mn-lt"/>
              </a:rPr>
              <a:t>Built to create “a more interoperable environment for developing location-based services within the United State and to increase the interoperability of location services appliances with printed map products”…</a:t>
            </a:r>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use of the National Grid has been widely adopted within emergency management for use in preparedness, response, and recovery efforts.</a:t>
            </a:r>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mtClean="0"/>
              <a:t>Florida to adopt the US National Grid first announced in Summer 2006 by the State Fire Marshall</a:t>
            </a:r>
          </a:p>
        </p:txBody>
      </p:sp>
      <p:sp>
        <p:nvSpPr>
          <p:cNvPr id="43012" name="Slide Number Placeholder 3"/>
          <p:cNvSpPr>
            <a:spLocks noGrp="1"/>
          </p:cNvSpPr>
          <p:nvPr>
            <p:ph type="sldNum" sz="quarter" idx="5"/>
          </p:nvPr>
        </p:nvSpPr>
        <p:spPr>
          <a:noFill/>
        </p:spPr>
        <p:txBody>
          <a:bodyPr/>
          <a:lstStyle/>
          <a:p>
            <a:fld id="{F3AF1195-7E5B-4727-A2C3-D6204F8C6D5F}" type="slidenum">
              <a:rPr lang="en-US" smtClean="0"/>
              <a:pPr/>
              <a:t>20</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r>
              <a:rPr lang="en-US" smtClean="0"/>
              <a:t>Recent plans, including the Statewide Emergency Response Plan of the Florida Fire Chiefs Association and the State of Florida’s Comprehensive Management Plan, have formally adopted the USNG.</a:t>
            </a:r>
          </a:p>
        </p:txBody>
      </p:sp>
      <p:sp>
        <p:nvSpPr>
          <p:cNvPr id="44036" name="Slide Number Placeholder 3"/>
          <p:cNvSpPr>
            <a:spLocks noGrp="1"/>
          </p:cNvSpPr>
          <p:nvPr>
            <p:ph type="sldNum" sz="quarter" idx="5"/>
          </p:nvPr>
        </p:nvSpPr>
        <p:spPr>
          <a:noFill/>
        </p:spPr>
        <p:txBody>
          <a:bodyPr/>
          <a:lstStyle/>
          <a:p>
            <a:fld id="{9905AED2-2B56-493D-885D-D97987000126}" type="slidenum">
              <a:rPr lang="en-US" smtClean="0"/>
              <a:pPr/>
              <a:t>21</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US" smtClean="0"/>
              <a:t>Language from the Comprehensive Emergency Management Plan adopting the USNG</a:t>
            </a:r>
          </a:p>
          <a:p>
            <a:endParaRPr lang="en-US" smtClean="0"/>
          </a:p>
        </p:txBody>
      </p:sp>
      <p:sp>
        <p:nvSpPr>
          <p:cNvPr id="46084" name="Slide Number Placeholder 3"/>
          <p:cNvSpPr>
            <a:spLocks noGrp="1"/>
          </p:cNvSpPr>
          <p:nvPr>
            <p:ph type="sldNum" sz="quarter" idx="5"/>
          </p:nvPr>
        </p:nvSpPr>
        <p:spPr>
          <a:noFill/>
        </p:spPr>
        <p:txBody>
          <a:bodyPr/>
          <a:lstStyle/>
          <a:p>
            <a:fld id="{4E8DA914-662A-40B3-8041-C24889027DC8}" type="slidenum">
              <a:rPr lang="en-US" smtClean="0"/>
              <a:pPr/>
              <a:t>22</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r>
              <a:rPr lang="en-US" smtClean="0"/>
              <a:t>Summary of what EM Constellation is</a:t>
            </a:r>
          </a:p>
        </p:txBody>
      </p:sp>
      <p:sp>
        <p:nvSpPr>
          <p:cNvPr id="43012" name="Slide Number Placeholder 3"/>
          <p:cNvSpPr>
            <a:spLocks noGrp="1"/>
          </p:cNvSpPr>
          <p:nvPr>
            <p:ph type="sldNum" sz="quarter" idx="5"/>
          </p:nvPr>
        </p:nvSpPr>
        <p:spPr>
          <a:noFill/>
        </p:spPr>
        <p:txBody>
          <a:bodyPr/>
          <a:lstStyle/>
          <a:p>
            <a:fld id="{4D3DA468-5B8F-417C-AD32-5C93207D05D1}" type="slidenum">
              <a:rPr lang="en-US" smtClean="0"/>
              <a:pPr/>
              <a:t>23</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a:noFill/>
          <a:ln/>
        </p:spPr>
        <p:txBody>
          <a:bodyPr/>
          <a:lstStyle/>
          <a:p>
            <a:pPr eaLnBrk="1" hangingPunct="1">
              <a:spcBef>
                <a:spcPct val="0"/>
              </a:spcBef>
            </a:pPr>
            <a:endParaRPr lang="en-US" smtClean="0"/>
          </a:p>
        </p:txBody>
      </p:sp>
      <p:sp>
        <p:nvSpPr>
          <p:cNvPr id="76803" name="Slide Number Placeholder 3"/>
          <p:cNvSpPr txBox="1">
            <a:spLocks noGrp="1"/>
          </p:cNvSpPr>
          <p:nvPr/>
        </p:nvSpPr>
        <p:spPr bwMode="auto">
          <a:xfrm>
            <a:off x="3970734" y="8830659"/>
            <a:ext cx="3038145" cy="464205"/>
          </a:xfrm>
          <a:prstGeom prst="rect">
            <a:avLst/>
          </a:prstGeom>
          <a:noFill/>
          <a:ln w="9525">
            <a:noFill/>
            <a:miter lim="800000"/>
            <a:headEnd/>
            <a:tailEnd/>
          </a:ln>
        </p:spPr>
        <p:txBody>
          <a:bodyPr lIns="93172" tIns="46586" rIns="93172" bIns="46586"/>
          <a:lstStyle/>
          <a:p>
            <a:pPr defTabSz="931887"/>
            <a:fld id="{D832372B-96F8-4A4F-A775-05AA8118CD5B}" type="slidenum">
              <a:rPr lang="en-US" sz="1800"/>
              <a:pPr defTabSz="931887"/>
              <a:t>25</a:t>
            </a:fld>
            <a:endParaRPr lang="en-US" sz="18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9D379B45-7175-4DCE-B74C-B92D1A4A5FFA}" type="slidenum">
              <a:rPr lang="en-US"/>
              <a:pPr/>
              <a:t>3</a:t>
            </a:fld>
            <a:endParaRPr lang="en-US"/>
          </a:p>
        </p:txBody>
      </p:sp>
      <p:sp>
        <p:nvSpPr>
          <p:cNvPr id="925698" name="Rectangle 2"/>
          <p:cNvSpPr>
            <a:spLocks noRot="1" noChangeArrowheads="1" noTextEdit="1"/>
          </p:cNvSpPr>
          <p:nvPr>
            <p:ph type="sldImg"/>
          </p:nvPr>
        </p:nvSpPr>
        <p:spPr>
          <a:ln/>
        </p:spPr>
      </p:sp>
      <p:sp>
        <p:nvSpPr>
          <p:cNvPr id="925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7DD13954-165E-4776-9C99-05C110A79722}" type="slidenum">
              <a:rPr lang="en-US" smtClean="0">
                <a:solidFill>
                  <a:srgbClr val="000000"/>
                </a:solidFill>
                <a:latin typeface="Arial" pitchFamily="34" charset="0"/>
              </a:rPr>
              <a:pPr/>
              <a:t>26</a:t>
            </a:fld>
            <a:endParaRPr lang="en-US" smtClean="0">
              <a:solidFill>
                <a:srgbClr val="000000"/>
              </a:solidFill>
              <a:latin typeface="Arial" pitchFamily="34" charset="0"/>
            </a:endParaRPr>
          </a:p>
        </p:txBody>
      </p:sp>
      <p:sp>
        <p:nvSpPr>
          <p:cNvPr id="210947"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522" tIns="46760" rIns="93522" bIns="46760" anchor="b"/>
          <a:lstStyle/>
          <a:p>
            <a:pPr algn="r" defTabSz="933450"/>
            <a:fld id="{CF848F42-C0EA-4C69-A39E-1D876D5D8718}" type="slidenum">
              <a:rPr lang="en-US" sz="1200">
                <a:solidFill>
                  <a:srgbClr val="000000"/>
                </a:solidFill>
              </a:rPr>
              <a:pPr algn="r" defTabSz="933450"/>
              <a:t>26</a:t>
            </a:fld>
            <a:endParaRPr lang="en-US" sz="1200">
              <a:solidFill>
                <a:srgbClr val="000000"/>
              </a:solidFill>
            </a:endParaRPr>
          </a:p>
        </p:txBody>
      </p:sp>
      <p:sp>
        <p:nvSpPr>
          <p:cNvPr id="210948" name="Rectangle 2"/>
          <p:cNvSpPr>
            <a:spLocks noGrp="1" noRot="1" noChangeAspect="1" noChangeArrowheads="1" noTextEdit="1"/>
          </p:cNvSpPr>
          <p:nvPr>
            <p:ph type="sldImg"/>
          </p:nvPr>
        </p:nvSpPr>
        <p:spPr>
          <a:xfrm>
            <a:off x="1182688" y="698500"/>
            <a:ext cx="4646612" cy="3484563"/>
          </a:xfrm>
          <a:ln/>
        </p:spPr>
      </p:sp>
      <p:sp>
        <p:nvSpPr>
          <p:cNvPr id="210949" name="Rectangle 3"/>
          <p:cNvSpPr>
            <a:spLocks noGrp="1" noChangeArrowheads="1"/>
          </p:cNvSpPr>
          <p:nvPr>
            <p:ph type="body" idx="1"/>
          </p:nvPr>
        </p:nvSpPr>
        <p:spPr>
          <a:xfrm>
            <a:off x="701675" y="4416425"/>
            <a:ext cx="5607050" cy="4181475"/>
          </a:xfrm>
          <a:noFill/>
          <a:ln/>
        </p:spPr>
        <p:txBody>
          <a:bodyPr lIns="93522" tIns="46760" rIns="93522" bIns="46760"/>
          <a:lstStyle/>
          <a:p>
            <a:r>
              <a:rPr lang="en-US" dirty="0" smtClean="0">
                <a:latin typeface="Arial" pitchFamily="34" charset="0"/>
              </a:rPr>
              <a:t>Additionally, thi</a:t>
            </a:r>
            <a:r>
              <a:rPr lang="en-US" baseline="0" dirty="0" smtClean="0">
                <a:latin typeface="Arial" pitchFamily="34" charset="0"/>
              </a:rPr>
              <a:t>s summer, the State Watch Office’s Incident Tracker was modernized, including the integration of GIS into the system.</a:t>
            </a:r>
            <a:endParaRPr lang="en-US" dirty="0"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a:t>
            </a:r>
            <a:r>
              <a:rPr lang="en-US" baseline="0" dirty="0" smtClean="0"/>
              <a:t> map, SWO GATOR displays a road closure on AIA in Flagler county. Incidents reported to the State Watch Office like wastewater and </a:t>
            </a:r>
            <a:r>
              <a:rPr lang="en-US" baseline="0" dirty="0" err="1" smtClean="0"/>
              <a:t>petroluem</a:t>
            </a:r>
            <a:r>
              <a:rPr lang="en-US" baseline="0" dirty="0" smtClean="0"/>
              <a:t> spills, wildfires and large structural fires, aircraft incidents, and road closures are all tracked and mapped through this system. For access to the SWO Incident Tracker, contact the State Watch Office. </a:t>
            </a:r>
            <a:endParaRPr lang="en-US" dirty="0"/>
          </a:p>
        </p:txBody>
      </p:sp>
      <p:sp>
        <p:nvSpPr>
          <p:cNvPr id="4" name="Slide Number Placeholder 3"/>
          <p:cNvSpPr>
            <a:spLocks noGrp="1"/>
          </p:cNvSpPr>
          <p:nvPr>
            <p:ph type="sldNum" sz="quarter" idx="10"/>
          </p:nvPr>
        </p:nvSpPr>
        <p:spPr/>
        <p:txBody>
          <a:bodyPr/>
          <a:lstStyle/>
          <a:p>
            <a:pPr>
              <a:defRPr/>
            </a:pPr>
            <a:fld id="{9A740774-4464-473A-BA0B-3990C4538D50}" type="slidenum">
              <a:rPr lang="en-US" smtClean="0"/>
              <a:pPr>
                <a:defRPr/>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E125366F-C124-4FD8-8456-D4FE5D3D96D7}" type="slidenum">
              <a:rPr lang="en-US" smtClean="0"/>
              <a:pPr/>
              <a:t>28</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spcBef>
                <a:spcPct val="0"/>
              </a:spcBef>
            </a:pPr>
            <a:r>
              <a:rPr lang="en-US" dirty="0" smtClean="0"/>
              <a:t>Support for the USNG has been integrated into several flagships applications of the Division and the State Emergency Response Team – applications like, GATOR, EM Constellation, RECON Reports, and the State Watch Office Incident Tracker. Additionally, instructions, data, and tools for GIS teams that support local agencies have been developed and released via the Division’s website. Recently, an introductory USNG training course has been created and is being delivered across the state for first responders.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 we have</a:t>
            </a:r>
            <a:r>
              <a:rPr lang="en-US" baseline="0" dirty="0" smtClean="0"/>
              <a:t> found is that with the USNG, which is already a scalable, interoperable system tailored for use in the field, is a good system for re-sampling and aggregating disparate datasets  to assess risk and prioritize deployment of resources. Here we’ve re-sampled estimated population to the 1000 meter grid within Miami-Dade county to better visualize population density.</a:t>
            </a:r>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density of hazardous</a:t>
            </a:r>
            <a:r>
              <a:rPr lang="en-US" baseline="0" dirty="0" smtClean="0"/>
              <a:t> material sites</a:t>
            </a:r>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 density of mobile</a:t>
            </a:r>
            <a:r>
              <a:rPr lang="en-US" baseline="0" dirty="0" smtClean="0"/>
              <a:t> home parks from the parcel database as well as an overlying point layer of mobile home parks from a licensing database.</a:t>
            </a:r>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here density of mobile</a:t>
            </a:r>
            <a:r>
              <a:rPr lang="en-US" baseline="0" dirty="0" smtClean="0"/>
              <a:t> home parks from the parcel database as well as an overlying point layer of mobile home parks from a licensing database.</a:t>
            </a:r>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lastly</a:t>
            </a:r>
            <a:r>
              <a:rPr lang="en-US" baseline="0" dirty="0" smtClean="0"/>
              <a:t> a map of damage assessments for Clay County, Florida following flooding from Tropical Storm Debbie, where the county dispatched initial damage assessments teams and collected data at their public service answering point from calls made to 911. The data was shared with the state in a tabular format, with street addresses </a:t>
            </a:r>
            <a:r>
              <a:rPr lang="en-US" baseline="0" dirty="0" err="1" smtClean="0"/>
              <a:t>geocoded</a:t>
            </a:r>
            <a:r>
              <a:rPr lang="en-US" baseline="0" dirty="0" smtClean="0"/>
              <a:t> to Latitude/Longitude and USNG coordinates. We aggregated the points to the grid intending to aid in visualization of damage and assist in prioritizing resources. What we found, however, was also an opportunity to share data with FEMA and visualize something that had previously been doable.</a:t>
            </a:r>
          </a:p>
          <a:p>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lastly</a:t>
            </a:r>
            <a:r>
              <a:rPr lang="en-US" baseline="0" dirty="0" smtClean="0"/>
              <a:t> a map of damage assessments for Clay County, Florida following flooding from Tropical Storm Debbie, where the county dispatched initial damage assessments teams and collected data at their public service answering point from calls made to 911. The data was shared with the state in a tabular format, with street addresses </a:t>
            </a:r>
            <a:r>
              <a:rPr lang="en-US" baseline="0" dirty="0" err="1" smtClean="0"/>
              <a:t>geocoded</a:t>
            </a:r>
            <a:r>
              <a:rPr lang="en-US" baseline="0" dirty="0" smtClean="0"/>
              <a:t> to Latitude/Longitude and USNG coordinates. We aggregated the points to the grid intending to aid in visualization of damage and assist in prioritizing resources. What we found, however, was also an opportunity to share data with FEMA and visualize something that had previously been doable.</a:t>
            </a:r>
          </a:p>
          <a:p>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41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lastly</a:t>
            </a:r>
            <a:r>
              <a:rPr lang="en-US" baseline="0" dirty="0" smtClean="0"/>
              <a:t> a map of damage assessments for Clay County, Florida following flooding from Tropical Storm Debbie, where the county dispatched initial damage assessments teams and collected data at their public service answering point from calls made to 911. The data was shared with the state in a tabular format, with street addresses </a:t>
            </a:r>
            <a:r>
              <a:rPr lang="en-US" baseline="0" dirty="0" err="1" smtClean="0"/>
              <a:t>geocoded</a:t>
            </a:r>
            <a:r>
              <a:rPr lang="en-US" baseline="0" dirty="0" smtClean="0"/>
              <a:t> to Latitude/Longitude and USNG coordinates. We aggregated the points to the grid intending to aid in visualization of damage and assist in prioritizing resources. What we found, however, was also an opportunity to share data with FEMA and visualize something that had previously been doable.</a:t>
            </a:r>
          </a:p>
          <a:p>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42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741089F-786F-432C-96EF-64E2ADD5723E}" type="slidenum">
              <a:rPr lang="en-US"/>
              <a:pPr/>
              <a:t>4</a:t>
            </a:fld>
            <a:endParaRPr lang="en-US"/>
          </a:p>
        </p:txBody>
      </p:sp>
      <p:sp>
        <p:nvSpPr>
          <p:cNvPr id="927746" name="Rectangle 2"/>
          <p:cNvSpPr>
            <a:spLocks noRot="1" noChangeArrowheads="1" noTextEdit="1"/>
          </p:cNvSpPr>
          <p:nvPr>
            <p:ph type="sldImg"/>
          </p:nvPr>
        </p:nvSpPr>
        <p:spPr>
          <a:ln/>
        </p:spPr>
      </p:sp>
      <p:sp>
        <p:nvSpPr>
          <p:cNvPr id="927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Following</a:t>
            </a:r>
            <a:r>
              <a:rPr lang="en-US" baseline="0" dirty="0" smtClean="0"/>
              <a:t> a disaster, a type of federal assistance is Individual Assistance – which is financial or direct assistance to individuals and families whose property has been damaged or destroyed as a result of a federally declared disaster. This data is of interest to emergency managers as it both helps establishes the extent and scale of damage as well as is very important to recovery, as it exactly pinpoints those who will need assistance the most in recovering. What’s the problem with that – FEMA can’t actually share the pinpoint data – they will give me a statewide, “dumb” PDF displaying the locations of those who have applied for this assistance via their website, 1-800 number, and in person at Disaster Recovery Centers set up after the disaster at the local level. The data is “personally identifiable information” and cannot be shared directly.</a:t>
            </a:r>
          </a:p>
          <a:p>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43</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a:t>
            </a:r>
            <a:r>
              <a:rPr lang="en-US" baseline="0" dirty="0" smtClean="0"/>
              <a:t> through the Geospatial Unit at a Joint Field Office, FEMA will share the total count of IA applicants per 1000 meter grid, filtered where there is 2 or more applicants per grid. The result is that emergency managers can now effectively visualize where are the areas hardest hit by this disaster, and within those areas, how many of those affected have applied to receive assistance. When those numbers are appear close to each other, are we done with the short term response? And now we can shut down the Disaster Recovery Center? Or if those numbers do not appear close to each other, is there more targeted public outreach needed? Media campaigns? Send teams door-to-door? Or are there other factors – the affected populace may not apply for federal assistance as they have high social resiliency, are well off and insured, etc…</a:t>
            </a:r>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44</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However,</a:t>
            </a:r>
            <a:r>
              <a:rPr lang="en-US" baseline="0" dirty="0" smtClean="0"/>
              <a:t> through the Geospatial Unit at a Joint Field Office, FEMA will share the total count of IA applicants per 1000 meter grid, filtered where there is 2 or more applicants per grid. The result is that emergency managers can now effectively visualize where are the areas hardest hit by this disaster, and within those areas, how many of those affected have applied to receive assistance. When those numbers are appear close to each other, are we done with the short term response? And now we can shut down the Disaster Recovery Center? Or if those numbers do not appear close to each other, is there more targeted public outreach needed? Media campaigns? Send teams door-to-door? Or are there other factors – the affected populace may not apply for federal assistance as they have high social resiliency, are well off and insured, etc…</a:t>
            </a:r>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45</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015BC2-ED82-4C09-8F2F-9E336AC7D7A7}" type="slidenum">
              <a:rPr lang="en-US" smtClean="0"/>
              <a:pPr/>
              <a:t>46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84FE3AD-2A6C-4B5A-AB82-C437B122727B}" type="slidenum">
              <a:rPr lang="en-US"/>
              <a:pPr/>
              <a:t>5</a:t>
            </a:fld>
            <a:endParaRPr lang="en-US"/>
          </a:p>
        </p:txBody>
      </p:sp>
      <p:sp>
        <p:nvSpPr>
          <p:cNvPr id="929794" name="Rectangle 2"/>
          <p:cNvSpPr>
            <a:spLocks noRot="1" noChangeArrowheads="1" noTextEdit="1"/>
          </p:cNvSpPr>
          <p:nvPr>
            <p:ph type="sldImg"/>
          </p:nvPr>
        </p:nvSpPr>
        <p:spPr>
          <a:ln/>
        </p:spPr>
      </p:sp>
      <p:sp>
        <p:nvSpPr>
          <p:cNvPr id="929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C07E0670-3294-48A6-AE52-DFBF36A2C093}" type="slidenum">
              <a:rPr lang="en-US"/>
              <a:pPr/>
              <a:t>6</a:t>
            </a:fld>
            <a:endParaRPr lang="en-US"/>
          </a:p>
        </p:txBody>
      </p:sp>
      <p:sp>
        <p:nvSpPr>
          <p:cNvPr id="931842" name="Rectangle 2"/>
          <p:cNvSpPr>
            <a:spLocks noRot="1" noChangeArrowheads="1" noTextEdit="1"/>
          </p:cNvSpPr>
          <p:nvPr>
            <p:ph type="sldImg"/>
          </p:nvPr>
        </p:nvSpPr>
        <p:spPr>
          <a:ln/>
        </p:spPr>
      </p:sp>
      <p:sp>
        <p:nvSpPr>
          <p:cNvPr id="931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5E50450-DAA8-424C-B837-9DAC26B46E96}" type="slidenum">
              <a:rPr lang="en-US"/>
              <a:pPr/>
              <a:t>7</a:t>
            </a:fld>
            <a:endParaRPr lang="en-US"/>
          </a:p>
        </p:txBody>
      </p:sp>
      <p:sp>
        <p:nvSpPr>
          <p:cNvPr id="933890" name="Rectangle 2"/>
          <p:cNvSpPr>
            <a:spLocks noRot="1" noChangeArrowheads="1" noTextEdit="1"/>
          </p:cNvSpPr>
          <p:nvPr>
            <p:ph type="sldImg"/>
          </p:nvPr>
        </p:nvSpPr>
        <p:spPr>
          <a:ln/>
        </p:spPr>
      </p:sp>
      <p:sp>
        <p:nvSpPr>
          <p:cNvPr id="933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0D8D80B5-E6B5-405B-899F-82F68273F149}" type="slidenum">
              <a:rPr lang="en-US"/>
              <a:pPr/>
              <a:t>8</a:t>
            </a:fld>
            <a:endParaRPr lang="en-US"/>
          </a:p>
        </p:txBody>
      </p:sp>
      <p:sp>
        <p:nvSpPr>
          <p:cNvPr id="935938" name="Rectangle 2"/>
          <p:cNvSpPr>
            <a:spLocks noRot="1" noChangeArrowheads="1" noTextEdit="1"/>
          </p:cNvSpPr>
          <p:nvPr>
            <p:ph type="sldImg"/>
          </p:nvPr>
        </p:nvSpPr>
        <p:spPr>
          <a:ln/>
        </p:spPr>
      </p:sp>
      <p:sp>
        <p:nvSpPr>
          <p:cNvPr id="935939" name="Rectangle 3"/>
          <p:cNvSpPr>
            <a:spLocks noGrp="1" noChangeArrowheads="1"/>
          </p:cNvSpPr>
          <p:nvPr>
            <p:ph type="body" idx="1"/>
          </p:nvPr>
        </p:nvSpPr>
        <p:spPr/>
        <p:txBody>
          <a:bodyPr/>
          <a:lstStyle/>
          <a:p>
            <a:r>
              <a:rPr lang="en-US"/>
              <a:t>Florida’s unique geography of miles of coastlines, multiple river corridors, and large watersheds make the use of the common Township/Range/Section grid (PLSS) all but impossible except for a handful of inland counties. As the grid approaches wetlands, river corridors and the coast line, sections become irregular in shape and can be significantly larger than the typical square mile, which is too large to accommodate the needs of ground crews.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421E1CC-F701-4F3B-87EA-CB056D818269}" type="slidenum">
              <a:rPr lang="en-US"/>
              <a:pPr/>
              <a:t>12</a:t>
            </a:fld>
            <a:endParaRPr lang="en-US"/>
          </a:p>
        </p:txBody>
      </p:sp>
      <p:sp>
        <p:nvSpPr>
          <p:cNvPr id="937986" name="Rectangle 2"/>
          <p:cNvSpPr>
            <a:spLocks noRot="1" noChangeArrowheads="1" noTextEdit="1"/>
          </p:cNvSpPr>
          <p:nvPr>
            <p:ph type="sldImg"/>
          </p:nvPr>
        </p:nvSpPr>
        <p:spPr>
          <a:ln/>
        </p:spPr>
      </p:sp>
      <p:sp>
        <p:nvSpPr>
          <p:cNvPr id="937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8D35B63-3AE5-4353-886F-DBB282C428B3}" type="slidenum">
              <a:rPr lang="en-US"/>
              <a:pPr/>
              <a:t>13</a:t>
            </a:fld>
            <a:endParaRPr lang="en-US"/>
          </a:p>
        </p:txBody>
      </p:sp>
      <p:sp>
        <p:nvSpPr>
          <p:cNvPr id="940034" name="Rectangle 2"/>
          <p:cNvSpPr>
            <a:spLocks noRot="1" noChangeArrowheads="1" noTextEdit="1"/>
          </p:cNvSpPr>
          <p:nvPr>
            <p:ph type="sldImg"/>
          </p:nvPr>
        </p:nvSpPr>
        <p:spPr>
          <a:ln/>
        </p:spPr>
      </p:sp>
      <p:sp>
        <p:nvSpPr>
          <p:cNvPr id="9400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E0A3B4-0609-4DA8-A591-F4BAA2CD12E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05E3B9-98DB-410B-AD37-8874F6DAF9A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A81752-ACB3-4F1A-B0C8-12F9860DD05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E684CC0-DD9D-409A-A79D-1F1B64480D7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5C35FC-093A-467F-866A-9A6FF0E68D8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E5F3D1-E301-4998-B70D-4D113E864DC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F92D55-38FE-4629-ABAB-29D11E8471C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492A92-D098-483E-B67F-53A60F09021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ECEBB6-C20E-4DE2-80FC-D19927BEE25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32AED7-03AA-43AA-91CE-DDAE6CBA363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5124A30-9890-4314-84C2-0F383C9B2BC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5CC5CC-C65A-422C-87C5-BECDDB7DE45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9E77BF-5737-4749-A252-A24CFCFDC1B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01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901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901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7C1971D-64F7-4090-8C1B-6683A2376BA0}" type="slidenum">
              <a:rPr lang="en-US"/>
              <a:pPr>
                <a:defRPr/>
              </a:pPr>
              <a:t>‹#›</a:t>
            </a:fld>
            <a:endParaRPr lang="en-US"/>
          </a:p>
        </p:txBody>
      </p:sp>
      <p:pic>
        <p:nvPicPr>
          <p:cNvPr id="2055" name="Picture 7" descr="Get A Plan_SERT Template#C46E"/>
          <p:cNvPicPr>
            <a:picLocks noChangeAspect="1" noChangeArrowheads="1"/>
          </p:cNvPicPr>
          <p:nvPr userDrawn="1"/>
        </p:nvPicPr>
        <p:blipFill>
          <a:blip r:embed="rId15"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richard.butgereit@em.myflorida.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www.floridadisaster.org/gis/usn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trac.floridadisaster.org/TRAC/CourseDetailPublic?ID=192"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map.floridadisaster.org/GIS/K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www.floridadisaster.org/gis/USNG/index.htm#mapbooks"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p>
            <a:fld id="{2EBB2337-9756-44A9-BAFE-69D37174D67A}" type="slidenum">
              <a:rPr lang="en-US" smtClean="0"/>
              <a:pPr/>
              <a:t>1</a:t>
            </a:fld>
            <a:endParaRPr lang="en-US" smtClean="0"/>
          </a:p>
        </p:txBody>
      </p:sp>
      <p:sp>
        <p:nvSpPr>
          <p:cNvPr id="5123" name="Rectangle 3"/>
          <p:cNvSpPr>
            <a:spLocks noChangeArrowheads="1"/>
          </p:cNvSpPr>
          <p:nvPr/>
        </p:nvSpPr>
        <p:spPr bwMode="auto">
          <a:xfrm>
            <a:off x="0" y="0"/>
            <a:ext cx="9144000" cy="1371600"/>
          </a:xfrm>
          <a:prstGeom prst="rect">
            <a:avLst/>
          </a:prstGeom>
          <a:solidFill>
            <a:srgbClr val="2D5A87"/>
          </a:solidFill>
          <a:ln w="9525">
            <a:noFill/>
            <a:miter lim="800000"/>
            <a:headEnd/>
            <a:tailEnd/>
          </a:ln>
        </p:spPr>
        <p:txBody>
          <a:bodyPr wrap="none" anchor="ctr"/>
          <a:lstStyle/>
          <a:p>
            <a:pPr algn="ctr" eaLnBrk="0" hangingPunct="0"/>
            <a:endParaRPr lang="en-US" sz="2400">
              <a:latin typeface="Times" pitchFamily="18" charset="0"/>
            </a:endParaRPr>
          </a:p>
        </p:txBody>
      </p:sp>
      <p:sp>
        <p:nvSpPr>
          <p:cNvPr id="5124" name="Rectangle 4"/>
          <p:cNvSpPr>
            <a:spLocks noChangeArrowheads="1"/>
          </p:cNvSpPr>
          <p:nvPr/>
        </p:nvSpPr>
        <p:spPr bwMode="auto">
          <a:xfrm>
            <a:off x="0" y="1371600"/>
            <a:ext cx="9144000" cy="76200"/>
          </a:xfrm>
          <a:prstGeom prst="rect">
            <a:avLst/>
          </a:prstGeom>
          <a:solidFill>
            <a:srgbClr val="C0C0C0"/>
          </a:solidFill>
          <a:ln w="9525">
            <a:noFill/>
            <a:miter lim="800000"/>
            <a:headEnd/>
            <a:tailEnd/>
          </a:ln>
        </p:spPr>
        <p:txBody>
          <a:bodyPr wrap="none" anchor="ctr"/>
          <a:lstStyle/>
          <a:p>
            <a:endParaRPr lang="en-US"/>
          </a:p>
        </p:txBody>
      </p:sp>
      <p:sp>
        <p:nvSpPr>
          <p:cNvPr id="9" name="TextBox 7"/>
          <p:cNvSpPr txBox="1">
            <a:spLocks noChangeArrowheads="1"/>
          </p:cNvSpPr>
          <p:nvPr/>
        </p:nvSpPr>
        <p:spPr bwMode="auto">
          <a:xfrm>
            <a:off x="228600" y="3962400"/>
            <a:ext cx="3886200" cy="1261884"/>
          </a:xfrm>
          <a:prstGeom prst="rect">
            <a:avLst/>
          </a:prstGeom>
          <a:noFill/>
          <a:ln w="9525">
            <a:noFill/>
            <a:miter lim="800000"/>
            <a:headEnd/>
            <a:tailEnd/>
          </a:ln>
        </p:spPr>
        <p:txBody>
          <a:bodyPr wrap="square">
            <a:spAutoFit/>
          </a:bodyPr>
          <a:lstStyle/>
          <a:p>
            <a:r>
              <a:rPr lang="en-US" b="1" dirty="0"/>
              <a:t>Richard Butgereit</a:t>
            </a:r>
          </a:p>
          <a:p>
            <a:r>
              <a:rPr lang="en-US" sz="1600" dirty="0">
                <a:hlinkClick r:id="rId3"/>
              </a:rPr>
              <a:t>richard.butgereit@em.myflorida.com</a:t>
            </a:r>
            <a:r>
              <a:rPr lang="en-US" sz="1600" dirty="0"/>
              <a:t> </a:t>
            </a:r>
          </a:p>
          <a:p>
            <a:r>
              <a:rPr lang="en-US" sz="1400" dirty="0"/>
              <a:t>Information Management Section Head</a:t>
            </a:r>
          </a:p>
          <a:p>
            <a:r>
              <a:rPr lang="en-US" sz="1400" dirty="0"/>
              <a:t>Florida Division of Emergency Management</a:t>
            </a:r>
          </a:p>
          <a:p>
            <a:r>
              <a:rPr lang="en-US" sz="1400" dirty="0" smtClean="0"/>
              <a:t>850-413-9907</a:t>
            </a:r>
            <a:endParaRPr lang="en-US" sz="1400" dirty="0"/>
          </a:p>
        </p:txBody>
      </p:sp>
      <p:sp>
        <p:nvSpPr>
          <p:cNvPr id="10" name="Title 1"/>
          <p:cNvSpPr txBox="1">
            <a:spLocks/>
          </p:cNvSpPr>
          <p:nvPr/>
        </p:nvSpPr>
        <p:spPr bwMode="auto">
          <a:xfrm>
            <a:off x="0" y="0"/>
            <a:ext cx="9144000"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60000" lnSpcReduction="20000"/>
          </a:bodyPr>
          <a:lstStyle/>
          <a:p>
            <a:pPr algn="ctr"/>
            <a:r>
              <a:rPr lang="en-US" sz="5900" b="1" dirty="0" smtClean="0">
                <a:solidFill>
                  <a:schemeClr val="bg1"/>
                </a:solidFill>
              </a:rPr>
              <a:t>US National Grid – Implementing USNG within your Emergency Management Agency </a:t>
            </a:r>
            <a:r>
              <a:rPr lang="en-US" sz="4400" dirty="0" smtClean="0"/>
              <a:t>	</a:t>
            </a:r>
          </a:p>
        </p:txBody>
      </p:sp>
      <p:pic>
        <p:nvPicPr>
          <p:cNvPr id="11" name="Picture 2" descr="fla"/>
          <p:cNvPicPr>
            <a:picLocks noChangeAspect="1" noChangeArrowheads="1"/>
          </p:cNvPicPr>
          <p:nvPr/>
        </p:nvPicPr>
        <p:blipFill>
          <a:blip r:embed="rId4" cstate="print"/>
          <a:srcRect/>
          <a:stretch>
            <a:fillRect/>
          </a:stretch>
        </p:blipFill>
        <p:spPr bwMode="auto">
          <a:xfrm>
            <a:off x="4774329" y="1524000"/>
            <a:ext cx="4141071" cy="3810000"/>
          </a:xfrm>
          <a:prstGeom prst="rect">
            <a:avLst/>
          </a:prstGeom>
          <a:noFill/>
          <a:ln w="9525">
            <a:noFill/>
            <a:miter lim="800000"/>
            <a:headEnd/>
            <a:tailEnd/>
          </a:ln>
        </p:spPr>
      </p:pic>
      <p:pic>
        <p:nvPicPr>
          <p:cNvPr id="8" name="Picture 7" descr="Clay_Damage_Assessment_HeatMap.jpg"/>
          <p:cNvPicPr>
            <a:picLocks noChangeAspect="1"/>
          </p:cNvPicPr>
          <p:nvPr/>
        </p:nvPicPr>
        <p:blipFill>
          <a:blip r:embed="rId5" cstate="print"/>
          <a:stretch>
            <a:fillRect/>
          </a:stretch>
        </p:blipFill>
        <p:spPr>
          <a:xfrm>
            <a:off x="228600" y="1600200"/>
            <a:ext cx="3429000" cy="2286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0" y="0"/>
            <a:ext cx="9144000"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Freeform 2" descr="Large grid"/>
          <p:cNvSpPr>
            <a:spLocks/>
          </p:cNvSpPr>
          <p:nvPr/>
        </p:nvSpPr>
        <p:spPr bwMode="auto">
          <a:xfrm>
            <a:off x="906463" y="29368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59" name="Freeform 3" descr="Outlined diamond"/>
          <p:cNvSpPr>
            <a:spLocks/>
          </p:cNvSpPr>
          <p:nvPr/>
        </p:nvSpPr>
        <p:spPr bwMode="auto">
          <a:xfrm>
            <a:off x="8193088" y="4651375"/>
            <a:ext cx="912812" cy="741363"/>
          </a:xfrm>
          <a:custGeom>
            <a:avLst/>
            <a:gdLst>
              <a:gd name="T0" fmla="*/ 0 w 1729"/>
              <a:gd name="T1" fmla="*/ 391745611 h 1403"/>
              <a:gd name="T2" fmla="*/ 481354431 w 1729"/>
              <a:gd name="T3" fmla="*/ 0 h 1403"/>
              <a:gd name="T4" fmla="*/ 436479888 w 1729"/>
              <a:gd name="T5" fmla="*/ 7538863 h 1403"/>
              <a:gd name="T6" fmla="*/ 437594901 w 1729"/>
              <a:gd name="T7" fmla="*/ 20382992 h 1403"/>
              <a:gd name="T8" fmla="*/ 442611934 w 1729"/>
              <a:gd name="T9" fmla="*/ 37973853 h 1403"/>
              <a:gd name="T10" fmla="*/ 444005701 w 1729"/>
              <a:gd name="T11" fmla="*/ 51935039 h 1403"/>
              <a:gd name="T12" fmla="*/ 440939942 w 1729"/>
              <a:gd name="T13" fmla="*/ 66733760 h 1403"/>
              <a:gd name="T14" fmla="*/ 431184629 w 1729"/>
              <a:gd name="T15" fmla="*/ 79019367 h 1403"/>
              <a:gd name="T16" fmla="*/ 418641783 w 1729"/>
              <a:gd name="T17" fmla="*/ 88233296 h 1403"/>
              <a:gd name="T18" fmla="*/ 403590684 w 1729"/>
              <a:gd name="T19" fmla="*/ 92980026 h 1403"/>
              <a:gd name="T20" fmla="*/ 381850560 w 1729"/>
              <a:gd name="T21" fmla="*/ 92422022 h 1403"/>
              <a:gd name="T22" fmla="*/ 367914474 w 1729"/>
              <a:gd name="T23" fmla="*/ 89629362 h 1403"/>
              <a:gd name="T24" fmla="*/ 353699636 w 1729"/>
              <a:gd name="T25" fmla="*/ 79577899 h 1403"/>
              <a:gd name="T26" fmla="*/ 344223077 w 1729"/>
              <a:gd name="T27" fmla="*/ 67571294 h 1403"/>
              <a:gd name="T28" fmla="*/ 340042304 w 1729"/>
              <a:gd name="T29" fmla="*/ 54447641 h 1403"/>
              <a:gd name="T30" fmla="*/ 340878036 w 1729"/>
              <a:gd name="T31" fmla="*/ 40486983 h 1403"/>
              <a:gd name="T32" fmla="*/ 344223077 w 1729"/>
              <a:gd name="T33" fmla="*/ 27363321 h 1403"/>
              <a:gd name="T34" fmla="*/ 347567589 w 1729"/>
              <a:gd name="T35" fmla="*/ 14240193 h 1403"/>
              <a:gd name="T36" fmla="*/ 345895069 w 1729"/>
              <a:gd name="T37" fmla="*/ 1675068 h 1403"/>
              <a:gd name="T38" fmla="*/ 265901757 w 1729"/>
              <a:gd name="T39" fmla="*/ 15357257 h 1403"/>
              <a:gd name="T40" fmla="*/ 264786743 w 1729"/>
              <a:gd name="T41" fmla="*/ 32948113 h 1403"/>
              <a:gd name="T42" fmla="*/ 263950483 w 1729"/>
              <a:gd name="T43" fmla="*/ 47467312 h 1403"/>
              <a:gd name="T44" fmla="*/ 260048464 w 1729"/>
              <a:gd name="T45" fmla="*/ 60032433 h 1403"/>
              <a:gd name="T46" fmla="*/ 253080157 w 1729"/>
              <a:gd name="T47" fmla="*/ 68408828 h 1403"/>
              <a:gd name="T48" fmla="*/ 243046619 w 1729"/>
              <a:gd name="T49" fmla="*/ 72876572 h 1403"/>
              <a:gd name="T50" fmla="*/ 231897540 w 1729"/>
              <a:gd name="T51" fmla="*/ 74272638 h 1403"/>
              <a:gd name="T52" fmla="*/ 217961454 w 1729"/>
              <a:gd name="T53" fmla="*/ 73435104 h 1403"/>
              <a:gd name="T54" fmla="*/ 205697361 w 1729"/>
              <a:gd name="T55" fmla="*/ 72597042 h 1403"/>
              <a:gd name="T56" fmla="*/ 189810530 w 1729"/>
              <a:gd name="T57" fmla="*/ 71759508 h 1403"/>
              <a:gd name="T58" fmla="*/ 175595692 w 1729"/>
              <a:gd name="T59" fmla="*/ 73435104 h 1403"/>
              <a:gd name="T60" fmla="*/ 162774092 w 1729"/>
              <a:gd name="T61" fmla="*/ 78460835 h 1403"/>
              <a:gd name="T62" fmla="*/ 153297533 w 1729"/>
              <a:gd name="T63" fmla="*/ 87116760 h 1403"/>
              <a:gd name="T64" fmla="*/ 147722993 w 1729"/>
              <a:gd name="T65" fmla="*/ 98006285 h 1403"/>
              <a:gd name="T66" fmla="*/ 147722993 w 1729"/>
              <a:gd name="T67" fmla="*/ 110291876 h 1403"/>
              <a:gd name="T68" fmla="*/ 147722993 w 1729"/>
              <a:gd name="T69" fmla="*/ 124253063 h 1403"/>
              <a:gd name="T70" fmla="*/ 144935987 w 1729"/>
              <a:gd name="T71" fmla="*/ 135421589 h 1403"/>
              <a:gd name="T72" fmla="*/ 139082694 w 1729"/>
              <a:gd name="T73" fmla="*/ 144636080 h 1403"/>
              <a:gd name="T74" fmla="*/ 127097849 w 1729"/>
              <a:gd name="T75" fmla="*/ 150778875 h 1403"/>
              <a:gd name="T76" fmla="*/ 113997496 w 1729"/>
              <a:gd name="T77" fmla="*/ 154688071 h 1403"/>
              <a:gd name="T78" fmla="*/ 98668172 w 1729"/>
              <a:gd name="T79" fmla="*/ 158038734 h 1403"/>
              <a:gd name="T80" fmla="*/ 85010312 w 1729"/>
              <a:gd name="T81" fmla="*/ 161109868 h 1403"/>
              <a:gd name="T82" fmla="*/ 73304254 w 1729"/>
              <a:gd name="T83" fmla="*/ 165856597 h 1403"/>
              <a:gd name="T84" fmla="*/ 64663938 w 1729"/>
              <a:gd name="T85" fmla="*/ 172557925 h 1403"/>
              <a:gd name="T86" fmla="*/ 57138125 w 1729"/>
              <a:gd name="T87" fmla="*/ 182888918 h 1403"/>
              <a:gd name="T88" fmla="*/ 53236105 w 1729"/>
              <a:gd name="T89" fmla="*/ 195733040 h 1403"/>
              <a:gd name="T90" fmla="*/ 54908626 w 1729"/>
              <a:gd name="T91" fmla="*/ 209135695 h 1403"/>
              <a:gd name="T92" fmla="*/ 59089398 w 1729"/>
              <a:gd name="T93" fmla="*/ 225889013 h 1403"/>
              <a:gd name="T94" fmla="*/ 61597651 w 1729"/>
              <a:gd name="T95" fmla="*/ 239849672 h 1403"/>
              <a:gd name="T96" fmla="*/ 60761391 w 1729"/>
              <a:gd name="T97" fmla="*/ 253810858 h 1403"/>
              <a:gd name="T98" fmla="*/ 57138125 w 1729"/>
              <a:gd name="T99" fmla="*/ 266375979 h 1403"/>
              <a:gd name="T100" fmla="*/ 51284832 w 1729"/>
              <a:gd name="T101" fmla="*/ 278661636 h 1403"/>
              <a:gd name="T102" fmla="*/ 41808273 w 1729"/>
              <a:gd name="T103" fmla="*/ 292622823 h 1403"/>
              <a:gd name="T104" fmla="*/ 32052952 w 1729"/>
              <a:gd name="T105" fmla="*/ 301278220 h 1403"/>
              <a:gd name="T106" fmla="*/ 22018886 w 1729"/>
              <a:gd name="T107" fmla="*/ 306583481 h 1403"/>
              <a:gd name="T108" fmla="*/ 7246534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9460" name="Freeform 5" descr="Large grid"/>
          <p:cNvSpPr>
            <a:spLocks/>
          </p:cNvSpPr>
          <p:nvPr/>
        </p:nvSpPr>
        <p:spPr bwMode="auto">
          <a:xfrm>
            <a:off x="908050" y="103505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61" name="Freeform 6" descr="Large grid"/>
          <p:cNvSpPr>
            <a:spLocks/>
          </p:cNvSpPr>
          <p:nvPr/>
        </p:nvSpPr>
        <p:spPr bwMode="auto">
          <a:xfrm>
            <a:off x="398463" y="1217613"/>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62" name="Freeform 7" descr="Large grid"/>
          <p:cNvSpPr>
            <a:spLocks/>
          </p:cNvSpPr>
          <p:nvPr/>
        </p:nvSpPr>
        <p:spPr bwMode="auto">
          <a:xfrm>
            <a:off x="1820863" y="149225"/>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63" name="Freeform 8" descr="Outlined diamond"/>
          <p:cNvSpPr>
            <a:spLocks/>
          </p:cNvSpPr>
          <p:nvPr/>
        </p:nvSpPr>
        <p:spPr bwMode="auto">
          <a:xfrm>
            <a:off x="7685088" y="4127500"/>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9464" name="Freeform 9" descr="Large grid"/>
          <p:cNvSpPr>
            <a:spLocks/>
          </p:cNvSpPr>
          <p:nvPr/>
        </p:nvSpPr>
        <p:spPr bwMode="auto">
          <a:xfrm>
            <a:off x="1820863" y="1035050"/>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65" name="Freeform 11" descr="Large grid"/>
          <p:cNvSpPr>
            <a:spLocks/>
          </p:cNvSpPr>
          <p:nvPr/>
        </p:nvSpPr>
        <p:spPr bwMode="auto">
          <a:xfrm>
            <a:off x="2732088" y="29368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66" name="Freeform 12" descr="Outlined diamond"/>
          <p:cNvSpPr>
            <a:spLocks/>
          </p:cNvSpPr>
          <p:nvPr/>
        </p:nvSpPr>
        <p:spPr bwMode="auto">
          <a:xfrm>
            <a:off x="7283450" y="3057525"/>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9467" name="Freeform 13" descr="Outlined diamond"/>
          <p:cNvSpPr>
            <a:spLocks/>
          </p:cNvSpPr>
          <p:nvPr/>
        </p:nvSpPr>
        <p:spPr bwMode="auto">
          <a:xfrm>
            <a:off x="7281863" y="3944938"/>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9468" name="Freeform 14" descr="Outlined diamond"/>
          <p:cNvSpPr>
            <a:spLocks/>
          </p:cNvSpPr>
          <p:nvPr/>
        </p:nvSpPr>
        <p:spPr bwMode="auto">
          <a:xfrm>
            <a:off x="6373813" y="320198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9469" name="Freeform 15" descr="Outlined diamond"/>
          <p:cNvSpPr>
            <a:spLocks/>
          </p:cNvSpPr>
          <p:nvPr/>
        </p:nvSpPr>
        <p:spPr bwMode="auto">
          <a:xfrm>
            <a:off x="6373813" y="3944938"/>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9470" name="Freeform 18" descr="Large grid"/>
          <p:cNvSpPr>
            <a:spLocks/>
          </p:cNvSpPr>
          <p:nvPr/>
        </p:nvSpPr>
        <p:spPr bwMode="auto">
          <a:xfrm>
            <a:off x="2224088" y="1217613"/>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71" name="Freeform 19" descr="Large grid"/>
          <p:cNvSpPr>
            <a:spLocks/>
          </p:cNvSpPr>
          <p:nvPr/>
        </p:nvSpPr>
        <p:spPr bwMode="auto">
          <a:xfrm>
            <a:off x="403225" y="1217613"/>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72" name="Freeform 35" descr="Plaid"/>
          <p:cNvSpPr>
            <a:spLocks/>
          </p:cNvSpPr>
          <p:nvPr/>
        </p:nvSpPr>
        <p:spPr bwMode="auto">
          <a:xfrm>
            <a:off x="8196263" y="1027113"/>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plaid">
            <a:fgClr>
              <a:srgbClr val="FF6600"/>
            </a:fgClr>
            <a:bgClr>
              <a:srgbClr val="FFFFFF"/>
            </a:bgClr>
          </a:pattFill>
          <a:ln w="0">
            <a:solidFill>
              <a:srgbClr val="000000"/>
            </a:solidFill>
            <a:prstDash val="solid"/>
            <a:round/>
            <a:headEnd/>
            <a:tailEnd/>
          </a:ln>
        </p:spPr>
        <p:txBody>
          <a:bodyPr/>
          <a:lstStyle/>
          <a:p>
            <a:endParaRPr lang="en-US"/>
          </a:p>
        </p:txBody>
      </p:sp>
      <p:sp>
        <p:nvSpPr>
          <p:cNvPr id="19473" name="Freeform 76" descr="Outlined diamond"/>
          <p:cNvSpPr>
            <a:spLocks/>
          </p:cNvSpPr>
          <p:nvPr/>
        </p:nvSpPr>
        <p:spPr bwMode="auto">
          <a:xfrm>
            <a:off x="0" y="2482850"/>
            <a:ext cx="912813" cy="742950"/>
          </a:xfrm>
          <a:custGeom>
            <a:avLst/>
            <a:gdLst>
              <a:gd name="T0" fmla="*/ 481912994 w 1729"/>
              <a:gd name="T1" fmla="*/ 0 h 1403"/>
              <a:gd name="T2" fmla="*/ 557508 w 1729"/>
              <a:gd name="T3" fmla="*/ 393424587 h 1403"/>
              <a:gd name="T4" fmla="*/ 45432116 w 1729"/>
              <a:gd name="T5" fmla="*/ 385853172 h 1403"/>
              <a:gd name="T6" fmla="*/ 44317102 w 1729"/>
              <a:gd name="T7" fmla="*/ 372954019 h 1403"/>
              <a:gd name="T8" fmla="*/ 39300063 w 1729"/>
              <a:gd name="T9" fmla="*/ 355287913 h 1403"/>
              <a:gd name="T10" fmla="*/ 37627541 w 1729"/>
              <a:gd name="T11" fmla="*/ 341267186 h 1403"/>
              <a:gd name="T12" fmla="*/ 40972585 w 1729"/>
              <a:gd name="T13" fmla="*/ 326405013 h 1403"/>
              <a:gd name="T14" fmla="*/ 51006662 w 1729"/>
              <a:gd name="T15" fmla="*/ 314066646 h 1403"/>
              <a:gd name="T16" fmla="*/ 63270241 w 1729"/>
              <a:gd name="T17" fmla="*/ 304812871 h 1403"/>
              <a:gd name="T18" fmla="*/ 78321372 w 1729"/>
              <a:gd name="T19" fmla="*/ 300045919 h 1403"/>
              <a:gd name="T20" fmla="*/ 100061520 w 1729"/>
              <a:gd name="T21" fmla="*/ 300606706 h 1403"/>
              <a:gd name="T22" fmla="*/ 113998149 w 1729"/>
              <a:gd name="T23" fmla="*/ 303410640 h 1403"/>
              <a:gd name="T24" fmla="*/ 128213003 w 1729"/>
              <a:gd name="T25" fmla="*/ 313505860 h 1403"/>
              <a:gd name="T26" fmla="*/ 137689573 w 1729"/>
              <a:gd name="T27" fmla="*/ 325563569 h 1403"/>
              <a:gd name="T28" fmla="*/ 141870383 w 1729"/>
              <a:gd name="T29" fmla="*/ 338743381 h 1403"/>
              <a:gd name="T30" fmla="*/ 141034122 w 1729"/>
              <a:gd name="T31" fmla="*/ 352764108 h 1403"/>
              <a:gd name="T32" fmla="*/ 137689573 w 1729"/>
              <a:gd name="T33" fmla="*/ 365943920 h 1403"/>
              <a:gd name="T34" fmla="*/ 134623282 w 1729"/>
              <a:gd name="T35" fmla="*/ 379123202 h 1403"/>
              <a:gd name="T36" fmla="*/ 136017051 w 1729"/>
              <a:gd name="T37" fmla="*/ 391742227 h 1403"/>
              <a:gd name="T38" fmla="*/ 216010945 w 1729"/>
              <a:gd name="T39" fmla="*/ 378001629 h 1403"/>
              <a:gd name="T40" fmla="*/ 216846678 w 1729"/>
              <a:gd name="T41" fmla="*/ 360335523 h 1403"/>
              <a:gd name="T42" fmla="*/ 218240447 w 1729"/>
              <a:gd name="T43" fmla="*/ 345754009 h 1403"/>
              <a:gd name="T44" fmla="*/ 221863717 w 1729"/>
              <a:gd name="T45" fmla="*/ 333134984 h 1403"/>
              <a:gd name="T46" fmla="*/ 228832031 w 1729"/>
              <a:gd name="T47" fmla="*/ 324722653 h 1403"/>
              <a:gd name="T48" fmla="*/ 238866108 w 1729"/>
              <a:gd name="T49" fmla="*/ 320235830 h 1403"/>
              <a:gd name="T50" fmla="*/ 250015200 w 1729"/>
              <a:gd name="T51" fmla="*/ 318833598 h 1403"/>
              <a:gd name="T52" fmla="*/ 263951300 w 1729"/>
              <a:gd name="T53" fmla="*/ 319394385 h 1403"/>
              <a:gd name="T54" fmla="*/ 276214879 w 1729"/>
              <a:gd name="T55" fmla="*/ 320516488 h 1403"/>
              <a:gd name="T56" fmla="*/ 292102321 w 1729"/>
              <a:gd name="T57" fmla="*/ 321357403 h 1403"/>
              <a:gd name="T58" fmla="*/ 306317176 w 1729"/>
              <a:gd name="T59" fmla="*/ 319394385 h 1403"/>
              <a:gd name="T60" fmla="*/ 319138789 w 1729"/>
              <a:gd name="T61" fmla="*/ 314908091 h 1403"/>
              <a:gd name="T62" fmla="*/ 328894113 w 1729"/>
              <a:gd name="T63" fmla="*/ 305934445 h 1403"/>
              <a:gd name="T64" fmla="*/ 334189377 w 1729"/>
              <a:gd name="T65" fmla="*/ 294998309 h 1403"/>
              <a:gd name="T66" fmla="*/ 334189377 w 1729"/>
              <a:gd name="T67" fmla="*/ 282659942 h 1403"/>
              <a:gd name="T68" fmla="*/ 334189377 w 1729"/>
              <a:gd name="T69" fmla="*/ 268639149 h 1403"/>
              <a:gd name="T70" fmla="*/ 336976914 w 1729"/>
              <a:gd name="T71" fmla="*/ 257422355 h 1403"/>
              <a:gd name="T72" fmla="*/ 342830213 w 1729"/>
              <a:gd name="T73" fmla="*/ 248168580 h 1403"/>
              <a:gd name="T74" fmla="*/ 355093792 w 1729"/>
              <a:gd name="T75" fmla="*/ 241999396 h 1403"/>
              <a:gd name="T76" fmla="*/ 367914878 w 1729"/>
              <a:gd name="T77" fmla="*/ 238073889 h 1403"/>
              <a:gd name="T78" fmla="*/ 383244747 w 1729"/>
              <a:gd name="T79" fmla="*/ 234989297 h 1403"/>
              <a:gd name="T80" fmla="*/ 396902621 w 1729"/>
              <a:gd name="T81" fmla="*/ 231624047 h 1403"/>
              <a:gd name="T82" fmla="*/ 408608693 w 1729"/>
              <a:gd name="T83" fmla="*/ 226857096 h 1403"/>
              <a:gd name="T84" fmla="*/ 417249001 w 1729"/>
              <a:gd name="T85" fmla="*/ 220127125 h 1403"/>
              <a:gd name="T86" fmla="*/ 424774823 w 1729"/>
              <a:gd name="T87" fmla="*/ 209751777 h 1403"/>
              <a:gd name="T88" fmla="*/ 428676846 w 1729"/>
              <a:gd name="T89" fmla="*/ 196291836 h 1403"/>
              <a:gd name="T90" fmla="*/ 427004324 w 1729"/>
              <a:gd name="T91" fmla="*/ 183392682 h 1403"/>
              <a:gd name="T92" fmla="*/ 422823547 w 1729"/>
              <a:gd name="T93" fmla="*/ 166567492 h 1403"/>
              <a:gd name="T94" fmla="*/ 420315292 w 1729"/>
              <a:gd name="T95" fmla="*/ 152546765 h 1403"/>
              <a:gd name="T96" fmla="*/ 421151553 w 1729"/>
              <a:gd name="T97" fmla="*/ 138526004 h 1403"/>
              <a:gd name="T98" fmla="*/ 425332330 w 1729"/>
              <a:gd name="T99" fmla="*/ 127028553 h 1403"/>
              <a:gd name="T100" fmla="*/ 432300116 w 1729"/>
              <a:gd name="T101" fmla="*/ 116373075 h 1403"/>
              <a:gd name="T102" fmla="*/ 442612947 w 1729"/>
              <a:gd name="T103" fmla="*/ 106277855 h 1403"/>
              <a:gd name="T104" fmla="*/ 454877053 w 1729"/>
              <a:gd name="T105" fmla="*/ 100669458 h 1403"/>
              <a:gd name="T106" fmla="*/ 466861878 w 1729"/>
              <a:gd name="T107" fmla="*/ 98145653 h 1403"/>
              <a:gd name="T108" fmla="*/ 481912994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openDmnd">
            <a:fgClr>
              <a:srgbClr val="008000"/>
            </a:fgClr>
            <a:bgClr>
              <a:schemeClr val="bg1"/>
            </a:bgClr>
          </a:pattFill>
          <a:ln w="0">
            <a:solidFill>
              <a:srgbClr val="000000"/>
            </a:solidFill>
            <a:prstDash val="solid"/>
            <a:round/>
            <a:headEnd/>
            <a:tailEnd/>
          </a:ln>
        </p:spPr>
        <p:txBody>
          <a:bodyPr/>
          <a:lstStyle/>
          <a:p>
            <a:endParaRPr lang="en-US"/>
          </a:p>
        </p:txBody>
      </p:sp>
      <p:sp>
        <p:nvSpPr>
          <p:cNvPr id="19474" name="Freeform 77" descr="Large checker board"/>
          <p:cNvSpPr>
            <a:spLocks/>
          </p:cNvSpPr>
          <p:nvPr/>
        </p:nvSpPr>
        <p:spPr bwMode="auto">
          <a:xfrm>
            <a:off x="4570413" y="3951288"/>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lgCheck">
            <a:fgClr>
              <a:srgbClr val="008000"/>
            </a:fgClr>
            <a:bgClr>
              <a:srgbClr val="EAEAEA"/>
            </a:bgClr>
          </a:pattFill>
          <a:ln w="0">
            <a:solidFill>
              <a:srgbClr val="000000"/>
            </a:solidFill>
            <a:prstDash val="solid"/>
            <a:round/>
            <a:headEnd/>
            <a:tailEnd/>
          </a:ln>
        </p:spPr>
        <p:txBody>
          <a:bodyPr/>
          <a:lstStyle/>
          <a:p>
            <a:endParaRPr lang="en-US"/>
          </a:p>
        </p:txBody>
      </p:sp>
      <p:sp>
        <p:nvSpPr>
          <p:cNvPr id="19475" name="Freeform 78" descr="Horizontal brick"/>
          <p:cNvSpPr>
            <a:spLocks/>
          </p:cNvSpPr>
          <p:nvPr/>
        </p:nvSpPr>
        <p:spPr bwMode="auto">
          <a:xfrm>
            <a:off x="4565650" y="1739900"/>
            <a:ext cx="912813" cy="741363"/>
          </a:xfrm>
          <a:custGeom>
            <a:avLst/>
            <a:gdLst>
              <a:gd name="T0" fmla="*/ 0 w 1729"/>
              <a:gd name="T1" fmla="*/ 391745611 h 1403"/>
              <a:gd name="T2" fmla="*/ 481355486 w 1729"/>
              <a:gd name="T3" fmla="*/ 0 h 1403"/>
              <a:gd name="T4" fmla="*/ 436480894 w 1729"/>
              <a:gd name="T5" fmla="*/ 7538863 h 1403"/>
              <a:gd name="T6" fmla="*/ 437595909 w 1729"/>
              <a:gd name="T7" fmla="*/ 20382992 h 1403"/>
              <a:gd name="T8" fmla="*/ 442612947 w 1729"/>
              <a:gd name="T9" fmla="*/ 37973853 h 1403"/>
              <a:gd name="T10" fmla="*/ 444006715 w 1729"/>
              <a:gd name="T11" fmla="*/ 51935039 h 1403"/>
              <a:gd name="T12" fmla="*/ 440940425 w 1729"/>
              <a:gd name="T13" fmla="*/ 66733760 h 1403"/>
              <a:gd name="T14" fmla="*/ 431185102 w 1729"/>
              <a:gd name="T15" fmla="*/ 79019367 h 1403"/>
              <a:gd name="T16" fmla="*/ 418642769 w 1729"/>
              <a:gd name="T17" fmla="*/ 88233296 h 1403"/>
              <a:gd name="T18" fmla="*/ 403591654 w 1729"/>
              <a:gd name="T19" fmla="*/ 92980026 h 1403"/>
              <a:gd name="T20" fmla="*/ 381851506 w 1729"/>
              <a:gd name="T21" fmla="*/ 92422022 h 1403"/>
              <a:gd name="T22" fmla="*/ 367914878 w 1729"/>
              <a:gd name="T23" fmla="*/ 89629362 h 1403"/>
              <a:gd name="T24" fmla="*/ 353700023 w 1729"/>
              <a:gd name="T25" fmla="*/ 79577899 h 1403"/>
              <a:gd name="T26" fmla="*/ 344223454 w 1729"/>
              <a:gd name="T27" fmla="*/ 67571294 h 1403"/>
              <a:gd name="T28" fmla="*/ 340042676 w 1729"/>
              <a:gd name="T29" fmla="*/ 54447641 h 1403"/>
              <a:gd name="T30" fmla="*/ 340878937 w 1729"/>
              <a:gd name="T31" fmla="*/ 40486983 h 1403"/>
              <a:gd name="T32" fmla="*/ 344223454 w 1729"/>
              <a:gd name="T33" fmla="*/ 27363321 h 1403"/>
              <a:gd name="T34" fmla="*/ 347568498 w 1729"/>
              <a:gd name="T35" fmla="*/ 14240193 h 1403"/>
              <a:gd name="T36" fmla="*/ 345895976 w 1729"/>
              <a:gd name="T37" fmla="*/ 1675068 h 1403"/>
              <a:gd name="T38" fmla="*/ 265902048 w 1729"/>
              <a:gd name="T39" fmla="*/ 15357257 h 1403"/>
              <a:gd name="T40" fmla="*/ 264787561 w 1729"/>
              <a:gd name="T41" fmla="*/ 32948113 h 1403"/>
              <a:gd name="T42" fmla="*/ 263951300 w 1729"/>
              <a:gd name="T43" fmla="*/ 47467312 h 1403"/>
              <a:gd name="T44" fmla="*/ 260049277 w 1729"/>
              <a:gd name="T45" fmla="*/ 60032433 h 1403"/>
              <a:gd name="T46" fmla="*/ 253080962 w 1729"/>
              <a:gd name="T47" fmla="*/ 68408828 h 1403"/>
              <a:gd name="T48" fmla="*/ 243046885 w 1729"/>
              <a:gd name="T49" fmla="*/ 72876572 h 1403"/>
              <a:gd name="T50" fmla="*/ 231897794 w 1729"/>
              <a:gd name="T51" fmla="*/ 74272638 h 1403"/>
              <a:gd name="T52" fmla="*/ 217961693 w 1729"/>
              <a:gd name="T53" fmla="*/ 73435104 h 1403"/>
              <a:gd name="T54" fmla="*/ 205698115 w 1729"/>
              <a:gd name="T55" fmla="*/ 72597042 h 1403"/>
              <a:gd name="T56" fmla="*/ 189810738 w 1729"/>
              <a:gd name="T57" fmla="*/ 71759508 h 1403"/>
              <a:gd name="T58" fmla="*/ 175595884 w 1729"/>
              <a:gd name="T59" fmla="*/ 73435104 h 1403"/>
              <a:gd name="T60" fmla="*/ 162774798 w 1729"/>
              <a:gd name="T61" fmla="*/ 78460835 h 1403"/>
              <a:gd name="T62" fmla="*/ 153298229 w 1729"/>
              <a:gd name="T63" fmla="*/ 87116760 h 1403"/>
              <a:gd name="T64" fmla="*/ 147723683 w 1729"/>
              <a:gd name="T65" fmla="*/ 98006285 h 1403"/>
              <a:gd name="T66" fmla="*/ 147723683 w 1729"/>
              <a:gd name="T67" fmla="*/ 110291876 h 1403"/>
              <a:gd name="T68" fmla="*/ 147723683 w 1729"/>
              <a:gd name="T69" fmla="*/ 124253063 h 1403"/>
              <a:gd name="T70" fmla="*/ 144936146 w 1729"/>
              <a:gd name="T71" fmla="*/ 135421589 h 1403"/>
              <a:gd name="T72" fmla="*/ 139082846 w 1729"/>
              <a:gd name="T73" fmla="*/ 144636080 h 1403"/>
              <a:gd name="T74" fmla="*/ 127097989 w 1729"/>
              <a:gd name="T75" fmla="*/ 150778875 h 1403"/>
              <a:gd name="T76" fmla="*/ 113998149 w 1729"/>
              <a:gd name="T77" fmla="*/ 154688071 h 1403"/>
              <a:gd name="T78" fmla="*/ 98668280 w 1729"/>
              <a:gd name="T79" fmla="*/ 158038734 h 1403"/>
              <a:gd name="T80" fmla="*/ 85010933 w 1729"/>
              <a:gd name="T81" fmla="*/ 161109868 h 1403"/>
              <a:gd name="T82" fmla="*/ 73304334 w 1729"/>
              <a:gd name="T83" fmla="*/ 165856597 h 1403"/>
              <a:gd name="T84" fmla="*/ 64664009 w 1729"/>
              <a:gd name="T85" fmla="*/ 172557925 h 1403"/>
              <a:gd name="T86" fmla="*/ 57138187 w 1729"/>
              <a:gd name="T87" fmla="*/ 182888918 h 1403"/>
              <a:gd name="T88" fmla="*/ 53236164 w 1729"/>
              <a:gd name="T89" fmla="*/ 195733040 h 1403"/>
              <a:gd name="T90" fmla="*/ 54908686 w 1729"/>
              <a:gd name="T91" fmla="*/ 209135695 h 1403"/>
              <a:gd name="T92" fmla="*/ 59089463 w 1729"/>
              <a:gd name="T93" fmla="*/ 225889013 h 1403"/>
              <a:gd name="T94" fmla="*/ 61597718 w 1729"/>
              <a:gd name="T95" fmla="*/ 239849672 h 1403"/>
              <a:gd name="T96" fmla="*/ 60761985 w 1729"/>
              <a:gd name="T97" fmla="*/ 253810858 h 1403"/>
              <a:gd name="T98" fmla="*/ 57138187 w 1729"/>
              <a:gd name="T99" fmla="*/ 266375979 h 1403"/>
              <a:gd name="T100" fmla="*/ 51284888 w 1729"/>
              <a:gd name="T101" fmla="*/ 278661636 h 1403"/>
              <a:gd name="T102" fmla="*/ 41808318 w 1729"/>
              <a:gd name="T103" fmla="*/ 292622823 h 1403"/>
              <a:gd name="T104" fmla="*/ 32052987 w 1729"/>
              <a:gd name="T105" fmla="*/ 301278220 h 1403"/>
              <a:gd name="T106" fmla="*/ 22018910 w 1729"/>
              <a:gd name="T107" fmla="*/ 306583481 h 1403"/>
              <a:gd name="T108" fmla="*/ 7247070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19476" name="Freeform 82" descr="Outlined diamond"/>
          <p:cNvSpPr>
            <a:spLocks/>
          </p:cNvSpPr>
          <p:nvPr/>
        </p:nvSpPr>
        <p:spPr bwMode="auto">
          <a:xfrm>
            <a:off x="403225" y="2676525"/>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openDmnd">
            <a:fgClr>
              <a:srgbClr val="008000"/>
            </a:fgClr>
            <a:bgClr>
              <a:schemeClr val="bg1"/>
            </a:bgClr>
          </a:pattFill>
          <a:ln w="0">
            <a:solidFill>
              <a:srgbClr val="000000"/>
            </a:solidFill>
            <a:prstDash val="solid"/>
            <a:round/>
            <a:headEnd/>
            <a:tailEnd/>
          </a:ln>
        </p:spPr>
        <p:txBody>
          <a:bodyPr/>
          <a:lstStyle/>
          <a:p>
            <a:endParaRPr lang="en-US"/>
          </a:p>
        </p:txBody>
      </p:sp>
      <p:sp>
        <p:nvSpPr>
          <p:cNvPr id="19477" name="Freeform 83" descr="Plaid"/>
          <p:cNvSpPr>
            <a:spLocks/>
          </p:cNvSpPr>
          <p:nvPr/>
        </p:nvSpPr>
        <p:spPr bwMode="auto">
          <a:xfrm>
            <a:off x="7288213" y="2486025"/>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19478" name="Freeform 84" descr="Large checker board"/>
          <p:cNvSpPr>
            <a:spLocks/>
          </p:cNvSpPr>
          <p:nvPr/>
        </p:nvSpPr>
        <p:spPr bwMode="auto">
          <a:xfrm>
            <a:off x="5467350" y="3068638"/>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lgCheck">
            <a:fgClr>
              <a:srgbClr val="008000"/>
            </a:fgClr>
            <a:bgClr>
              <a:srgbClr val="EAEAEA"/>
            </a:bgClr>
          </a:pattFill>
          <a:ln w="0">
            <a:solidFill>
              <a:srgbClr val="000000"/>
            </a:solidFill>
            <a:prstDash val="solid"/>
            <a:round/>
            <a:headEnd/>
            <a:tailEnd/>
          </a:ln>
        </p:spPr>
        <p:txBody>
          <a:bodyPr/>
          <a:lstStyle/>
          <a:p>
            <a:endParaRPr lang="en-US"/>
          </a:p>
        </p:txBody>
      </p:sp>
      <p:sp>
        <p:nvSpPr>
          <p:cNvPr id="19479" name="Freeform 85" descr="Large checker board"/>
          <p:cNvSpPr>
            <a:spLocks/>
          </p:cNvSpPr>
          <p:nvPr/>
        </p:nvSpPr>
        <p:spPr bwMode="auto">
          <a:xfrm>
            <a:off x="5465763" y="3956050"/>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lgCheck">
            <a:fgClr>
              <a:srgbClr val="008000"/>
            </a:fgClr>
            <a:bgClr>
              <a:srgbClr val="EAEAEA"/>
            </a:bgClr>
          </a:pattFill>
          <a:ln w="0">
            <a:solidFill>
              <a:srgbClr val="000000"/>
            </a:solidFill>
            <a:prstDash val="solid"/>
            <a:round/>
            <a:headEnd/>
            <a:tailEnd/>
          </a:ln>
        </p:spPr>
        <p:txBody>
          <a:bodyPr/>
          <a:lstStyle/>
          <a:p>
            <a:endParaRPr lang="en-US"/>
          </a:p>
        </p:txBody>
      </p:sp>
      <p:sp>
        <p:nvSpPr>
          <p:cNvPr id="19480" name="Freeform 86" descr="Large grid"/>
          <p:cNvSpPr>
            <a:spLocks/>
          </p:cNvSpPr>
          <p:nvPr/>
        </p:nvSpPr>
        <p:spPr bwMode="auto">
          <a:xfrm>
            <a:off x="2743200" y="1752600"/>
            <a:ext cx="912813" cy="741363"/>
          </a:xfrm>
          <a:custGeom>
            <a:avLst/>
            <a:gdLst>
              <a:gd name="T0" fmla="*/ 0 w 1729"/>
              <a:gd name="T1" fmla="*/ 391745611 h 1403"/>
              <a:gd name="T2" fmla="*/ 481355486 w 1729"/>
              <a:gd name="T3" fmla="*/ 0 h 1403"/>
              <a:gd name="T4" fmla="*/ 436480894 w 1729"/>
              <a:gd name="T5" fmla="*/ 7538863 h 1403"/>
              <a:gd name="T6" fmla="*/ 437595909 w 1729"/>
              <a:gd name="T7" fmla="*/ 20382992 h 1403"/>
              <a:gd name="T8" fmla="*/ 442612947 w 1729"/>
              <a:gd name="T9" fmla="*/ 37973853 h 1403"/>
              <a:gd name="T10" fmla="*/ 444006715 w 1729"/>
              <a:gd name="T11" fmla="*/ 51935039 h 1403"/>
              <a:gd name="T12" fmla="*/ 440940425 w 1729"/>
              <a:gd name="T13" fmla="*/ 66733760 h 1403"/>
              <a:gd name="T14" fmla="*/ 431185102 w 1729"/>
              <a:gd name="T15" fmla="*/ 79019367 h 1403"/>
              <a:gd name="T16" fmla="*/ 418642769 w 1729"/>
              <a:gd name="T17" fmla="*/ 88233296 h 1403"/>
              <a:gd name="T18" fmla="*/ 403591654 w 1729"/>
              <a:gd name="T19" fmla="*/ 92980026 h 1403"/>
              <a:gd name="T20" fmla="*/ 381851506 w 1729"/>
              <a:gd name="T21" fmla="*/ 92422022 h 1403"/>
              <a:gd name="T22" fmla="*/ 367914878 w 1729"/>
              <a:gd name="T23" fmla="*/ 89629362 h 1403"/>
              <a:gd name="T24" fmla="*/ 353700023 w 1729"/>
              <a:gd name="T25" fmla="*/ 79577899 h 1403"/>
              <a:gd name="T26" fmla="*/ 344223454 w 1729"/>
              <a:gd name="T27" fmla="*/ 67571294 h 1403"/>
              <a:gd name="T28" fmla="*/ 340042676 w 1729"/>
              <a:gd name="T29" fmla="*/ 54447641 h 1403"/>
              <a:gd name="T30" fmla="*/ 340878937 w 1729"/>
              <a:gd name="T31" fmla="*/ 40486983 h 1403"/>
              <a:gd name="T32" fmla="*/ 344223454 w 1729"/>
              <a:gd name="T33" fmla="*/ 27363321 h 1403"/>
              <a:gd name="T34" fmla="*/ 347568498 w 1729"/>
              <a:gd name="T35" fmla="*/ 14240193 h 1403"/>
              <a:gd name="T36" fmla="*/ 345895976 w 1729"/>
              <a:gd name="T37" fmla="*/ 1675068 h 1403"/>
              <a:gd name="T38" fmla="*/ 265902048 w 1729"/>
              <a:gd name="T39" fmla="*/ 15357257 h 1403"/>
              <a:gd name="T40" fmla="*/ 264787561 w 1729"/>
              <a:gd name="T41" fmla="*/ 32948113 h 1403"/>
              <a:gd name="T42" fmla="*/ 263951300 w 1729"/>
              <a:gd name="T43" fmla="*/ 47467312 h 1403"/>
              <a:gd name="T44" fmla="*/ 260049277 w 1729"/>
              <a:gd name="T45" fmla="*/ 60032433 h 1403"/>
              <a:gd name="T46" fmla="*/ 253080962 w 1729"/>
              <a:gd name="T47" fmla="*/ 68408828 h 1403"/>
              <a:gd name="T48" fmla="*/ 243046885 w 1729"/>
              <a:gd name="T49" fmla="*/ 72876572 h 1403"/>
              <a:gd name="T50" fmla="*/ 231897794 w 1729"/>
              <a:gd name="T51" fmla="*/ 74272638 h 1403"/>
              <a:gd name="T52" fmla="*/ 217961693 w 1729"/>
              <a:gd name="T53" fmla="*/ 73435104 h 1403"/>
              <a:gd name="T54" fmla="*/ 205698115 w 1729"/>
              <a:gd name="T55" fmla="*/ 72597042 h 1403"/>
              <a:gd name="T56" fmla="*/ 189810738 w 1729"/>
              <a:gd name="T57" fmla="*/ 71759508 h 1403"/>
              <a:gd name="T58" fmla="*/ 175595884 w 1729"/>
              <a:gd name="T59" fmla="*/ 73435104 h 1403"/>
              <a:gd name="T60" fmla="*/ 162774798 w 1729"/>
              <a:gd name="T61" fmla="*/ 78460835 h 1403"/>
              <a:gd name="T62" fmla="*/ 153298229 w 1729"/>
              <a:gd name="T63" fmla="*/ 87116760 h 1403"/>
              <a:gd name="T64" fmla="*/ 147723683 w 1729"/>
              <a:gd name="T65" fmla="*/ 98006285 h 1403"/>
              <a:gd name="T66" fmla="*/ 147723683 w 1729"/>
              <a:gd name="T67" fmla="*/ 110291876 h 1403"/>
              <a:gd name="T68" fmla="*/ 147723683 w 1729"/>
              <a:gd name="T69" fmla="*/ 124253063 h 1403"/>
              <a:gd name="T70" fmla="*/ 144936146 w 1729"/>
              <a:gd name="T71" fmla="*/ 135421589 h 1403"/>
              <a:gd name="T72" fmla="*/ 139082846 w 1729"/>
              <a:gd name="T73" fmla="*/ 144636080 h 1403"/>
              <a:gd name="T74" fmla="*/ 127097989 w 1729"/>
              <a:gd name="T75" fmla="*/ 150778875 h 1403"/>
              <a:gd name="T76" fmla="*/ 113998149 w 1729"/>
              <a:gd name="T77" fmla="*/ 154688071 h 1403"/>
              <a:gd name="T78" fmla="*/ 98668280 w 1729"/>
              <a:gd name="T79" fmla="*/ 158038734 h 1403"/>
              <a:gd name="T80" fmla="*/ 85010933 w 1729"/>
              <a:gd name="T81" fmla="*/ 161109868 h 1403"/>
              <a:gd name="T82" fmla="*/ 73304334 w 1729"/>
              <a:gd name="T83" fmla="*/ 165856597 h 1403"/>
              <a:gd name="T84" fmla="*/ 64664009 w 1729"/>
              <a:gd name="T85" fmla="*/ 172557925 h 1403"/>
              <a:gd name="T86" fmla="*/ 57138187 w 1729"/>
              <a:gd name="T87" fmla="*/ 182888918 h 1403"/>
              <a:gd name="T88" fmla="*/ 53236164 w 1729"/>
              <a:gd name="T89" fmla="*/ 195733040 h 1403"/>
              <a:gd name="T90" fmla="*/ 54908686 w 1729"/>
              <a:gd name="T91" fmla="*/ 209135695 h 1403"/>
              <a:gd name="T92" fmla="*/ 59089463 w 1729"/>
              <a:gd name="T93" fmla="*/ 225889013 h 1403"/>
              <a:gd name="T94" fmla="*/ 61597718 w 1729"/>
              <a:gd name="T95" fmla="*/ 239849672 h 1403"/>
              <a:gd name="T96" fmla="*/ 60761985 w 1729"/>
              <a:gd name="T97" fmla="*/ 253810858 h 1403"/>
              <a:gd name="T98" fmla="*/ 57138187 w 1729"/>
              <a:gd name="T99" fmla="*/ 266375979 h 1403"/>
              <a:gd name="T100" fmla="*/ 51284888 w 1729"/>
              <a:gd name="T101" fmla="*/ 278661636 h 1403"/>
              <a:gd name="T102" fmla="*/ 41808318 w 1729"/>
              <a:gd name="T103" fmla="*/ 292622823 h 1403"/>
              <a:gd name="T104" fmla="*/ 32052987 w 1729"/>
              <a:gd name="T105" fmla="*/ 301278220 h 1403"/>
              <a:gd name="T106" fmla="*/ 22018910 w 1729"/>
              <a:gd name="T107" fmla="*/ 306583481 h 1403"/>
              <a:gd name="T108" fmla="*/ 7247070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81" name="Freeform 87" descr="Plaid"/>
          <p:cNvSpPr>
            <a:spLocks/>
          </p:cNvSpPr>
          <p:nvPr/>
        </p:nvSpPr>
        <p:spPr bwMode="auto">
          <a:xfrm>
            <a:off x="7283450" y="1600200"/>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19482" name="Freeform 88" descr="Plaid"/>
          <p:cNvSpPr>
            <a:spLocks/>
          </p:cNvSpPr>
          <p:nvPr/>
        </p:nvSpPr>
        <p:spPr bwMode="auto">
          <a:xfrm>
            <a:off x="7686675" y="1220788"/>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19483" name="Freeform 89" descr="Plaid"/>
          <p:cNvSpPr>
            <a:spLocks/>
          </p:cNvSpPr>
          <p:nvPr/>
        </p:nvSpPr>
        <p:spPr bwMode="auto">
          <a:xfrm>
            <a:off x="6373813" y="1744663"/>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19484" name="Freeform 90" descr="Large checker board"/>
          <p:cNvSpPr>
            <a:spLocks/>
          </p:cNvSpPr>
          <p:nvPr/>
        </p:nvSpPr>
        <p:spPr bwMode="auto">
          <a:xfrm>
            <a:off x="4565650" y="3219450"/>
            <a:ext cx="912813" cy="741363"/>
          </a:xfrm>
          <a:custGeom>
            <a:avLst/>
            <a:gdLst>
              <a:gd name="T0" fmla="*/ 0 w 1729"/>
              <a:gd name="T1" fmla="*/ 391745611 h 1403"/>
              <a:gd name="T2" fmla="*/ 481355486 w 1729"/>
              <a:gd name="T3" fmla="*/ 0 h 1403"/>
              <a:gd name="T4" fmla="*/ 436480894 w 1729"/>
              <a:gd name="T5" fmla="*/ 7538863 h 1403"/>
              <a:gd name="T6" fmla="*/ 437595909 w 1729"/>
              <a:gd name="T7" fmla="*/ 20382992 h 1403"/>
              <a:gd name="T8" fmla="*/ 442612947 w 1729"/>
              <a:gd name="T9" fmla="*/ 37973853 h 1403"/>
              <a:gd name="T10" fmla="*/ 444006715 w 1729"/>
              <a:gd name="T11" fmla="*/ 51935039 h 1403"/>
              <a:gd name="T12" fmla="*/ 440940425 w 1729"/>
              <a:gd name="T13" fmla="*/ 66733760 h 1403"/>
              <a:gd name="T14" fmla="*/ 431185102 w 1729"/>
              <a:gd name="T15" fmla="*/ 79019367 h 1403"/>
              <a:gd name="T16" fmla="*/ 418642769 w 1729"/>
              <a:gd name="T17" fmla="*/ 88233296 h 1403"/>
              <a:gd name="T18" fmla="*/ 403591654 w 1729"/>
              <a:gd name="T19" fmla="*/ 92980026 h 1403"/>
              <a:gd name="T20" fmla="*/ 381851506 w 1729"/>
              <a:gd name="T21" fmla="*/ 92422022 h 1403"/>
              <a:gd name="T22" fmla="*/ 367914878 w 1729"/>
              <a:gd name="T23" fmla="*/ 89629362 h 1403"/>
              <a:gd name="T24" fmla="*/ 353700023 w 1729"/>
              <a:gd name="T25" fmla="*/ 79577899 h 1403"/>
              <a:gd name="T26" fmla="*/ 344223454 w 1729"/>
              <a:gd name="T27" fmla="*/ 67571294 h 1403"/>
              <a:gd name="T28" fmla="*/ 340042676 w 1729"/>
              <a:gd name="T29" fmla="*/ 54447641 h 1403"/>
              <a:gd name="T30" fmla="*/ 340878937 w 1729"/>
              <a:gd name="T31" fmla="*/ 40486983 h 1403"/>
              <a:gd name="T32" fmla="*/ 344223454 w 1729"/>
              <a:gd name="T33" fmla="*/ 27363321 h 1403"/>
              <a:gd name="T34" fmla="*/ 347568498 w 1729"/>
              <a:gd name="T35" fmla="*/ 14240193 h 1403"/>
              <a:gd name="T36" fmla="*/ 345895976 w 1729"/>
              <a:gd name="T37" fmla="*/ 1675068 h 1403"/>
              <a:gd name="T38" fmla="*/ 265902048 w 1729"/>
              <a:gd name="T39" fmla="*/ 15357257 h 1403"/>
              <a:gd name="T40" fmla="*/ 264787561 w 1729"/>
              <a:gd name="T41" fmla="*/ 32948113 h 1403"/>
              <a:gd name="T42" fmla="*/ 263951300 w 1729"/>
              <a:gd name="T43" fmla="*/ 47467312 h 1403"/>
              <a:gd name="T44" fmla="*/ 260049277 w 1729"/>
              <a:gd name="T45" fmla="*/ 60032433 h 1403"/>
              <a:gd name="T46" fmla="*/ 253080962 w 1729"/>
              <a:gd name="T47" fmla="*/ 68408828 h 1403"/>
              <a:gd name="T48" fmla="*/ 243046885 w 1729"/>
              <a:gd name="T49" fmla="*/ 72876572 h 1403"/>
              <a:gd name="T50" fmla="*/ 231897794 w 1729"/>
              <a:gd name="T51" fmla="*/ 74272638 h 1403"/>
              <a:gd name="T52" fmla="*/ 217961693 w 1729"/>
              <a:gd name="T53" fmla="*/ 73435104 h 1403"/>
              <a:gd name="T54" fmla="*/ 205698115 w 1729"/>
              <a:gd name="T55" fmla="*/ 72597042 h 1403"/>
              <a:gd name="T56" fmla="*/ 189810738 w 1729"/>
              <a:gd name="T57" fmla="*/ 71759508 h 1403"/>
              <a:gd name="T58" fmla="*/ 175595884 w 1729"/>
              <a:gd name="T59" fmla="*/ 73435104 h 1403"/>
              <a:gd name="T60" fmla="*/ 162774798 w 1729"/>
              <a:gd name="T61" fmla="*/ 78460835 h 1403"/>
              <a:gd name="T62" fmla="*/ 153298229 w 1729"/>
              <a:gd name="T63" fmla="*/ 87116760 h 1403"/>
              <a:gd name="T64" fmla="*/ 147723683 w 1729"/>
              <a:gd name="T65" fmla="*/ 98006285 h 1403"/>
              <a:gd name="T66" fmla="*/ 147723683 w 1729"/>
              <a:gd name="T67" fmla="*/ 110291876 h 1403"/>
              <a:gd name="T68" fmla="*/ 147723683 w 1729"/>
              <a:gd name="T69" fmla="*/ 124253063 h 1403"/>
              <a:gd name="T70" fmla="*/ 144936146 w 1729"/>
              <a:gd name="T71" fmla="*/ 135421589 h 1403"/>
              <a:gd name="T72" fmla="*/ 139082846 w 1729"/>
              <a:gd name="T73" fmla="*/ 144636080 h 1403"/>
              <a:gd name="T74" fmla="*/ 127097989 w 1729"/>
              <a:gd name="T75" fmla="*/ 150778875 h 1403"/>
              <a:gd name="T76" fmla="*/ 113998149 w 1729"/>
              <a:gd name="T77" fmla="*/ 154688071 h 1403"/>
              <a:gd name="T78" fmla="*/ 98668280 w 1729"/>
              <a:gd name="T79" fmla="*/ 158038734 h 1403"/>
              <a:gd name="T80" fmla="*/ 85010933 w 1729"/>
              <a:gd name="T81" fmla="*/ 161109868 h 1403"/>
              <a:gd name="T82" fmla="*/ 73304334 w 1729"/>
              <a:gd name="T83" fmla="*/ 165856597 h 1403"/>
              <a:gd name="T84" fmla="*/ 64664009 w 1729"/>
              <a:gd name="T85" fmla="*/ 172557925 h 1403"/>
              <a:gd name="T86" fmla="*/ 57138187 w 1729"/>
              <a:gd name="T87" fmla="*/ 182888918 h 1403"/>
              <a:gd name="T88" fmla="*/ 53236164 w 1729"/>
              <a:gd name="T89" fmla="*/ 195733040 h 1403"/>
              <a:gd name="T90" fmla="*/ 54908686 w 1729"/>
              <a:gd name="T91" fmla="*/ 209135695 h 1403"/>
              <a:gd name="T92" fmla="*/ 59089463 w 1729"/>
              <a:gd name="T93" fmla="*/ 225889013 h 1403"/>
              <a:gd name="T94" fmla="*/ 61597718 w 1729"/>
              <a:gd name="T95" fmla="*/ 239849672 h 1403"/>
              <a:gd name="T96" fmla="*/ 60761985 w 1729"/>
              <a:gd name="T97" fmla="*/ 253810858 h 1403"/>
              <a:gd name="T98" fmla="*/ 57138187 w 1729"/>
              <a:gd name="T99" fmla="*/ 266375979 h 1403"/>
              <a:gd name="T100" fmla="*/ 51284888 w 1729"/>
              <a:gd name="T101" fmla="*/ 278661636 h 1403"/>
              <a:gd name="T102" fmla="*/ 41808318 w 1729"/>
              <a:gd name="T103" fmla="*/ 292622823 h 1403"/>
              <a:gd name="T104" fmla="*/ 32052987 w 1729"/>
              <a:gd name="T105" fmla="*/ 301278220 h 1403"/>
              <a:gd name="T106" fmla="*/ 22018910 w 1729"/>
              <a:gd name="T107" fmla="*/ 306583481 h 1403"/>
              <a:gd name="T108" fmla="*/ 7247070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Check">
            <a:fgClr>
              <a:srgbClr val="008000"/>
            </a:fgClr>
            <a:bgClr>
              <a:srgbClr val="EAEAEA"/>
            </a:bgClr>
          </a:pattFill>
          <a:ln w="0">
            <a:solidFill>
              <a:srgbClr val="000000"/>
            </a:solidFill>
            <a:prstDash val="solid"/>
            <a:round/>
            <a:headEnd/>
            <a:tailEnd/>
          </a:ln>
        </p:spPr>
        <p:txBody>
          <a:bodyPr/>
          <a:lstStyle/>
          <a:p>
            <a:endParaRPr lang="en-US"/>
          </a:p>
        </p:txBody>
      </p:sp>
      <p:sp>
        <p:nvSpPr>
          <p:cNvPr id="19485" name="Freeform 91" descr="Horizontal brick"/>
          <p:cNvSpPr>
            <a:spLocks/>
          </p:cNvSpPr>
          <p:nvPr/>
        </p:nvSpPr>
        <p:spPr bwMode="auto">
          <a:xfrm>
            <a:off x="5462588" y="2486025"/>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19486" name="Freeform 92" descr="Horizontal brick"/>
          <p:cNvSpPr>
            <a:spLocks/>
          </p:cNvSpPr>
          <p:nvPr/>
        </p:nvSpPr>
        <p:spPr bwMode="auto">
          <a:xfrm>
            <a:off x="4567238" y="2492375"/>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19487" name="Freeform 93" descr="Small grid"/>
          <p:cNvSpPr>
            <a:spLocks/>
          </p:cNvSpPr>
          <p:nvPr/>
        </p:nvSpPr>
        <p:spPr bwMode="auto">
          <a:xfrm>
            <a:off x="2228850" y="2697163"/>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19488" name="Freeform 94" descr="Small grid"/>
          <p:cNvSpPr>
            <a:spLocks/>
          </p:cNvSpPr>
          <p:nvPr/>
        </p:nvSpPr>
        <p:spPr bwMode="auto">
          <a:xfrm>
            <a:off x="912813" y="251460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19489" name="Freeform 95" descr="Small grid"/>
          <p:cNvSpPr>
            <a:spLocks/>
          </p:cNvSpPr>
          <p:nvPr/>
        </p:nvSpPr>
        <p:spPr bwMode="auto">
          <a:xfrm>
            <a:off x="403225" y="2697163"/>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19490" name="Freeform 96" descr="Small grid"/>
          <p:cNvSpPr>
            <a:spLocks/>
          </p:cNvSpPr>
          <p:nvPr/>
        </p:nvSpPr>
        <p:spPr bwMode="auto">
          <a:xfrm>
            <a:off x="1825625" y="2514600"/>
            <a:ext cx="912813" cy="742950"/>
          </a:xfrm>
          <a:custGeom>
            <a:avLst/>
            <a:gdLst>
              <a:gd name="T0" fmla="*/ 481912994 w 1729"/>
              <a:gd name="T1" fmla="*/ 0 h 1403"/>
              <a:gd name="T2" fmla="*/ 557508 w 1729"/>
              <a:gd name="T3" fmla="*/ 393424587 h 1403"/>
              <a:gd name="T4" fmla="*/ 45432116 w 1729"/>
              <a:gd name="T5" fmla="*/ 385853172 h 1403"/>
              <a:gd name="T6" fmla="*/ 44317102 w 1729"/>
              <a:gd name="T7" fmla="*/ 372954019 h 1403"/>
              <a:gd name="T8" fmla="*/ 39300063 w 1729"/>
              <a:gd name="T9" fmla="*/ 355287913 h 1403"/>
              <a:gd name="T10" fmla="*/ 37627541 w 1729"/>
              <a:gd name="T11" fmla="*/ 341267186 h 1403"/>
              <a:gd name="T12" fmla="*/ 40972585 w 1729"/>
              <a:gd name="T13" fmla="*/ 326405013 h 1403"/>
              <a:gd name="T14" fmla="*/ 51006662 w 1729"/>
              <a:gd name="T15" fmla="*/ 314066646 h 1403"/>
              <a:gd name="T16" fmla="*/ 63270241 w 1729"/>
              <a:gd name="T17" fmla="*/ 304812871 h 1403"/>
              <a:gd name="T18" fmla="*/ 78321372 w 1729"/>
              <a:gd name="T19" fmla="*/ 300045919 h 1403"/>
              <a:gd name="T20" fmla="*/ 100061520 w 1729"/>
              <a:gd name="T21" fmla="*/ 300606706 h 1403"/>
              <a:gd name="T22" fmla="*/ 113998149 w 1729"/>
              <a:gd name="T23" fmla="*/ 303410640 h 1403"/>
              <a:gd name="T24" fmla="*/ 128213003 w 1729"/>
              <a:gd name="T25" fmla="*/ 313505860 h 1403"/>
              <a:gd name="T26" fmla="*/ 137689573 w 1729"/>
              <a:gd name="T27" fmla="*/ 325563569 h 1403"/>
              <a:gd name="T28" fmla="*/ 141870383 w 1729"/>
              <a:gd name="T29" fmla="*/ 338743381 h 1403"/>
              <a:gd name="T30" fmla="*/ 141034122 w 1729"/>
              <a:gd name="T31" fmla="*/ 352764108 h 1403"/>
              <a:gd name="T32" fmla="*/ 137689573 w 1729"/>
              <a:gd name="T33" fmla="*/ 365943920 h 1403"/>
              <a:gd name="T34" fmla="*/ 134623282 w 1729"/>
              <a:gd name="T35" fmla="*/ 379123202 h 1403"/>
              <a:gd name="T36" fmla="*/ 136017051 w 1729"/>
              <a:gd name="T37" fmla="*/ 391742227 h 1403"/>
              <a:gd name="T38" fmla="*/ 216010945 w 1729"/>
              <a:gd name="T39" fmla="*/ 378001629 h 1403"/>
              <a:gd name="T40" fmla="*/ 216846678 w 1729"/>
              <a:gd name="T41" fmla="*/ 360335523 h 1403"/>
              <a:gd name="T42" fmla="*/ 218240447 w 1729"/>
              <a:gd name="T43" fmla="*/ 345754009 h 1403"/>
              <a:gd name="T44" fmla="*/ 221863717 w 1729"/>
              <a:gd name="T45" fmla="*/ 333134984 h 1403"/>
              <a:gd name="T46" fmla="*/ 228832031 w 1729"/>
              <a:gd name="T47" fmla="*/ 324722653 h 1403"/>
              <a:gd name="T48" fmla="*/ 238866108 w 1729"/>
              <a:gd name="T49" fmla="*/ 320235830 h 1403"/>
              <a:gd name="T50" fmla="*/ 250015200 w 1729"/>
              <a:gd name="T51" fmla="*/ 318833598 h 1403"/>
              <a:gd name="T52" fmla="*/ 263951300 w 1729"/>
              <a:gd name="T53" fmla="*/ 319394385 h 1403"/>
              <a:gd name="T54" fmla="*/ 276214879 w 1729"/>
              <a:gd name="T55" fmla="*/ 320516488 h 1403"/>
              <a:gd name="T56" fmla="*/ 292102321 w 1729"/>
              <a:gd name="T57" fmla="*/ 321357403 h 1403"/>
              <a:gd name="T58" fmla="*/ 306317176 w 1729"/>
              <a:gd name="T59" fmla="*/ 319394385 h 1403"/>
              <a:gd name="T60" fmla="*/ 319138789 w 1729"/>
              <a:gd name="T61" fmla="*/ 314908091 h 1403"/>
              <a:gd name="T62" fmla="*/ 328894113 w 1729"/>
              <a:gd name="T63" fmla="*/ 305934445 h 1403"/>
              <a:gd name="T64" fmla="*/ 334189377 w 1729"/>
              <a:gd name="T65" fmla="*/ 294998309 h 1403"/>
              <a:gd name="T66" fmla="*/ 334189377 w 1729"/>
              <a:gd name="T67" fmla="*/ 282659942 h 1403"/>
              <a:gd name="T68" fmla="*/ 334189377 w 1729"/>
              <a:gd name="T69" fmla="*/ 268639149 h 1403"/>
              <a:gd name="T70" fmla="*/ 336976914 w 1729"/>
              <a:gd name="T71" fmla="*/ 257422355 h 1403"/>
              <a:gd name="T72" fmla="*/ 342830213 w 1729"/>
              <a:gd name="T73" fmla="*/ 248168580 h 1403"/>
              <a:gd name="T74" fmla="*/ 355093792 w 1729"/>
              <a:gd name="T75" fmla="*/ 241999396 h 1403"/>
              <a:gd name="T76" fmla="*/ 367914878 w 1729"/>
              <a:gd name="T77" fmla="*/ 238073889 h 1403"/>
              <a:gd name="T78" fmla="*/ 383244747 w 1729"/>
              <a:gd name="T79" fmla="*/ 234989297 h 1403"/>
              <a:gd name="T80" fmla="*/ 396902621 w 1729"/>
              <a:gd name="T81" fmla="*/ 231624047 h 1403"/>
              <a:gd name="T82" fmla="*/ 408608693 w 1729"/>
              <a:gd name="T83" fmla="*/ 226857096 h 1403"/>
              <a:gd name="T84" fmla="*/ 417249001 w 1729"/>
              <a:gd name="T85" fmla="*/ 220127125 h 1403"/>
              <a:gd name="T86" fmla="*/ 424774823 w 1729"/>
              <a:gd name="T87" fmla="*/ 209751777 h 1403"/>
              <a:gd name="T88" fmla="*/ 428676846 w 1729"/>
              <a:gd name="T89" fmla="*/ 196291836 h 1403"/>
              <a:gd name="T90" fmla="*/ 427004324 w 1729"/>
              <a:gd name="T91" fmla="*/ 183392682 h 1403"/>
              <a:gd name="T92" fmla="*/ 422823547 w 1729"/>
              <a:gd name="T93" fmla="*/ 166567492 h 1403"/>
              <a:gd name="T94" fmla="*/ 420315292 w 1729"/>
              <a:gd name="T95" fmla="*/ 152546765 h 1403"/>
              <a:gd name="T96" fmla="*/ 421151553 w 1729"/>
              <a:gd name="T97" fmla="*/ 138526004 h 1403"/>
              <a:gd name="T98" fmla="*/ 425332330 w 1729"/>
              <a:gd name="T99" fmla="*/ 127028553 h 1403"/>
              <a:gd name="T100" fmla="*/ 432300116 w 1729"/>
              <a:gd name="T101" fmla="*/ 116373075 h 1403"/>
              <a:gd name="T102" fmla="*/ 442612947 w 1729"/>
              <a:gd name="T103" fmla="*/ 106277855 h 1403"/>
              <a:gd name="T104" fmla="*/ 454877053 w 1729"/>
              <a:gd name="T105" fmla="*/ 100669458 h 1403"/>
              <a:gd name="T106" fmla="*/ 466861878 w 1729"/>
              <a:gd name="T107" fmla="*/ 98145653 h 1403"/>
              <a:gd name="T108" fmla="*/ 481912994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19491" name="Freeform 97" descr="Small grid"/>
          <p:cNvSpPr>
            <a:spLocks/>
          </p:cNvSpPr>
          <p:nvPr/>
        </p:nvSpPr>
        <p:spPr bwMode="auto">
          <a:xfrm>
            <a:off x="911225" y="3221038"/>
            <a:ext cx="912813" cy="741362"/>
          </a:xfrm>
          <a:custGeom>
            <a:avLst/>
            <a:gdLst>
              <a:gd name="T0" fmla="*/ 0 w 1729"/>
              <a:gd name="T1" fmla="*/ 391744554 h 1403"/>
              <a:gd name="T2" fmla="*/ 481355486 w 1729"/>
              <a:gd name="T3" fmla="*/ 0 h 1403"/>
              <a:gd name="T4" fmla="*/ 436480894 w 1729"/>
              <a:gd name="T5" fmla="*/ 7538853 h 1403"/>
              <a:gd name="T6" fmla="*/ 437595909 w 1729"/>
              <a:gd name="T7" fmla="*/ 20382965 h 1403"/>
              <a:gd name="T8" fmla="*/ 442612947 w 1729"/>
              <a:gd name="T9" fmla="*/ 37973801 h 1403"/>
              <a:gd name="T10" fmla="*/ 444006715 w 1729"/>
              <a:gd name="T11" fmla="*/ 51934969 h 1403"/>
              <a:gd name="T12" fmla="*/ 440940425 w 1729"/>
              <a:gd name="T13" fmla="*/ 66733142 h 1403"/>
              <a:gd name="T14" fmla="*/ 431185102 w 1729"/>
              <a:gd name="T15" fmla="*/ 79019261 h 1403"/>
              <a:gd name="T16" fmla="*/ 418642769 w 1729"/>
              <a:gd name="T17" fmla="*/ 88233177 h 1403"/>
              <a:gd name="T18" fmla="*/ 403591654 w 1729"/>
              <a:gd name="T19" fmla="*/ 92979900 h 1403"/>
              <a:gd name="T20" fmla="*/ 381851506 w 1729"/>
              <a:gd name="T21" fmla="*/ 92421369 h 1403"/>
              <a:gd name="T22" fmla="*/ 367914878 w 1729"/>
              <a:gd name="T23" fmla="*/ 89629241 h 1403"/>
              <a:gd name="T24" fmla="*/ 353700023 w 1729"/>
              <a:gd name="T25" fmla="*/ 79577263 h 1403"/>
              <a:gd name="T26" fmla="*/ 344223454 w 1729"/>
              <a:gd name="T27" fmla="*/ 67571203 h 1403"/>
              <a:gd name="T28" fmla="*/ 340042676 w 1729"/>
              <a:gd name="T29" fmla="*/ 54447567 h 1403"/>
              <a:gd name="T30" fmla="*/ 340878937 w 1729"/>
              <a:gd name="T31" fmla="*/ 40486928 h 1403"/>
              <a:gd name="T32" fmla="*/ 344223454 w 1729"/>
              <a:gd name="T33" fmla="*/ 27363284 h 1403"/>
              <a:gd name="T34" fmla="*/ 347568498 w 1729"/>
              <a:gd name="T35" fmla="*/ 14240173 h 1403"/>
              <a:gd name="T36" fmla="*/ 345895976 w 1729"/>
              <a:gd name="T37" fmla="*/ 1675066 h 1403"/>
              <a:gd name="T38" fmla="*/ 265902048 w 1729"/>
              <a:gd name="T39" fmla="*/ 15357236 h 1403"/>
              <a:gd name="T40" fmla="*/ 264787561 w 1729"/>
              <a:gd name="T41" fmla="*/ 32948069 h 1403"/>
              <a:gd name="T42" fmla="*/ 263951300 w 1729"/>
              <a:gd name="T43" fmla="*/ 47467248 h 1403"/>
              <a:gd name="T44" fmla="*/ 260049277 w 1729"/>
              <a:gd name="T45" fmla="*/ 60032352 h 1403"/>
              <a:gd name="T46" fmla="*/ 253080962 w 1729"/>
              <a:gd name="T47" fmla="*/ 68408735 h 1403"/>
              <a:gd name="T48" fmla="*/ 243046885 w 1729"/>
              <a:gd name="T49" fmla="*/ 72876474 h 1403"/>
              <a:gd name="T50" fmla="*/ 231897794 w 1729"/>
              <a:gd name="T51" fmla="*/ 74272537 h 1403"/>
              <a:gd name="T52" fmla="*/ 217961693 w 1729"/>
              <a:gd name="T53" fmla="*/ 73434476 h 1403"/>
              <a:gd name="T54" fmla="*/ 205698115 w 1729"/>
              <a:gd name="T55" fmla="*/ 72596944 h 1403"/>
              <a:gd name="T56" fmla="*/ 189810738 w 1729"/>
              <a:gd name="T57" fmla="*/ 71759411 h 1403"/>
              <a:gd name="T58" fmla="*/ 175595884 w 1729"/>
              <a:gd name="T59" fmla="*/ 73434476 h 1403"/>
              <a:gd name="T60" fmla="*/ 162774798 w 1729"/>
              <a:gd name="T61" fmla="*/ 78460729 h 1403"/>
              <a:gd name="T62" fmla="*/ 153298229 w 1729"/>
              <a:gd name="T63" fmla="*/ 87116643 h 1403"/>
              <a:gd name="T64" fmla="*/ 147723683 w 1729"/>
              <a:gd name="T65" fmla="*/ 98006153 h 1403"/>
              <a:gd name="T66" fmla="*/ 147723683 w 1729"/>
              <a:gd name="T67" fmla="*/ 110291727 h 1403"/>
              <a:gd name="T68" fmla="*/ 147723683 w 1729"/>
              <a:gd name="T69" fmla="*/ 124252367 h 1403"/>
              <a:gd name="T70" fmla="*/ 144936146 w 1729"/>
              <a:gd name="T71" fmla="*/ 135421407 h 1403"/>
              <a:gd name="T72" fmla="*/ 139082846 w 1729"/>
              <a:gd name="T73" fmla="*/ 144635356 h 1403"/>
              <a:gd name="T74" fmla="*/ 127097989 w 1729"/>
              <a:gd name="T75" fmla="*/ 150778143 h 1403"/>
              <a:gd name="T76" fmla="*/ 113998149 w 1729"/>
              <a:gd name="T77" fmla="*/ 154687334 h 1403"/>
              <a:gd name="T78" fmla="*/ 98668280 w 1729"/>
              <a:gd name="T79" fmla="*/ 158037993 h 1403"/>
              <a:gd name="T80" fmla="*/ 85010933 w 1729"/>
              <a:gd name="T81" fmla="*/ 161109650 h 1403"/>
              <a:gd name="T82" fmla="*/ 73304334 w 1729"/>
              <a:gd name="T83" fmla="*/ 165856374 h 1403"/>
              <a:gd name="T84" fmla="*/ 64664009 w 1729"/>
              <a:gd name="T85" fmla="*/ 172557692 h 1403"/>
              <a:gd name="T86" fmla="*/ 57138187 w 1729"/>
              <a:gd name="T87" fmla="*/ 182888671 h 1403"/>
              <a:gd name="T88" fmla="*/ 53236164 w 1729"/>
              <a:gd name="T89" fmla="*/ 195732776 h 1403"/>
              <a:gd name="T90" fmla="*/ 54908686 w 1729"/>
              <a:gd name="T91" fmla="*/ 209135413 h 1403"/>
              <a:gd name="T92" fmla="*/ 59089463 w 1729"/>
              <a:gd name="T93" fmla="*/ 225888180 h 1403"/>
              <a:gd name="T94" fmla="*/ 61597718 w 1729"/>
              <a:gd name="T95" fmla="*/ 239849348 h 1403"/>
              <a:gd name="T96" fmla="*/ 60761985 w 1729"/>
              <a:gd name="T97" fmla="*/ 253809988 h 1403"/>
              <a:gd name="T98" fmla="*/ 57138187 w 1729"/>
              <a:gd name="T99" fmla="*/ 266375092 h 1403"/>
              <a:gd name="T100" fmla="*/ 51284888 w 1729"/>
              <a:gd name="T101" fmla="*/ 278660732 h 1403"/>
              <a:gd name="T102" fmla="*/ 41808318 w 1729"/>
              <a:gd name="T103" fmla="*/ 292621900 h 1403"/>
              <a:gd name="T104" fmla="*/ 32052987 w 1729"/>
              <a:gd name="T105" fmla="*/ 301277813 h 1403"/>
              <a:gd name="T106" fmla="*/ 22018910 w 1729"/>
              <a:gd name="T107" fmla="*/ 306582539 h 1403"/>
              <a:gd name="T108" fmla="*/ 7247070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19492" name="Freeform 98" descr="Large grid"/>
          <p:cNvSpPr>
            <a:spLocks/>
          </p:cNvSpPr>
          <p:nvPr/>
        </p:nvSpPr>
        <p:spPr bwMode="auto">
          <a:xfrm>
            <a:off x="2733675" y="103505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9493" name="Freeform 99" descr="Large grid"/>
          <p:cNvSpPr>
            <a:spLocks/>
          </p:cNvSpPr>
          <p:nvPr/>
        </p:nvSpPr>
        <p:spPr bwMode="auto">
          <a:xfrm>
            <a:off x="1820863" y="1597025"/>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p:cNvSpPr/>
          <p:nvPr/>
        </p:nvSpPr>
        <p:spPr>
          <a:xfrm>
            <a:off x="0" y="0"/>
            <a:ext cx="9144000"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Freeform 133" descr="Large grid"/>
          <p:cNvSpPr>
            <a:spLocks/>
          </p:cNvSpPr>
          <p:nvPr/>
        </p:nvSpPr>
        <p:spPr bwMode="auto">
          <a:xfrm>
            <a:off x="1820863" y="3044825"/>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483" name="Freeform 77" descr="Large grid"/>
          <p:cNvSpPr>
            <a:spLocks/>
          </p:cNvSpPr>
          <p:nvPr/>
        </p:nvSpPr>
        <p:spPr bwMode="auto">
          <a:xfrm>
            <a:off x="906463" y="29368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484" name="Freeform 78" descr="Outlined diamond"/>
          <p:cNvSpPr>
            <a:spLocks/>
          </p:cNvSpPr>
          <p:nvPr/>
        </p:nvSpPr>
        <p:spPr bwMode="auto">
          <a:xfrm>
            <a:off x="8193088" y="443388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20485" name="Freeform 79" descr="Large grid"/>
          <p:cNvSpPr>
            <a:spLocks/>
          </p:cNvSpPr>
          <p:nvPr/>
        </p:nvSpPr>
        <p:spPr bwMode="auto">
          <a:xfrm>
            <a:off x="908050" y="103505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486" name="Freeform 80" descr="Large grid"/>
          <p:cNvSpPr>
            <a:spLocks/>
          </p:cNvSpPr>
          <p:nvPr/>
        </p:nvSpPr>
        <p:spPr bwMode="auto">
          <a:xfrm>
            <a:off x="398463" y="1217613"/>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487" name="Freeform 81" descr="Large grid"/>
          <p:cNvSpPr>
            <a:spLocks/>
          </p:cNvSpPr>
          <p:nvPr/>
        </p:nvSpPr>
        <p:spPr bwMode="auto">
          <a:xfrm>
            <a:off x="1820863" y="149225"/>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488" name="Freeform 82" descr="Outlined diamond"/>
          <p:cNvSpPr>
            <a:spLocks/>
          </p:cNvSpPr>
          <p:nvPr/>
        </p:nvSpPr>
        <p:spPr bwMode="auto">
          <a:xfrm>
            <a:off x="7685088" y="3910013"/>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20489" name="Freeform 83" descr="Large grid"/>
          <p:cNvSpPr>
            <a:spLocks/>
          </p:cNvSpPr>
          <p:nvPr/>
        </p:nvSpPr>
        <p:spPr bwMode="auto">
          <a:xfrm>
            <a:off x="1820863" y="1035050"/>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490" name="Freeform 84" descr="Large grid"/>
          <p:cNvSpPr>
            <a:spLocks/>
          </p:cNvSpPr>
          <p:nvPr/>
        </p:nvSpPr>
        <p:spPr bwMode="auto">
          <a:xfrm>
            <a:off x="2732088" y="29368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491" name="Freeform 85" descr="Outlined diamond"/>
          <p:cNvSpPr>
            <a:spLocks/>
          </p:cNvSpPr>
          <p:nvPr/>
        </p:nvSpPr>
        <p:spPr bwMode="auto">
          <a:xfrm>
            <a:off x="7283450" y="2840038"/>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20492" name="Freeform 86" descr="Outlined diamond"/>
          <p:cNvSpPr>
            <a:spLocks/>
          </p:cNvSpPr>
          <p:nvPr/>
        </p:nvSpPr>
        <p:spPr bwMode="auto">
          <a:xfrm>
            <a:off x="7281863" y="3727450"/>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20493" name="Freeform 87" descr="Outlined diamond"/>
          <p:cNvSpPr>
            <a:spLocks/>
          </p:cNvSpPr>
          <p:nvPr/>
        </p:nvSpPr>
        <p:spPr bwMode="auto">
          <a:xfrm>
            <a:off x="6373813" y="2984500"/>
            <a:ext cx="912812" cy="741363"/>
          </a:xfrm>
          <a:custGeom>
            <a:avLst/>
            <a:gdLst>
              <a:gd name="T0" fmla="*/ 0 w 1729"/>
              <a:gd name="T1" fmla="*/ 391745611 h 1403"/>
              <a:gd name="T2" fmla="*/ 481354431 w 1729"/>
              <a:gd name="T3" fmla="*/ 0 h 1403"/>
              <a:gd name="T4" fmla="*/ 436479888 w 1729"/>
              <a:gd name="T5" fmla="*/ 7538863 h 1403"/>
              <a:gd name="T6" fmla="*/ 437594901 w 1729"/>
              <a:gd name="T7" fmla="*/ 20382992 h 1403"/>
              <a:gd name="T8" fmla="*/ 442611934 w 1729"/>
              <a:gd name="T9" fmla="*/ 37973853 h 1403"/>
              <a:gd name="T10" fmla="*/ 444005701 w 1729"/>
              <a:gd name="T11" fmla="*/ 51935039 h 1403"/>
              <a:gd name="T12" fmla="*/ 440939942 w 1729"/>
              <a:gd name="T13" fmla="*/ 66733760 h 1403"/>
              <a:gd name="T14" fmla="*/ 431184629 w 1729"/>
              <a:gd name="T15" fmla="*/ 79019367 h 1403"/>
              <a:gd name="T16" fmla="*/ 418641783 w 1729"/>
              <a:gd name="T17" fmla="*/ 88233296 h 1403"/>
              <a:gd name="T18" fmla="*/ 403590684 w 1729"/>
              <a:gd name="T19" fmla="*/ 92980026 h 1403"/>
              <a:gd name="T20" fmla="*/ 381850560 w 1729"/>
              <a:gd name="T21" fmla="*/ 92422022 h 1403"/>
              <a:gd name="T22" fmla="*/ 367914474 w 1729"/>
              <a:gd name="T23" fmla="*/ 89629362 h 1403"/>
              <a:gd name="T24" fmla="*/ 353699636 w 1729"/>
              <a:gd name="T25" fmla="*/ 79577899 h 1403"/>
              <a:gd name="T26" fmla="*/ 344223077 w 1729"/>
              <a:gd name="T27" fmla="*/ 67571294 h 1403"/>
              <a:gd name="T28" fmla="*/ 340042304 w 1729"/>
              <a:gd name="T29" fmla="*/ 54447641 h 1403"/>
              <a:gd name="T30" fmla="*/ 340878036 w 1729"/>
              <a:gd name="T31" fmla="*/ 40486983 h 1403"/>
              <a:gd name="T32" fmla="*/ 344223077 w 1729"/>
              <a:gd name="T33" fmla="*/ 27363321 h 1403"/>
              <a:gd name="T34" fmla="*/ 347567589 w 1729"/>
              <a:gd name="T35" fmla="*/ 14240193 h 1403"/>
              <a:gd name="T36" fmla="*/ 345895069 w 1729"/>
              <a:gd name="T37" fmla="*/ 1675068 h 1403"/>
              <a:gd name="T38" fmla="*/ 265901757 w 1729"/>
              <a:gd name="T39" fmla="*/ 15357257 h 1403"/>
              <a:gd name="T40" fmla="*/ 264786743 w 1729"/>
              <a:gd name="T41" fmla="*/ 32948113 h 1403"/>
              <a:gd name="T42" fmla="*/ 263950483 w 1729"/>
              <a:gd name="T43" fmla="*/ 47467312 h 1403"/>
              <a:gd name="T44" fmla="*/ 260048464 w 1729"/>
              <a:gd name="T45" fmla="*/ 60032433 h 1403"/>
              <a:gd name="T46" fmla="*/ 253080157 w 1729"/>
              <a:gd name="T47" fmla="*/ 68408828 h 1403"/>
              <a:gd name="T48" fmla="*/ 243046619 w 1729"/>
              <a:gd name="T49" fmla="*/ 72876572 h 1403"/>
              <a:gd name="T50" fmla="*/ 231897540 w 1729"/>
              <a:gd name="T51" fmla="*/ 74272638 h 1403"/>
              <a:gd name="T52" fmla="*/ 217961454 w 1729"/>
              <a:gd name="T53" fmla="*/ 73435104 h 1403"/>
              <a:gd name="T54" fmla="*/ 205697361 w 1729"/>
              <a:gd name="T55" fmla="*/ 72597042 h 1403"/>
              <a:gd name="T56" fmla="*/ 189810530 w 1729"/>
              <a:gd name="T57" fmla="*/ 71759508 h 1403"/>
              <a:gd name="T58" fmla="*/ 175595692 w 1729"/>
              <a:gd name="T59" fmla="*/ 73435104 h 1403"/>
              <a:gd name="T60" fmla="*/ 162774092 w 1729"/>
              <a:gd name="T61" fmla="*/ 78460835 h 1403"/>
              <a:gd name="T62" fmla="*/ 153297533 w 1729"/>
              <a:gd name="T63" fmla="*/ 87116760 h 1403"/>
              <a:gd name="T64" fmla="*/ 147722993 w 1729"/>
              <a:gd name="T65" fmla="*/ 98006285 h 1403"/>
              <a:gd name="T66" fmla="*/ 147722993 w 1729"/>
              <a:gd name="T67" fmla="*/ 110291876 h 1403"/>
              <a:gd name="T68" fmla="*/ 147722993 w 1729"/>
              <a:gd name="T69" fmla="*/ 124253063 h 1403"/>
              <a:gd name="T70" fmla="*/ 144935987 w 1729"/>
              <a:gd name="T71" fmla="*/ 135421589 h 1403"/>
              <a:gd name="T72" fmla="*/ 139082694 w 1729"/>
              <a:gd name="T73" fmla="*/ 144636080 h 1403"/>
              <a:gd name="T74" fmla="*/ 127097849 w 1729"/>
              <a:gd name="T75" fmla="*/ 150778875 h 1403"/>
              <a:gd name="T76" fmla="*/ 113997496 w 1729"/>
              <a:gd name="T77" fmla="*/ 154688071 h 1403"/>
              <a:gd name="T78" fmla="*/ 98668172 w 1729"/>
              <a:gd name="T79" fmla="*/ 158038734 h 1403"/>
              <a:gd name="T80" fmla="*/ 85010312 w 1729"/>
              <a:gd name="T81" fmla="*/ 161109868 h 1403"/>
              <a:gd name="T82" fmla="*/ 73304254 w 1729"/>
              <a:gd name="T83" fmla="*/ 165856597 h 1403"/>
              <a:gd name="T84" fmla="*/ 64663938 w 1729"/>
              <a:gd name="T85" fmla="*/ 172557925 h 1403"/>
              <a:gd name="T86" fmla="*/ 57138125 w 1729"/>
              <a:gd name="T87" fmla="*/ 182888918 h 1403"/>
              <a:gd name="T88" fmla="*/ 53236105 w 1729"/>
              <a:gd name="T89" fmla="*/ 195733040 h 1403"/>
              <a:gd name="T90" fmla="*/ 54908626 w 1729"/>
              <a:gd name="T91" fmla="*/ 209135695 h 1403"/>
              <a:gd name="T92" fmla="*/ 59089398 w 1729"/>
              <a:gd name="T93" fmla="*/ 225889013 h 1403"/>
              <a:gd name="T94" fmla="*/ 61597651 w 1729"/>
              <a:gd name="T95" fmla="*/ 239849672 h 1403"/>
              <a:gd name="T96" fmla="*/ 60761391 w 1729"/>
              <a:gd name="T97" fmla="*/ 253810858 h 1403"/>
              <a:gd name="T98" fmla="*/ 57138125 w 1729"/>
              <a:gd name="T99" fmla="*/ 266375979 h 1403"/>
              <a:gd name="T100" fmla="*/ 51284832 w 1729"/>
              <a:gd name="T101" fmla="*/ 278661636 h 1403"/>
              <a:gd name="T102" fmla="*/ 41808273 w 1729"/>
              <a:gd name="T103" fmla="*/ 292622823 h 1403"/>
              <a:gd name="T104" fmla="*/ 32052952 w 1729"/>
              <a:gd name="T105" fmla="*/ 301278220 h 1403"/>
              <a:gd name="T106" fmla="*/ 22018886 w 1729"/>
              <a:gd name="T107" fmla="*/ 306583481 h 1403"/>
              <a:gd name="T108" fmla="*/ 7246534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20494" name="Freeform 88" descr="Outlined diamond"/>
          <p:cNvSpPr>
            <a:spLocks/>
          </p:cNvSpPr>
          <p:nvPr/>
        </p:nvSpPr>
        <p:spPr bwMode="auto">
          <a:xfrm>
            <a:off x="6373813" y="372745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20495" name="Freeform 89" descr="Large grid"/>
          <p:cNvSpPr>
            <a:spLocks/>
          </p:cNvSpPr>
          <p:nvPr/>
        </p:nvSpPr>
        <p:spPr bwMode="auto">
          <a:xfrm>
            <a:off x="2224088" y="1217613"/>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496" name="Freeform 90" descr="Large grid"/>
          <p:cNvSpPr>
            <a:spLocks/>
          </p:cNvSpPr>
          <p:nvPr/>
        </p:nvSpPr>
        <p:spPr bwMode="auto">
          <a:xfrm>
            <a:off x="403225" y="1217613"/>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497" name="Freeform 91" descr="Plaid"/>
          <p:cNvSpPr>
            <a:spLocks/>
          </p:cNvSpPr>
          <p:nvPr/>
        </p:nvSpPr>
        <p:spPr bwMode="auto">
          <a:xfrm>
            <a:off x="8196263" y="1027113"/>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plaid">
            <a:fgClr>
              <a:srgbClr val="FF6600"/>
            </a:fgClr>
            <a:bgClr>
              <a:srgbClr val="FFFFFF"/>
            </a:bgClr>
          </a:pattFill>
          <a:ln w="0">
            <a:solidFill>
              <a:srgbClr val="000000"/>
            </a:solidFill>
            <a:prstDash val="solid"/>
            <a:round/>
            <a:headEnd/>
            <a:tailEnd/>
          </a:ln>
        </p:spPr>
        <p:txBody>
          <a:bodyPr/>
          <a:lstStyle/>
          <a:p>
            <a:endParaRPr lang="en-US"/>
          </a:p>
        </p:txBody>
      </p:sp>
      <p:sp>
        <p:nvSpPr>
          <p:cNvPr id="20498" name="Freeform 92" descr="Outlined diamond"/>
          <p:cNvSpPr>
            <a:spLocks/>
          </p:cNvSpPr>
          <p:nvPr/>
        </p:nvSpPr>
        <p:spPr bwMode="auto">
          <a:xfrm>
            <a:off x="0" y="2482850"/>
            <a:ext cx="912813" cy="742950"/>
          </a:xfrm>
          <a:custGeom>
            <a:avLst/>
            <a:gdLst>
              <a:gd name="T0" fmla="*/ 481912994 w 1729"/>
              <a:gd name="T1" fmla="*/ 0 h 1403"/>
              <a:gd name="T2" fmla="*/ 557508 w 1729"/>
              <a:gd name="T3" fmla="*/ 393424587 h 1403"/>
              <a:gd name="T4" fmla="*/ 45432116 w 1729"/>
              <a:gd name="T5" fmla="*/ 385853172 h 1403"/>
              <a:gd name="T6" fmla="*/ 44317102 w 1729"/>
              <a:gd name="T7" fmla="*/ 372954019 h 1403"/>
              <a:gd name="T8" fmla="*/ 39300063 w 1729"/>
              <a:gd name="T9" fmla="*/ 355287913 h 1403"/>
              <a:gd name="T10" fmla="*/ 37627541 w 1729"/>
              <a:gd name="T11" fmla="*/ 341267186 h 1403"/>
              <a:gd name="T12" fmla="*/ 40972585 w 1729"/>
              <a:gd name="T13" fmla="*/ 326405013 h 1403"/>
              <a:gd name="T14" fmla="*/ 51006662 w 1729"/>
              <a:gd name="T15" fmla="*/ 314066646 h 1403"/>
              <a:gd name="T16" fmla="*/ 63270241 w 1729"/>
              <a:gd name="T17" fmla="*/ 304812871 h 1403"/>
              <a:gd name="T18" fmla="*/ 78321372 w 1729"/>
              <a:gd name="T19" fmla="*/ 300045919 h 1403"/>
              <a:gd name="T20" fmla="*/ 100061520 w 1729"/>
              <a:gd name="T21" fmla="*/ 300606706 h 1403"/>
              <a:gd name="T22" fmla="*/ 113998149 w 1729"/>
              <a:gd name="T23" fmla="*/ 303410640 h 1403"/>
              <a:gd name="T24" fmla="*/ 128213003 w 1729"/>
              <a:gd name="T25" fmla="*/ 313505860 h 1403"/>
              <a:gd name="T26" fmla="*/ 137689573 w 1729"/>
              <a:gd name="T27" fmla="*/ 325563569 h 1403"/>
              <a:gd name="T28" fmla="*/ 141870383 w 1729"/>
              <a:gd name="T29" fmla="*/ 338743381 h 1403"/>
              <a:gd name="T30" fmla="*/ 141034122 w 1729"/>
              <a:gd name="T31" fmla="*/ 352764108 h 1403"/>
              <a:gd name="T32" fmla="*/ 137689573 w 1729"/>
              <a:gd name="T33" fmla="*/ 365943920 h 1403"/>
              <a:gd name="T34" fmla="*/ 134623282 w 1729"/>
              <a:gd name="T35" fmla="*/ 379123202 h 1403"/>
              <a:gd name="T36" fmla="*/ 136017051 w 1729"/>
              <a:gd name="T37" fmla="*/ 391742227 h 1403"/>
              <a:gd name="T38" fmla="*/ 216010945 w 1729"/>
              <a:gd name="T39" fmla="*/ 378001629 h 1403"/>
              <a:gd name="T40" fmla="*/ 216846678 w 1729"/>
              <a:gd name="T41" fmla="*/ 360335523 h 1403"/>
              <a:gd name="T42" fmla="*/ 218240447 w 1729"/>
              <a:gd name="T43" fmla="*/ 345754009 h 1403"/>
              <a:gd name="T44" fmla="*/ 221863717 w 1729"/>
              <a:gd name="T45" fmla="*/ 333134984 h 1403"/>
              <a:gd name="T46" fmla="*/ 228832031 w 1729"/>
              <a:gd name="T47" fmla="*/ 324722653 h 1403"/>
              <a:gd name="T48" fmla="*/ 238866108 w 1729"/>
              <a:gd name="T49" fmla="*/ 320235830 h 1403"/>
              <a:gd name="T50" fmla="*/ 250015200 w 1729"/>
              <a:gd name="T51" fmla="*/ 318833598 h 1403"/>
              <a:gd name="T52" fmla="*/ 263951300 w 1729"/>
              <a:gd name="T53" fmla="*/ 319394385 h 1403"/>
              <a:gd name="T54" fmla="*/ 276214879 w 1729"/>
              <a:gd name="T55" fmla="*/ 320516488 h 1403"/>
              <a:gd name="T56" fmla="*/ 292102321 w 1729"/>
              <a:gd name="T57" fmla="*/ 321357403 h 1403"/>
              <a:gd name="T58" fmla="*/ 306317176 w 1729"/>
              <a:gd name="T59" fmla="*/ 319394385 h 1403"/>
              <a:gd name="T60" fmla="*/ 319138789 w 1729"/>
              <a:gd name="T61" fmla="*/ 314908091 h 1403"/>
              <a:gd name="T62" fmla="*/ 328894113 w 1729"/>
              <a:gd name="T63" fmla="*/ 305934445 h 1403"/>
              <a:gd name="T64" fmla="*/ 334189377 w 1729"/>
              <a:gd name="T65" fmla="*/ 294998309 h 1403"/>
              <a:gd name="T66" fmla="*/ 334189377 w 1729"/>
              <a:gd name="T67" fmla="*/ 282659942 h 1403"/>
              <a:gd name="T68" fmla="*/ 334189377 w 1729"/>
              <a:gd name="T69" fmla="*/ 268639149 h 1403"/>
              <a:gd name="T70" fmla="*/ 336976914 w 1729"/>
              <a:gd name="T71" fmla="*/ 257422355 h 1403"/>
              <a:gd name="T72" fmla="*/ 342830213 w 1729"/>
              <a:gd name="T73" fmla="*/ 248168580 h 1403"/>
              <a:gd name="T74" fmla="*/ 355093792 w 1729"/>
              <a:gd name="T75" fmla="*/ 241999396 h 1403"/>
              <a:gd name="T76" fmla="*/ 367914878 w 1729"/>
              <a:gd name="T77" fmla="*/ 238073889 h 1403"/>
              <a:gd name="T78" fmla="*/ 383244747 w 1729"/>
              <a:gd name="T79" fmla="*/ 234989297 h 1403"/>
              <a:gd name="T80" fmla="*/ 396902621 w 1729"/>
              <a:gd name="T81" fmla="*/ 231624047 h 1403"/>
              <a:gd name="T82" fmla="*/ 408608693 w 1729"/>
              <a:gd name="T83" fmla="*/ 226857096 h 1403"/>
              <a:gd name="T84" fmla="*/ 417249001 w 1729"/>
              <a:gd name="T85" fmla="*/ 220127125 h 1403"/>
              <a:gd name="T86" fmla="*/ 424774823 w 1729"/>
              <a:gd name="T87" fmla="*/ 209751777 h 1403"/>
              <a:gd name="T88" fmla="*/ 428676846 w 1729"/>
              <a:gd name="T89" fmla="*/ 196291836 h 1403"/>
              <a:gd name="T90" fmla="*/ 427004324 w 1729"/>
              <a:gd name="T91" fmla="*/ 183392682 h 1403"/>
              <a:gd name="T92" fmla="*/ 422823547 w 1729"/>
              <a:gd name="T93" fmla="*/ 166567492 h 1403"/>
              <a:gd name="T94" fmla="*/ 420315292 w 1729"/>
              <a:gd name="T95" fmla="*/ 152546765 h 1403"/>
              <a:gd name="T96" fmla="*/ 421151553 w 1729"/>
              <a:gd name="T97" fmla="*/ 138526004 h 1403"/>
              <a:gd name="T98" fmla="*/ 425332330 w 1729"/>
              <a:gd name="T99" fmla="*/ 127028553 h 1403"/>
              <a:gd name="T100" fmla="*/ 432300116 w 1729"/>
              <a:gd name="T101" fmla="*/ 116373075 h 1403"/>
              <a:gd name="T102" fmla="*/ 442612947 w 1729"/>
              <a:gd name="T103" fmla="*/ 106277855 h 1403"/>
              <a:gd name="T104" fmla="*/ 454877053 w 1729"/>
              <a:gd name="T105" fmla="*/ 100669458 h 1403"/>
              <a:gd name="T106" fmla="*/ 466861878 w 1729"/>
              <a:gd name="T107" fmla="*/ 98145653 h 1403"/>
              <a:gd name="T108" fmla="*/ 481912994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openDmnd">
            <a:fgClr>
              <a:srgbClr val="008000"/>
            </a:fgClr>
            <a:bgClr>
              <a:schemeClr val="bg1"/>
            </a:bgClr>
          </a:pattFill>
          <a:ln w="0">
            <a:solidFill>
              <a:srgbClr val="000000"/>
            </a:solidFill>
            <a:prstDash val="solid"/>
            <a:round/>
            <a:headEnd/>
            <a:tailEnd/>
          </a:ln>
        </p:spPr>
        <p:txBody>
          <a:bodyPr/>
          <a:lstStyle/>
          <a:p>
            <a:endParaRPr lang="en-US"/>
          </a:p>
        </p:txBody>
      </p:sp>
      <p:sp>
        <p:nvSpPr>
          <p:cNvPr id="20499" name="Freeform 93" descr="Large checker board"/>
          <p:cNvSpPr>
            <a:spLocks/>
          </p:cNvSpPr>
          <p:nvPr/>
        </p:nvSpPr>
        <p:spPr bwMode="auto">
          <a:xfrm>
            <a:off x="4570413" y="373380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lgCheck">
            <a:fgClr>
              <a:srgbClr val="008000"/>
            </a:fgClr>
            <a:bgClr>
              <a:srgbClr val="EAEAEA"/>
            </a:bgClr>
          </a:pattFill>
          <a:ln w="0">
            <a:solidFill>
              <a:srgbClr val="000000"/>
            </a:solidFill>
            <a:prstDash val="solid"/>
            <a:round/>
            <a:headEnd/>
            <a:tailEnd/>
          </a:ln>
        </p:spPr>
        <p:txBody>
          <a:bodyPr/>
          <a:lstStyle/>
          <a:p>
            <a:endParaRPr lang="en-US"/>
          </a:p>
        </p:txBody>
      </p:sp>
      <p:sp>
        <p:nvSpPr>
          <p:cNvPr id="20500" name="Freeform 94" descr="Horizontal brick"/>
          <p:cNvSpPr>
            <a:spLocks/>
          </p:cNvSpPr>
          <p:nvPr/>
        </p:nvSpPr>
        <p:spPr bwMode="auto">
          <a:xfrm>
            <a:off x="4565650" y="1739900"/>
            <a:ext cx="912813" cy="741363"/>
          </a:xfrm>
          <a:custGeom>
            <a:avLst/>
            <a:gdLst>
              <a:gd name="T0" fmla="*/ 0 w 1729"/>
              <a:gd name="T1" fmla="*/ 391745611 h 1403"/>
              <a:gd name="T2" fmla="*/ 481355486 w 1729"/>
              <a:gd name="T3" fmla="*/ 0 h 1403"/>
              <a:gd name="T4" fmla="*/ 436480894 w 1729"/>
              <a:gd name="T5" fmla="*/ 7538863 h 1403"/>
              <a:gd name="T6" fmla="*/ 437595909 w 1729"/>
              <a:gd name="T7" fmla="*/ 20382992 h 1403"/>
              <a:gd name="T8" fmla="*/ 442612947 w 1729"/>
              <a:gd name="T9" fmla="*/ 37973853 h 1403"/>
              <a:gd name="T10" fmla="*/ 444006715 w 1729"/>
              <a:gd name="T11" fmla="*/ 51935039 h 1403"/>
              <a:gd name="T12" fmla="*/ 440940425 w 1729"/>
              <a:gd name="T13" fmla="*/ 66733760 h 1403"/>
              <a:gd name="T14" fmla="*/ 431185102 w 1729"/>
              <a:gd name="T15" fmla="*/ 79019367 h 1403"/>
              <a:gd name="T16" fmla="*/ 418642769 w 1729"/>
              <a:gd name="T17" fmla="*/ 88233296 h 1403"/>
              <a:gd name="T18" fmla="*/ 403591654 w 1729"/>
              <a:gd name="T19" fmla="*/ 92980026 h 1403"/>
              <a:gd name="T20" fmla="*/ 381851506 w 1729"/>
              <a:gd name="T21" fmla="*/ 92422022 h 1403"/>
              <a:gd name="T22" fmla="*/ 367914878 w 1729"/>
              <a:gd name="T23" fmla="*/ 89629362 h 1403"/>
              <a:gd name="T24" fmla="*/ 353700023 w 1729"/>
              <a:gd name="T25" fmla="*/ 79577899 h 1403"/>
              <a:gd name="T26" fmla="*/ 344223454 w 1729"/>
              <a:gd name="T27" fmla="*/ 67571294 h 1403"/>
              <a:gd name="T28" fmla="*/ 340042676 w 1729"/>
              <a:gd name="T29" fmla="*/ 54447641 h 1403"/>
              <a:gd name="T30" fmla="*/ 340878937 w 1729"/>
              <a:gd name="T31" fmla="*/ 40486983 h 1403"/>
              <a:gd name="T32" fmla="*/ 344223454 w 1729"/>
              <a:gd name="T33" fmla="*/ 27363321 h 1403"/>
              <a:gd name="T34" fmla="*/ 347568498 w 1729"/>
              <a:gd name="T35" fmla="*/ 14240193 h 1403"/>
              <a:gd name="T36" fmla="*/ 345895976 w 1729"/>
              <a:gd name="T37" fmla="*/ 1675068 h 1403"/>
              <a:gd name="T38" fmla="*/ 265902048 w 1729"/>
              <a:gd name="T39" fmla="*/ 15357257 h 1403"/>
              <a:gd name="T40" fmla="*/ 264787561 w 1729"/>
              <a:gd name="T41" fmla="*/ 32948113 h 1403"/>
              <a:gd name="T42" fmla="*/ 263951300 w 1729"/>
              <a:gd name="T43" fmla="*/ 47467312 h 1403"/>
              <a:gd name="T44" fmla="*/ 260049277 w 1729"/>
              <a:gd name="T45" fmla="*/ 60032433 h 1403"/>
              <a:gd name="T46" fmla="*/ 253080962 w 1729"/>
              <a:gd name="T47" fmla="*/ 68408828 h 1403"/>
              <a:gd name="T48" fmla="*/ 243046885 w 1729"/>
              <a:gd name="T49" fmla="*/ 72876572 h 1403"/>
              <a:gd name="T50" fmla="*/ 231897794 w 1729"/>
              <a:gd name="T51" fmla="*/ 74272638 h 1403"/>
              <a:gd name="T52" fmla="*/ 217961693 w 1729"/>
              <a:gd name="T53" fmla="*/ 73435104 h 1403"/>
              <a:gd name="T54" fmla="*/ 205698115 w 1729"/>
              <a:gd name="T55" fmla="*/ 72597042 h 1403"/>
              <a:gd name="T56" fmla="*/ 189810738 w 1729"/>
              <a:gd name="T57" fmla="*/ 71759508 h 1403"/>
              <a:gd name="T58" fmla="*/ 175595884 w 1729"/>
              <a:gd name="T59" fmla="*/ 73435104 h 1403"/>
              <a:gd name="T60" fmla="*/ 162774798 w 1729"/>
              <a:gd name="T61" fmla="*/ 78460835 h 1403"/>
              <a:gd name="T62" fmla="*/ 153298229 w 1729"/>
              <a:gd name="T63" fmla="*/ 87116760 h 1403"/>
              <a:gd name="T64" fmla="*/ 147723683 w 1729"/>
              <a:gd name="T65" fmla="*/ 98006285 h 1403"/>
              <a:gd name="T66" fmla="*/ 147723683 w 1729"/>
              <a:gd name="T67" fmla="*/ 110291876 h 1403"/>
              <a:gd name="T68" fmla="*/ 147723683 w 1729"/>
              <a:gd name="T69" fmla="*/ 124253063 h 1403"/>
              <a:gd name="T70" fmla="*/ 144936146 w 1729"/>
              <a:gd name="T71" fmla="*/ 135421589 h 1403"/>
              <a:gd name="T72" fmla="*/ 139082846 w 1729"/>
              <a:gd name="T73" fmla="*/ 144636080 h 1403"/>
              <a:gd name="T74" fmla="*/ 127097989 w 1729"/>
              <a:gd name="T75" fmla="*/ 150778875 h 1403"/>
              <a:gd name="T76" fmla="*/ 113998149 w 1729"/>
              <a:gd name="T77" fmla="*/ 154688071 h 1403"/>
              <a:gd name="T78" fmla="*/ 98668280 w 1729"/>
              <a:gd name="T79" fmla="*/ 158038734 h 1403"/>
              <a:gd name="T80" fmla="*/ 85010933 w 1729"/>
              <a:gd name="T81" fmla="*/ 161109868 h 1403"/>
              <a:gd name="T82" fmla="*/ 73304334 w 1729"/>
              <a:gd name="T83" fmla="*/ 165856597 h 1403"/>
              <a:gd name="T84" fmla="*/ 64664009 w 1729"/>
              <a:gd name="T85" fmla="*/ 172557925 h 1403"/>
              <a:gd name="T86" fmla="*/ 57138187 w 1729"/>
              <a:gd name="T87" fmla="*/ 182888918 h 1403"/>
              <a:gd name="T88" fmla="*/ 53236164 w 1729"/>
              <a:gd name="T89" fmla="*/ 195733040 h 1403"/>
              <a:gd name="T90" fmla="*/ 54908686 w 1729"/>
              <a:gd name="T91" fmla="*/ 209135695 h 1403"/>
              <a:gd name="T92" fmla="*/ 59089463 w 1729"/>
              <a:gd name="T93" fmla="*/ 225889013 h 1403"/>
              <a:gd name="T94" fmla="*/ 61597718 w 1729"/>
              <a:gd name="T95" fmla="*/ 239849672 h 1403"/>
              <a:gd name="T96" fmla="*/ 60761985 w 1729"/>
              <a:gd name="T97" fmla="*/ 253810858 h 1403"/>
              <a:gd name="T98" fmla="*/ 57138187 w 1729"/>
              <a:gd name="T99" fmla="*/ 266375979 h 1403"/>
              <a:gd name="T100" fmla="*/ 51284888 w 1729"/>
              <a:gd name="T101" fmla="*/ 278661636 h 1403"/>
              <a:gd name="T102" fmla="*/ 41808318 w 1729"/>
              <a:gd name="T103" fmla="*/ 292622823 h 1403"/>
              <a:gd name="T104" fmla="*/ 32052987 w 1729"/>
              <a:gd name="T105" fmla="*/ 301278220 h 1403"/>
              <a:gd name="T106" fmla="*/ 22018910 w 1729"/>
              <a:gd name="T107" fmla="*/ 306583481 h 1403"/>
              <a:gd name="T108" fmla="*/ 7247070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20501" name="Freeform 96" descr="Outlined diamond"/>
          <p:cNvSpPr>
            <a:spLocks/>
          </p:cNvSpPr>
          <p:nvPr/>
        </p:nvSpPr>
        <p:spPr bwMode="auto">
          <a:xfrm>
            <a:off x="403225" y="2676525"/>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openDmnd">
            <a:fgClr>
              <a:srgbClr val="008000"/>
            </a:fgClr>
            <a:bgClr>
              <a:schemeClr val="bg1"/>
            </a:bgClr>
          </a:pattFill>
          <a:ln w="0">
            <a:solidFill>
              <a:srgbClr val="000000"/>
            </a:solidFill>
            <a:prstDash val="solid"/>
            <a:round/>
            <a:headEnd/>
            <a:tailEnd/>
          </a:ln>
        </p:spPr>
        <p:txBody>
          <a:bodyPr/>
          <a:lstStyle/>
          <a:p>
            <a:endParaRPr lang="en-US"/>
          </a:p>
        </p:txBody>
      </p:sp>
      <p:sp>
        <p:nvSpPr>
          <p:cNvPr id="20502" name="Freeform 97" descr="Plaid"/>
          <p:cNvSpPr>
            <a:spLocks/>
          </p:cNvSpPr>
          <p:nvPr/>
        </p:nvSpPr>
        <p:spPr bwMode="auto">
          <a:xfrm>
            <a:off x="7288213" y="2486025"/>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20503" name="Freeform 98" descr="Large checker board"/>
          <p:cNvSpPr>
            <a:spLocks/>
          </p:cNvSpPr>
          <p:nvPr/>
        </p:nvSpPr>
        <p:spPr bwMode="auto">
          <a:xfrm>
            <a:off x="5467350" y="2851150"/>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lgCheck">
            <a:fgClr>
              <a:srgbClr val="008000"/>
            </a:fgClr>
            <a:bgClr>
              <a:srgbClr val="EAEAEA"/>
            </a:bgClr>
          </a:pattFill>
          <a:ln w="0">
            <a:solidFill>
              <a:srgbClr val="000000"/>
            </a:solidFill>
            <a:prstDash val="solid"/>
            <a:round/>
            <a:headEnd/>
            <a:tailEnd/>
          </a:ln>
        </p:spPr>
        <p:txBody>
          <a:bodyPr/>
          <a:lstStyle/>
          <a:p>
            <a:endParaRPr lang="en-US"/>
          </a:p>
        </p:txBody>
      </p:sp>
      <p:sp>
        <p:nvSpPr>
          <p:cNvPr id="20504" name="Freeform 99" descr="Large checker board"/>
          <p:cNvSpPr>
            <a:spLocks/>
          </p:cNvSpPr>
          <p:nvPr/>
        </p:nvSpPr>
        <p:spPr bwMode="auto">
          <a:xfrm>
            <a:off x="5465763" y="3738563"/>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lgCheck">
            <a:fgClr>
              <a:srgbClr val="008000"/>
            </a:fgClr>
            <a:bgClr>
              <a:srgbClr val="EAEAEA"/>
            </a:bgClr>
          </a:pattFill>
          <a:ln w="0">
            <a:solidFill>
              <a:srgbClr val="000000"/>
            </a:solidFill>
            <a:prstDash val="solid"/>
            <a:round/>
            <a:headEnd/>
            <a:tailEnd/>
          </a:ln>
        </p:spPr>
        <p:txBody>
          <a:bodyPr/>
          <a:lstStyle/>
          <a:p>
            <a:endParaRPr lang="en-US"/>
          </a:p>
        </p:txBody>
      </p:sp>
      <p:sp>
        <p:nvSpPr>
          <p:cNvPr id="20505" name="Freeform 100" descr="Large grid"/>
          <p:cNvSpPr>
            <a:spLocks/>
          </p:cNvSpPr>
          <p:nvPr/>
        </p:nvSpPr>
        <p:spPr bwMode="auto">
          <a:xfrm>
            <a:off x="2743200" y="1752600"/>
            <a:ext cx="912813" cy="741363"/>
          </a:xfrm>
          <a:custGeom>
            <a:avLst/>
            <a:gdLst>
              <a:gd name="T0" fmla="*/ 0 w 1729"/>
              <a:gd name="T1" fmla="*/ 391745611 h 1403"/>
              <a:gd name="T2" fmla="*/ 481355486 w 1729"/>
              <a:gd name="T3" fmla="*/ 0 h 1403"/>
              <a:gd name="T4" fmla="*/ 436480894 w 1729"/>
              <a:gd name="T5" fmla="*/ 7538863 h 1403"/>
              <a:gd name="T6" fmla="*/ 437595909 w 1729"/>
              <a:gd name="T7" fmla="*/ 20382992 h 1403"/>
              <a:gd name="T8" fmla="*/ 442612947 w 1729"/>
              <a:gd name="T9" fmla="*/ 37973853 h 1403"/>
              <a:gd name="T10" fmla="*/ 444006715 w 1729"/>
              <a:gd name="T11" fmla="*/ 51935039 h 1403"/>
              <a:gd name="T12" fmla="*/ 440940425 w 1729"/>
              <a:gd name="T13" fmla="*/ 66733760 h 1403"/>
              <a:gd name="T14" fmla="*/ 431185102 w 1729"/>
              <a:gd name="T15" fmla="*/ 79019367 h 1403"/>
              <a:gd name="T16" fmla="*/ 418642769 w 1729"/>
              <a:gd name="T17" fmla="*/ 88233296 h 1403"/>
              <a:gd name="T18" fmla="*/ 403591654 w 1729"/>
              <a:gd name="T19" fmla="*/ 92980026 h 1403"/>
              <a:gd name="T20" fmla="*/ 381851506 w 1729"/>
              <a:gd name="T21" fmla="*/ 92422022 h 1403"/>
              <a:gd name="T22" fmla="*/ 367914878 w 1729"/>
              <a:gd name="T23" fmla="*/ 89629362 h 1403"/>
              <a:gd name="T24" fmla="*/ 353700023 w 1729"/>
              <a:gd name="T25" fmla="*/ 79577899 h 1403"/>
              <a:gd name="T26" fmla="*/ 344223454 w 1729"/>
              <a:gd name="T27" fmla="*/ 67571294 h 1403"/>
              <a:gd name="T28" fmla="*/ 340042676 w 1729"/>
              <a:gd name="T29" fmla="*/ 54447641 h 1403"/>
              <a:gd name="T30" fmla="*/ 340878937 w 1729"/>
              <a:gd name="T31" fmla="*/ 40486983 h 1403"/>
              <a:gd name="T32" fmla="*/ 344223454 w 1729"/>
              <a:gd name="T33" fmla="*/ 27363321 h 1403"/>
              <a:gd name="T34" fmla="*/ 347568498 w 1729"/>
              <a:gd name="T35" fmla="*/ 14240193 h 1403"/>
              <a:gd name="T36" fmla="*/ 345895976 w 1729"/>
              <a:gd name="T37" fmla="*/ 1675068 h 1403"/>
              <a:gd name="T38" fmla="*/ 265902048 w 1729"/>
              <a:gd name="T39" fmla="*/ 15357257 h 1403"/>
              <a:gd name="T40" fmla="*/ 264787561 w 1729"/>
              <a:gd name="T41" fmla="*/ 32948113 h 1403"/>
              <a:gd name="T42" fmla="*/ 263951300 w 1729"/>
              <a:gd name="T43" fmla="*/ 47467312 h 1403"/>
              <a:gd name="T44" fmla="*/ 260049277 w 1729"/>
              <a:gd name="T45" fmla="*/ 60032433 h 1403"/>
              <a:gd name="T46" fmla="*/ 253080962 w 1729"/>
              <a:gd name="T47" fmla="*/ 68408828 h 1403"/>
              <a:gd name="T48" fmla="*/ 243046885 w 1729"/>
              <a:gd name="T49" fmla="*/ 72876572 h 1403"/>
              <a:gd name="T50" fmla="*/ 231897794 w 1729"/>
              <a:gd name="T51" fmla="*/ 74272638 h 1403"/>
              <a:gd name="T52" fmla="*/ 217961693 w 1729"/>
              <a:gd name="T53" fmla="*/ 73435104 h 1403"/>
              <a:gd name="T54" fmla="*/ 205698115 w 1729"/>
              <a:gd name="T55" fmla="*/ 72597042 h 1403"/>
              <a:gd name="T56" fmla="*/ 189810738 w 1729"/>
              <a:gd name="T57" fmla="*/ 71759508 h 1403"/>
              <a:gd name="T58" fmla="*/ 175595884 w 1729"/>
              <a:gd name="T59" fmla="*/ 73435104 h 1403"/>
              <a:gd name="T60" fmla="*/ 162774798 w 1729"/>
              <a:gd name="T61" fmla="*/ 78460835 h 1403"/>
              <a:gd name="T62" fmla="*/ 153298229 w 1729"/>
              <a:gd name="T63" fmla="*/ 87116760 h 1403"/>
              <a:gd name="T64" fmla="*/ 147723683 w 1729"/>
              <a:gd name="T65" fmla="*/ 98006285 h 1403"/>
              <a:gd name="T66" fmla="*/ 147723683 w 1729"/>
              <a:gd name="T67" fmla="*/ 110291876 h 1403"/>
              <a:gd name="T68" fmla="*/ 147723683 w 1729"/>
              <a:gd name="T69" fmla="*/ 124253063 h 1403"/>
              <a:gd name="T70" fmla="*/ 144936146 w 1729"/>
              <a:gd name="T71" fmla="*/ 135421589 h 1403"/>
              <a:gd name="T72" fmla="*/ 139082846 w 1729"/>
              <a:gd name="T73" fmla="*/ 144636080 h 1403"/>
              <a:gd name="T74" fmla="*/ 127097989 w 1729"/>
              <a:gd name="T75" fmla="*/ 150778875 h 1403"/>
              <a:gd name="T76" fmla="*/ 113998149 w 1729"/>
              <a:gd name="T77" fmla="*/ 154688071 h 1403"/>
              <a:gd name="T78" fmla="*/ 98668280 w 1729"/>
              <a:gd name="T79" fmla="*/ 158038734 h 1403"/>
              <a:gd name="T80" fmla="*/ 85010933 w 1729"/>
              <a:gd name="T81" fmla="*/ 161109868 h 1403"/>
              <a:gd name="T82" fmla="*/ 73304334 w 1729"/>
              <a:gd name="T83" fmla="*/ 165856597 h 1403"/>
              <a:gd name="T84" fmla="*/ 64664009 w 1729"/>
              <a:gd name="T85" fmla="*/ 172557925 h 1403"/>
              <a:gd name="T86" fmla="*/ 57138187 w 1729"/>
              <a:gd name="T87" fmla="*/ 182888918 h 1403"/>
              <a:gd name="T88" fmla="*/ 53236164 w 1729"/>
              <a:gd name="T89" fmla="*/ 195733040 h 1403"/>
              <a:gd name="T90" fmla="*/ 54908686 w 1729"/>
              <a:gd name="T91" fmla="*/ 209135695 h 1403"/>
              <a:gd name="T92" fmla="*/ 59089463 w 1729"/>
              <a:gd name="T93" fmla="*/ 225889013 h 1403"/>
              <a:gd name="T94" fmla="*/ 61597718 w 1729"/>
              <a:gd name="T95" fmla="*/ 239849672 h 1403"/>
              <a:gd name="T96" fmla="*/ 60761985 w 1729"/>
              <a:gd name="T97" fmla="*/ 253810858 h 1403"/>
              <a:gd name="T98" fmla="*/ 57138187 w 1729"/>
              <a:gd name="T99" fmla="*/ 266375979 h 1403"/>
              <a:gd name="T100" fmla="*/ 51284888 w 1729"/>
              <a:gd name="T101" fmla="*/ 278661636 h 1403"/>
              <a:gd name="T102" fmla="*/ 41808318 w 1729"/>
              <a:gd name="T103" fmla="*/ 292622823 h 1403"/>
              <a:gd name="T104" fmla="*/ 32052987 w 1729"/>
              <a:gd name="T105" fmla="*/ 301278220 h 1403"/>
              <a:gd name="T106" fmla="*/ 22018910 w 1729"/>
              <a:gd name="T107" fmla="*/ 306583481 h 1403"/>
              <a:gd name="T108" fmla="*/ 7247070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506" name="Freeform 101" descr="Plaid"/>
          <p:cNvSpPr>
            <a:spLocks/>
          </p:cNvSpPr>
          <p:nvPr/>
        </p:nvSpPr>
        <p:spPr bwMode="auto">
          <a:xfrm>
            <a:off x="7283450" y="1600200"/>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20507" name="Freeform 102" descr="Plaid"/>
          <p:cNvSpPr>
            <a:spLocks/>
          </p:cNvSpPr>
          <p:nvPr/>
        </p:nvSpPr>
        <p:spPr bwMode="auto">
          <a:xfrm>
            <a:off x="7686675" y="1220788"/>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20508" name="Freeform 103" descr="Plaid"/>
          <p:cNvSpPr>
            <a:spLocks/>
          </p:cNvSpPr>
          <p:nvPr/>
        </p:nvSpPr>
        <p:spPr bwMode="auto">
          <a:xfrm>
            <a:off x="6373813" y="1744663"/>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20509" name="Freeform 104" descr="Large checker board"/>
          <p:cNvSpPr>
            <a:spLocks/>
          </p:cNvSpPr>
          <p:nvPr/>
        </p:nvSpPr>
        <p:spPr bwMode="auto">
          <a:xfrm>
            <a:off x="4565650" y="3001963"/>
            <a:ext cx="912813" cy="741362"/>
          </a:xfrm>
          <a:custGeom>
            <a:avLst/>
            <a:gdLst>
              <a:gd name="T0" fmla="*/ 0 w 1729"/>
              <a:gd name="T1" fmla="*/ 391744554 h 1403"/>
              <a:gd name="T2" fmla="*/ 481355486 w 1729"/>
              <a:gd name="T3" fmla="*/ 0 h 1403"/>
              <a:gd name="T4" fmla="*/ 436480894 w 1729"/>
              <a:gd name="T5" fmla="*/ 7538853 h 1403"/>
              <a:gd name="T6" fmla="*/ 437595909 w 1729"/>
              <a:gd name="T7" fmla="*/ 20382965 h 1403"/>
              <a:gd name="T8" fmla="*/ 442612947 w 1729"/>
              <a:gd name="T9" fmla="*/ 37973801 h 1403"/>
              <a:gd name="T10" fmla="*/ 444006715 w 1729"/>
              <a:gd name="T11" fmla="*/ 51934969 h 1403"/>
              <a:gd name="T12" fmla="*/ 440940425 w 1729"/>
              <a:gd name="T13" fmla="*/ 66733142 h 1403"/>
              <a:gd name="T14" fmla="*/ 431185102 w 1729"/>
              <a:gd name="T15" fmla="*/ 79019261 h 1403"/>
              <a:gd name="T16" fmla="*/ 418642769 w 1729"/>
              <a:gd name="T17" fmla="*/ 88233177 h 1403"/>
              <a:gd name="T18" fmla="*/ 403591654 w 1729"/>
              <a:gd name="T19" fmla="*/ 92979900 h 1403"/>
              <a:gd name="T20" fmla="*/ 381851506 w 1729"/>
              <a:gd name="T21" fmla="*/ 92421369 h 1403"/>
              <a:gd name="T22" fmla="*/ 367914878 w 1729"/>
              <a:gd name="T23" fmla="*/ 89629241 h 1403"/>
              <a:gd name="T24" fmla="*/ 353700023 w 1729"/>
              <a:gd name="T25" fmla="*/ 79577263 h 1403"/>
              <a:gd name="T26" fmla="*/ 344223454 w 1729"/>
              <a:gd name="T27" fmla="*/ 67571203 h 1403"/>
              <a:gd name="T28" fmla="*/ 340042676 w 1729"/>
              <a:gd name="T29" fmla="*/ 54447567 h 1403"/>
              <a:gd name="T30" fmla="*/ 340878937 w 1729"/>
              <a:gd name="T31" fmla="*/ 40486928 h 1403"/>
              <a:gd name="T32" fmla="*/ 344223454 w 1729"/>
              <a:gd name="T33" fmla="*/ 27363284 h 1403"/>
              <a:gd name="T34" fmla="*/ 347568498 w 1729"/>
              <a:gd name="T35" fmla="*/ 14240173 h 1403"/>
              <a:gd name="T36" fmla="*/ 345895976 w 1729"/>
              <a:gd name="T37" fmla="*/ 1675066 h 1403"/>
              <a:gd name="T38" fmla="*/ 265902048 w 1729"/>
              <a:gd name="T39" fmla="*/ 15357236 h 1403"/>
              <a:gd name="T40" fmla="*/ 264787561 w 1729"/>
              <a:gd name="T41" fmla="*/ 32948069 h 1403"/>
              <a:gd name="T42" fmla="*/ 263951300 w 1729"/>
              <a:gd name="T43" fmla="*/ 47467248 h 1403"/>
              <a:gd name="T44" fmla="*/ 260049277 w 1729"/>
              <a:gd name="T45" fmla="*/ 60032352 h 1403"/>
              <a:gd name="T46" fmla="*/ 253080962 w 1729"/>
              <a:gd name="T47" fmla="*/ 68408735 h 1403"/>
              <a:gd name="T48" fmla="*/ 243046885 w 1729"/>
              <a:gd name="T49" fmla="*/ 72876474 h 1403"/>
              <a:gd name="T50" fmla="*/ 231897794 w 1729"/>
              <a:gd name="T51" fmla="*/ 74272537 h 1403"/>
              <a:gd name="T52" fmla="*/ 217961693 w 1729"/>
              <a:gd name="T53" fmla="*/ 73434476 h 1403"/>
              <a:gd name="T54" fmla="*/ 205698115 w 1729"/>
              <a:gd name="T55" fmla="*/ 72596944 h 1403"/>
              <a:gd name="T56" fmla="*/ 189810738 w 1729"/>
              <a:gd name="T57" fmla="*/ 71759411 h 1403"/>
              <a:gd name="T58" fmla="*/ 175595884 w 1729"/>
              <a:gd name="T59" fmla="*/ 73434476 h 1403"/>
              <a:gd name="T60" fmla="*/ 162774798 w 1729"/>
              <a:gd name="T61" fmla="*/ 78460729 h 1403"/>
              <a:gd name="T62" fmla="*/ 153298229 w 1729"/>
              <a:gd name="T63" fmla="*/ 87116643 h 1403"/>
              <a:gd name="T64" fmla="*/ 147723683 w 1729"/>
              <a:gd name="T65" fmla="*/ 98006153 h 1403"/>
              <a:gd name="T66" fmla="*/ 147723683 w 1729"/>
              <a:gd name="T67" fmla="*/ 110291727 h 1403"/>
              <a:gd name="T68" fmla="*/ 147723683 w 1729"/>
              <a:gd name="T69" fmla="*/ 124252367 h 1403"/>
              <a:gd name="T70" fmla="*/ 144936146 w 1729"/>
              <a:gd name="T71" fmla="*/ 135421407 h 1403"/>
              <a:gd name="T72" fmla="*/ 139082846 w 1729"/>
              <a:gd name="T73" fmla="*/ 144635356 h 1403"/>
              <a:gd name="T74" fmla="*/ 127097989 w 1729"/>
              <a:gd name="T75" fmla="*/ 150778143 h 1403"/>
              <a:gd name="T76" fmla="*/ 113998149 w 1729"/>
              <a:gd name="T77" fmla="*/ 154687334 h 1403"/>
              <a:gd name="T78" fmla="*/ 98668280 w 1729"/>
              <a:gd name="T79" fmla="*/ 158037993 h 1403"/>
              <a:gd name="T80" fmla="*/ 85010933 w 1729"/>
              <a:gd name="T81" fmla="*/ 161109650 h 1403"/>
              <a:gd name="T82" fmla="*/ 73304334 w 1729"/>
              <a:gd name="T83" fmla="*/ 165856374 h 1403"/>
              <a:gd name="T84" fmla="*/ 64664009 w 1729"/>
              <a:gd name="T85" fmla="*/ 172557692 h 1403"/>
              <a:gd name="T86" fmla="*/ 57138187 w 1729"/>
              <a:gd name="T87" fmla="*/ 182888671 h 1403"/>
              <a:gd name="T88" fmla="*/ 53236164 w 1729"/>
              <a:gd name="T89" fmla="*/ 195732776 h 1403"/>
              <a:gd name="T90" fmla="*/ 54908686 w 1729"/>
              <a:gd name="T91" fmla="*/ 209135413 h 1403"/>
              <a:gd name="T92" fmla="*/ 59089463 w 1729"/>
              <a:gd name="T93" fmla="*/ 225888180 h 1403"/>
              <a:gd name="T94" fmla="*/ 61597718 w 1729"/>
              <a:gd name="T95" fmla="*/ 239849348 h 1403"/>
              <a:gd name="T96" fmla="*/ 60761985 w 1729"/>
              <a:gd name="T97" fmla="*/ 253809988 h 1403"/>
              <a:gd name="T98" fmla="*/ 57138187 w 1729"/>
              <a:gd name="T99" fmla="*/ 266375092 h 1403"/>
              <a:gd name="T100" fmla="*/ 51284888 w 1729"/>
              <a:gd name="T101" fmla="*/ 278660732 h 1403"/>
              <a:gd name="T102" fmla="*/ 41808318 w 1729"/>
              <a:gd name="T103" fmla="*/ 292621900 h 1403"/>
              <a:gd name="T104" fmla="*/ 32052987 w 1729"/>
              <a:gd name="T105" fmla="*/ 301277813 h 1403"/>
              <a:gd name="T106" fmla="*/ 22018910 w 1729"/>
              <a:gd name="T107" fmla="*/ 306582539 h 1403"/>
              <a:gd name="T108" fmla="*/ 7247070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Check">
            <a:fgClr>
              <a:srgbClr val="008000"/>
            </a:fgClr>
            <a:bgClr>
              <a:srgbClr val="EAEAEA"/>
            </a:bgClr>
          </a:pattFill>
          <a:ln w="0">
            <a:solidFill>
              <a:srgbClr val="000000"/>
            </a:solidFill>
            <a:prstDash val="solid"/>
            <a:round/>
            <a:headEnd/>
            <a:tailEnd/>
          </a:ln>
        </p:spPr>
        <p:txBody>
          <a:bodyPr/>
          <a:lstStyle/>
          <a:p>
            <a:endParaRPr lang="en-US"/>
          </a:p>
        </p:txBody>
      </p:sp>
      <p:sp>
        <p:nvSpPr>
          <p:cNvPr id="20510" name="Freeform 105" descr="Horizontal brick"/>
          <p:cNvSpPr>
            <a:spLocks/>
          </p:cNvSpPr>
          <p:nvPr/>
        </p:nvSpPr>
        <p:spPr bwMode="auto">
          <a:xfrm>
            <a:off x="5462588" y="2486025"/>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20511" name="Freeform 106" descr="Horizontal brick"/>
          <p:cNvSpPr>
            <a:spLocks/>
          </p:cNvSpPr>
          <p:nvPr/>
        </p:nvSpPr>
        <p:spPr bwMode="auto">
          <a:xfrm>
            <a:off x="4567238" y="2492375"/>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20512" name="Freeform 107" descr="Small grid"/>
          <p:cNvSpPr>
            <a:spLocks/>
          </p:cNvSpPr>
          <p:nvPr/>
        </p:nvSpPr>
        <p:spPr bwMode="auto">
          <a:xfrm>
            <a:off x="2228850" y="2479675"/>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13" name="Freeform 108" descr="Small grid"/>
          <p:cNvSpPr>
            <a:spLocks/>
          </p:cNvSpPr>
          <p:nvPr/>
        </p:nvSpPr>
        <p:spPr bwMode="auto">
          <a:xfrm>
            <a:off x="912813" y="2297113"/>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14" name="Freeform 109" descr="Small grid"/>
          <p:cNvSpPr>
            <a:spLocks/>
          </p:cNvSpPr>
          <p:nvPr/>
        </p:nvSpPr>
        <p:spPr bwMode="auto">
          <a:xfrm>
            <a:off x="403225" y="2479675"/>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15" name="Freeform 110" descr="Small grid"/>
          <p:cNvSpPr>
            <a:spLocks/>
          </p:cNvSpPr>
          <p:nvPr/>
        </p:nvSpPr>
        <p:spPr bwMode="auto">
          <a:xfrm>
            <a:off x="1825625" y="2297113"/>
            <a:ext cx="912813" cy="742950"/>
          </a:xfrm>
          <a:custGeom>
            <a:avLst/>
            <a:gdLst>
              <a:gd name="T0" fmla="*/ 481912994 w 1729"/>
              <a:gd name="T1" fmla="*/ 0 h 1403"/>
              <a:gd name="T2" fmla="*/ 557508 w 1729"/>
              <a:gd name="T3" fmla="*/ 393424587 h 1403"/>
              <a:gd name="T4" fmla="*/ 45432116 w 1729"/>
              <a:gd name="T5" fmla="*/ 385853172 h 1403"/>
              <a:gd name="T6" fmla="*/ 44317102 w 1729"/>
              <a:gd name="T7" fmla="*/ 372954019 h 1403"/>
              <a:gd name="T8" fmla="*/ 39300063 w 1729"/>
              <a:gd name="T9" fmla="*/ 355287913 h 1403"/>
              <a:gd name="T10" fmla="*/ 37627541 w 1729"/>
              <a:gd name="T11" fmla="*/ 341267186 h 1403"/>
              <a:gd name="T12" fmla="*/ 40972585 w 1729"/>
              <a:gd name="T13" fmla="*/ 326405013 h 1403"/>
              <a:gd name="T14" fmla="*/ 51006662 w 1729"/>
              <a:gd name="T15" fmla="*/ 314066646 h 1403"/>
              <a:gd name="T16" fmla="*/ 63270241 w 1729"/>
              <a:gd name="T17" fmla="*/ 304812871 h 1403"/>
              <a:gd name="T18" fmla="*/ 78321372 w 1729"/>
              <a:gd name="T19" fmla="*/ 300045919 h 1403"/>
              <a:gd name="T20" fmla="*/ 100061520 w 1729"/>
              <a:gd name="T21" fmla="*/ 300606706 h 1403"/>
              <a:gd name="T22" fmla="*/ 113998149 w 1729"/>
              <a:gd name="T23" fmla="*/ 303410640 h 1403"/>
              <a:gd name="T24" fmla="*/ 128213003 w 1729"/>
              <a:gd name="T25" fmla="*/ 313505860 h 1403"/>
              <a:gd name="T26" fmla="*/ 137689573 w 1729"/>
              <a:gd name="T27" fmla="*/ 325563569 h 1403"/>
              <a:gd name="T28" fmla="*/ 141870383 w 1729"/>
              <a:gd name="T29" fmla="*/ 338743381 h 1403"/>
              <a:gd name="T30" fmla="*/ 141034122 w 1729"/>
              <a:gd name="T31" fmla="*/ 352764108 h 1403"/>
              <a:gd name="T32" fmla="*/ 137689573 w 1729"/>
              <a:gd name="T33" fmla="*/ 365943920 h 1403"/>
              <a:gd name="T34" fmla="*/ 134623282 w 1729"/>
              <a:gd name="T35" fmla="*/ 379123202 h 1403"/>
              <a:gd name="T36" fmla="*/ 136017051 w 1729"/>
              <a:gd name="T37" fmla="*/ 391742227 h 1403"/>
              <a:gd name="T38" fmla="*/ 216010945 w 1729"/>
              <a:gd name="T39" fmla="*/ 378001629 h 1403"/>
              <a:gd name="T40" fmla="*/ 216846678 w 1729"/>
              <a:gd name="T41" fmla="*/ 360335523 h 1403"/>
              <a:gd name="T42" fmla="*/ 218240447 w 1729"/>
              <a:gd name="T43" fmla="*/ 345754009 h 1403"/>
              <a:gd name="T44" fmla="*/ 221863717 w 1729"/>
              <a:gd name="T45" fmla="*/ 333134984 h 1403"/>
              <a:gd name="T46" fmla="*/ 228832031 w 1729"/>
              <a:gd name="T47" fmla="*/ 324722653 h 1403"/>
              <a:gd name="T48" fmla="*/ 238866108 w 1729"/>
              <a:gd name="T49" fmla="*/ 320235830 h 1403"/>
              <a:gd name="T50" fmla="*/ 250015200 w 1729"/>
              <a:gd name="T51" fmla="*/ 318833598 h 1403"/>
              <a:gd name="T52" fmla="*/ 263951300 w 1729"/>
              <a:gd name="T53" fmla="*/ 319394385 h 1403"/>
              <a:gd name="T54" fmla="*/ 276214879 w 1729"/>
              <a:gd name="T55" fmla="*/ 320516488 h 1403"/>
              <a:gd name="T56" fmla="*/ 292102321 w 1729"/>
              <a:gd name="T57" fmla="*/ 321357403 h 1403"/>
              <a:gd name="T58" fmla="*/ 306317176 w 1729"/>
              <a:gd name="T59" fmla="*/ 319394385 h 1403"/>
              <a:gd name="T60" fmla="*/ 319138789 w 1729"/>
              <a:gd name="T61" fmla="*/ 314908091 h 1403"/>
              <a:gd name="T62" fmla="*/ 328894113 w 1729"/>
              <a:gd name="T63" fmla="*/ 305934445 h 1403"/>
              <a:gd name="T64" fmla="*/ 334189377 w 1729"/>
              <a:gd name="T65" fmla="*/ 294998309 h 1403"/>
              <a:gd name="T66" fmla="*/ 334189377 w 1729"/>
              <a:gd name="T67" fmla="*/ 282659942 h 1403"/>
              <a:gd name="T68" fmla="*/ 334189377 w 1729"/>
              <a:gd name="T69" fmla="*/ 268639149 h 1403"/>
              <a:gd name="T70" fmla="*/ 336976914 w 1729"/>
              <a:gd name="T71" fmla="*/ 257422355 h 1403"/>
              <a:gd name="T72" fmla="*/ 342830213 w 1729"/>
              <a:gd name="T73" fmla="*/ 248168580 h 1403"/>
              <a:gd name="T74" fmla="*/ 355093792 w 1729"/>
              <a:gd name="T75" fmla="*/ 241999396 h 1403"/>
              <a:gd name="T76" fmla="*/ 367914878 w 1729"/>
              <a:gd name="T77" fmla="*/ 238073889 h 1403"/>
              <a:gd name="T78" fmla="*/ 383244747 w 1729"/>
              <a:gd name="T79" fmla="*/ 234989297 h 1403"/>
              <a:gd name="T80" fmla="*/ 396902621 w 1729"/>
              <a:gd name="T81" fmla="*/ 231624047 h 1403"/>
              <a:gd name="T82" fmla="*/ 408608693 w 1729"/>
              <a:gd name="T83" fmla="*/ 226857096 h 1403"/>
              <a:gd name="T84" fmla="*/ 417249001 w 1729"/>
              <a:gd name="T85" fmla="*/ 220127125 h 1403"/>
              <a:gd name="T86" fmla="*/ 424774823 w 1729"/>
              <a:gd name="T87" fmla="*/ 209751777 h 1403"/>
              <a:gd name="T88" fmla="*/ 428676846 w 1729"/>
              <a:gd name="T89" fmla="*/ 196291836 h 1403"/>
              <a:gd name="T90" fmla="*/ 427004324 w 1729"/>
              <a:gd name="T91" fmla="*/ 183392682 h 1403"/>
              <a:gd name="T92" fmla="*/ 422823547 w 1729"/>
              <a:gd name="T93" fmla="*/ 166567492 h 1403"/>
              <a:gd name="T94" fmla="*/ 420315292 w 1729"/>
              <a:gd name="T95" fmla="*/ 152546765 h 1403"/>
              <a:gd name="T96" fmla="*/ 421151553 w 1729"/>
              <a:gd name="T97" fmla="*/ 138526004 h 1403"/>
              <a:gd name="T98" fmla="*/ 425332330 w 1729"/>
              <a:gd name="T99" fmla="*/ 127028553 h 1403"/>
              <a:gd name="T100" fmla="*/ 432300116 w 1729"/>
              <a:gd name="T101" fmla="*/ 116373075 h 1403"/>
              <a:gd name="T102" fmla="*/ 442612947 w 1729"/>
              <a:gd name="T103" fmla="*/ 106277855 h 1403"/>
              <a:gd name="T104" fmla="*/ 454877053 w 1729"/>
              <a:gd name="T105" fmla="*/ 100669458 h 1403"/>
              <a:gd name="T106" fmla="*/ 466861878 w 1729"/>
              <a:gd name="T107" fmla="*/ 98145653 h 1403"/>
              <a:gd name="T108" fmla="*/ 481912994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16" name="Freeform 111" descr="Small grid"/>
          <p:cNvSpPr>
            <a:spLocks/>
          </p:cNvSpPr>
          <p:nvPr/>
        </p:nvSpPr>
        <p:spPr bwMode="auto">
          <a:xfrm>
            <a:off x="911225" y="3003550"/>
            <a:ext cx="912813" cy="741363"/>
          </a:xfrm>
          <a:custGeom>
            <a:avLst/>
            <a:gdLst>
              <a:gd name="T0" fmla="*/ 0 w 1729"/>
              <a:gd name="T1" fmla="*/ 391745611 h 1403"/>
              <a:gd name="T2" fmla="*/ 481355486 w 1729"/>
              <a:gd name="T3" fmla="*/ 0 h 1403"/>
              <a:gd name="T4" fmla="*/ 436480894 w 1729"/>
              <a:gd name="T5" fmla="*/ 7538863 h 1403"/>
              <a:gd name="T6" fmla="*/ 437595909 w 1729"/>
              <a:gd name="T7" fmla="*/ 20382992 h 1403"/>
              <a:gd name="T8" fmla="*/ 442612947 w 1729"/>
              <a:gd name="T9" fmla="*/ 37973853 h 1403"/>
              <a:gd name="T10" fmla="*/ 444006715 w 1729"/>
              <a:gd name="T11" fmla="*/ 51935039 h 1403"/>
              <a:gd name="T12" fmla="*/ 440940425 w 1729"/>
              <a:gd name="T13" fmla="*/ 66733760 h 1403"/>
              <a:gd name="T14" fmla="*/ 431185102 w 1729"/>
              <a:gd name="T15" fmla="*/ 79019367 h 1403"/>
              <a:gd name="T16" fmla="*/ 418642769 w 1729"/>
              <a:gd name="T17" fmla="*/ 88233296 h 1403"/>
              <a:gd name="T18" fmla="*/ 403591654 w 1729"/>
              <a:gd name="T19" fmla="*/ 92980026 h 1403"/>
              <a:gd name="T20" fmla="*/ 381851506 w 1729"/>
              <a:gd name="T21" fmla="*/ 92422022 h 1403"/>
              <a:gd name="T22" fmla="*/ 367914878 w 1729"/>
              <a:gd name="T23" fmla="*/ 89629362 h 1403"/>
              <a:gd name="T24" fmla="*/ 353700023 w 1729"/>
              <a:gd name="T25" fmla="*/ 79577899 h 1403"/>
              <a:gd name="T26" fmla="*/ 344223454 w 1729"/>
              <a:gd name="T27" fmla="*/ 67571294 h 1403"/>
              <a:gd name="T28" fmla="*/ 340042676 w 1729"/>
              <a:gd name="T29" fmla="*/ 54447641 h 1403"/>
              <a:gd name="T30" fmla="*/ 340878937 w 1729"/>
              <a:gd name="T31" fmla="*/ 40486983 h 1403"/>
              <a:gd name="T32" fmla="*/ 344223454 w 1729"/>
              <a:gd name="T33" fmla="*/ 27363321 h 1403"/>
              <a:gd name="T34" fmla="*/ 347568498 w 1729"/>
              <a:gd name="T35" fmla="*/ 14240193 h 1403"/>
              <a:gd name="T36" fmla="*/ 345895976 w 1729"/>
              <a:gd name="T37" fmla="*/ 1675068 h 1403"/>
              <a:gd name="T38" fmla="*/ 265902048 w 1729"/>
              <a:gd name="T39" fmla="*/ 15357257 h 1403"/>
              <a:gd name="T40" fmla="*/ 264787561 w 1729"/>
              <a:gd name="T41" fmla="*/ 32948113 h 1403"/>
              <a:gd name="T42" fmla="*/ 263951300 w 1729"/>
              <a:gd name="T43" fmla="*/ 47467312 h 1403"/>
              <a:gd name="T44" fmla="*/ 260049277 w 1729"/>
              <a:gd name="T45" fmla="*/ 60032433 h 1403"/>
              <a:gd name="T46" fmla="*/ 253080962 w 1729"/>
              <a:gd name="T47" fmla="*/ 68408828 h 1403"/>
              <a:gd name="T48" fmla="*/ 243046885 w 1729"/>
              <a:gd name="T49" fmla="*/ 72876572 h 1403"/>
              <a:gd name="T50" fmla="*/ 231897794 w 1729"/>
              <a:gd name="T51" fmla="*/ 74272638 h 1403"/>
              <a:gd name="T52" fmla="*/ 217961693 w 1729"/>
              <a:gd name="T53" fmla="*/ 73435104 h 1403"/>
              <a:gd name="T54" fmla="*/ 205698115 w 1729"/>
              <a:gd name="T55" fmla="*/ 72597042 h 1403"/>
              <a:gd name="T56" fmla="*/ 189810738 w 1729"/>
              <a:gd name="T57" fmla="*/ 71759508 h 1403"/>
              <a:gd name="T58" fmla="*/ 175595884 w 1729"/>
              <a:gd name="T59" fmla="*/ 73435104 h 1403"/>
              <a:gd name="T60" fmla="*/ 162774798 w 1729"/>
              <a:gd name="T61" fmla="*/ 78460835 h 1403"/>
              <a:gd name="T62" fmla="*/ 153298229 w 1729"/>
              <a:gd name="T63" fmla="*/ 87116760 h 1403"/>
              <a:gd name="T64" fmla="*/ 147723683 w 1729"/>
              <a:gd name="T65" fmla="*/ 98006285 h 1403"/>
              <a:gd name="T66" fmla="*/ 147723683 w 1729"/>
              <a:gd name="T67" fmla="*/ 110291876 h 1403"/>
              <a:gd name="T68" fmla="*/ 147723683 w 1729"/>
              <a:gd name="T69" fmla="*/ 124253063 h 1403"/>
              <a:gd name="T70" fmla="*/ 144936146 w 1729"/>
              <a:gd name="T71" fmla="*/ 135421589 h 1403"/>
              <a:gd name="T72" fmla="*/ 139082846 w 1729"/>
              <a:gd name="T73" fmla="*/ 144636080 h 1403"/>
              <a:gd name="T74" fmla="*/ 127097989 w 1729"/>
              <a:gd name="T75" fmla="*/ 150778875 h 1403"/>
              <a:gd name="T76" fmla="*/ 113998149 w 1729"/>
              <a:gd name="T77" fmla="*/ 154688071 h 1403"/>
              <a:gd name="T78" fmla="*/ 98668280 w 1729"/>
              <a:gd name="T79" fmla="*/ 158038734 h 1403"/>
              <a:gd name="T80" fmla="*/ 85010933 w 1729"/>
              <a:gd name="T81" fmla="*/ 161109868 h 1403"/>
              <a:gd name="T82" fmla="*/ 73304334 w 1729"/>
              <a:gd name="T83" fmla="*/ 165856597 h 1403"/>
              <a:gd name="T84" fmla="*/ 64664009 w 1729"/>
              <a:gd name="T85" fmla="*/ 172557925 h 1403"/>
              <a:gd name="T86" fmla="*/ 57138187 w 1729"/>
              <a:gd name="T87" fmla="*/ 182888918 h 1403"/>
              <a:gd name="T88" fmla="*/ 53236164 w 1729"/>
              <a:gd name="T89" fmla="*/ 195733040 h 1403"/>
              <a:gd name="T90" fmla="*/ 54908686 w 1729"/>
              <a:gd name="T91" fmla="*/ 209135695 h 1403"/>
              <a:gd name="T92" fmla="*/ 59089463 w 1729"/>
              <a:gd name="T93" fmla="*/ 225889013 h 1403"/>
              <a:gd name="T94" fmla="*/ 61597718 w 1729"/>
              <a:gd name="T95" fmla="*/ 239849672 h 1403"/>
              <a:gd name="T96" fmla="*/ 60761985 w 1729"/>
              <a:gd name="T97" fmla="*/ 253810858 h 1403"/>
              <a:gd name="T98" fmla="*/ 57138187 w 1729"/>
              <a:gd name="T99" fmla="*/ 266375979 h 1403"/>
              <a:gd name="T100" fmla="*/ 51284888 w 1729"/>
              <a:gd name="T101" fmla="*/ 278661636 h 1403"/>
              <a:gd name="T102" fmla="*/ 41808318 w 1729"/>
              <a:gd name="T103" fmla="*/ 292622823 h 1403"/>
              <a:gd name="T104" fmla="*/ 32052987 w 1729"/>
              <a:gd name="T105" fmla="*/ 301278220 h 1403"/>
              <a:gd name="T106" fmla="*/ 22018910 w 1729"/>
              <a:gd name="T107" fmla="*/ 306583481 h 1403"/>
              <a:gd name="T108" fmla="*/ 7247070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17" name="Freeform 112" descr="Large grid"/>
          <p:cNvSpPr>
            <a:spLocks/>
          </p:cNvSpPr>
          <p:nvPr/>
        </p:nvSpPr>
        <p:spPr bwMode="auto">
          <a:xfrm>
            <a:off x="2733675" y="103505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518" name="Freeform 113" descr="Large grid"/>
          <p:cNvSpPr>
            <a:spLocks/>
          </p:cNvSpPr>
          <p:nvPr/>
        </p:nvSpPr>
        <p:spPr bwMode="auto">
          <a:xfrm>
            <a:off x="1820863" y="1597025"/>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519" name="Freeform 114" descr="Outlined diamond"/>
          <p:cNvSpPr>
            <a:spLocks/>
          </p:cNvSpPr>
          <p:nvPr/>
        </p:nvSpPr>
        <p:spPr bwMode="auto">
          <a:xfrm>
            <a:off x="6380163" y="2278063"/>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20520" name="Freeform 115" descr="Plaid"/>
          <p:cNvSpPr>
            <a:spLocks/>
          </p:cNvSpPr>
          <p:nvPr/>
        </p:nvSpPr>
        <p:spPr bwMode="auto">
          <a:xfrm>
            <a:off x="6378575" y="3181350"/>
            <a:ext cx="912813" cy="741363"/>
          </a:xfrm>
          <a:custGeom>
            <a:avLst/>
            <a:gdLst>
              <a:gd name="T0" fmla="*/ 0 w 1729"/>
              <a:gd name="T1" fmla="*/ 391745611 h 1403"/>
              <a:gd name="T2" fmla="*/ 481355486 w 1729"/>
              <a:gd name="T3" fmla="*/ 0 h 1403"/>
              <a:gd name="T4" fmla="*/ 436480894 w 1729"/>
              <a:gd name="T5" fmla="*/ 7538863 h 1403"/>
              <a:gd name="T6" fmla="*/ 437595909 w 1729"/>
              <a:gd name="T7" fmla="*/ 20382992 h 1403"/>
              <a:gd name="T8" fmla="*/ 442612947 w 1729"/>
              <a:gd name="T9" fmla="*/ 37973853 h 1403"/>
              <a:gd name="T10" fmla="*/ 444006715 w 1729"/>
              <a:gd name="T11" fmla="*/ 51935039 h 1403"/>
              <a:gd name="T12" fmla="*/ 440940425 w 1729"/>
              <a:gd name="T13" fmla="*/ 66733760 h 1403"/>
              <a:gd name="T14" fmla="*/ 431185102 w 1729"/>
              <a:gd name="T15" fmla="*/ 79019367 h 1403"/>
              <a:gd name="T16" fmla="*/ 418642769 w 1729"/>
              <a:gd name="T17" fmla="*/ 88233296 h 1403"/>
              <a:gd name="T18" fmla="*/ 403591654 w 1729"/>
              <a:gd name="T19" fmla="*/ 92980026 h 1403"/>
              <a:gd name="T20" fmla="*/ 381851506 w 1729"/>
              <a:gd name="T21" fmla="*/ 92422022 h 1403"/>
              <a:gd name="T22" fmla="*/ 367914878 w 1729"/>
              <a:gd name="T23" fmla="*/ 89629362 h 1403"/>
              <a:gd name="T24" fmla="*/ 353700023 w 1729"/>
              <a:gd name="T25" fmla="*/ 79577899 h 1403"/>
              <a:gd name="T26" fmla="*/ 344223454 w 1729"/>
              <a:gd name="T27" fmla="*/ 67571294 h 1403"/>
              <a:gd name="T28" fmla="*/ 340042676 w 1729"/>
              <a:gd name="T29" fmla="*/ 54447641 h 1403"/>
              <a:gd name="T30" fmla="*/ 340878937 w 1729"/>
              <a:gd name="T31" fmla="*/ 40486983 h 1403"/>
              <a:gd name="T32" fmla="*/ 344223454 w 1729"/>
              <a:gd name="T33" fmla="*/ 27363321 h 1403"/>
              <a:gd name="T34" fmla="*/ 347568498 w 1729"/>
              <a:gd name="T35" fmla="*/ 14240193 h 1403"/>
              <a:gd name="T36" fmla="*/ 345895976 w 1729"/>
              <a:gd name="T37" fmla="*/ 1675068 h 1403"/>
              <a:gd name="T38" fmla="*/ 265902048 w 1729"/>
              <a:gd name="T39" fmla="*/ 15357257 h 1403"/>
              <a:gd name="T40" fmla="*/ 264787561 w 1729"/>
              <a:gd name="T41" fmla="*/ 32948113 h 1403"/>
              <a:gd name="T42" fmla="*/ 263951300 w 1729"/>
              <a:gd name="T43" fmla="*/ 47467312 h 1403"/>
              <a:gd name="T44" fmla="*/ 260049277 w 1729"/>
              <a:gd name="T45" fmla="*/ 60032433 h 1403"/>
              <a:gd name="T46" fmla="*/ 253080962 w 1729"/>
              <a:gd name="T47" fmla="*/ 68408828 h 1403"/>
              <a:gd name="T48" fmla="*/ 243046885 w 1729"/>
              <a:gd name="T49" fmla="*/ 72876572 h 1403"/>
              <a:gd name="T50" fmla="*/ 231897794 w 1729"/>
              <a:gd name="T51" fmla="*/ 74272638 h 1403"/>
              <a:gd name="T52" fmla="*/ 217961693 w 1729"/>
              <a:gd name="T53" fmla="*/ 73435104 h 1403"/>
              <a:gd name="T54" fmla="*/ 205698115 w 1729"/>
              <a:gd name="T55" fmla="*/ 72597042 h 1403"/>
              <a:gd name="T56" fmla="*/ 189810738 w 1729"/>
              <a:gd name="T57" fmla="*/ 71759508 h 1403"/>
              <a:gd name="T58" fmla="*/ 175595884 w 1729"/>
              <a:gd name="T59" fmla="*/ 73435104 h 1403"/>
              <a:gd name="T60" fmla="*/ 162774798 w 1729"/>
              <a:gd name="T61" fmla="*/ 78460835 h 1403"/>
              <a:gd name="T62" fmla="*/ 153298229 w 1729"/>
              <a:gd name="T63" fmla="*/ 87116760 h 1403"/>
              <a:gd name="T64" fmla="*/ 147723683 w 1729"/>
              <a:gd name="T65" fmla="*/ 98006285 h 1403"/>
              <a:gd name="T66" fmla="*/ 147723683 w 1729"/>
              <a:gd name="T67" fmla="*/ 110291876 h 1403"/>
              <a:gd name="T68" fmla="*/ 147723683 w 1729"/>
              <a:gd name="T69" fmla="*/ 124253063 h 1403"/>
              <a:gd name="T70" fmla="*/ 144936146 w 1729"/>
              <a:gd name="T71" fmla="*/ 135421589 h 1403"/>
              <a:gd name="T72" fmla="*/ 139082846 w 1729"/>
              <a:gd name="T73" fmla="*/ 144636080 h 1403"/>
              <a:gd name="T74" fmla="*/ 127097989 w 1729"/>
              <a:gd name="T75" fmla="*/ 150778875 h 1403"/>
              <a:gd name="T76" fmla="*/ 113998149 w 1729"/>
              <a:gd name="T77" fmla="*/ 154688071 h 1403"/>
              <a:gd name="T78" fmla="*/ 98668280 w 1729"/>
              <a:gd name="T79" fmla="*/ 158038734 h 1403"/>
              <a:gd name="T80" fmla="*/ 85010933 w 1729"/>
              <a:gd name="T81" fmla="*/ 161109868 h 1403"/>
              <a:gd name="T82" fmla="*/ 73304334 w 1729"/>
              <a:gd name="T83" fmla="*/ 165856597 h 1403"/>
              <a:gd name="T84" fmla="*/ 64664009 w 1729"/>
              <a:gd name="T85" fmla="*/ 172557925 h 1403"/>
              <a:gd name="T86" fmla="*/ 57138187 w 1729"/>
              <a:gd name="T87" fmla="*/ 182888918 h 1403"/>
              <a:gd name="T88" fmla="*/ 53236164 w 1729"/>
              <a:gd name="T89" fmla="*/ 195733040 h 1403"/>
              <a:gd name="T90" fmla="*/ 54908686 w 1729"/>
              <a:gd name="T91" fmla="*/ 209135695 h 1403"/>
              <a:gd name="T92" fmla="*/ 59089463 w 1729"/>
              <a:gd name="T93" fmla="*/ 225889013 h 1403"/>
              <a:gd name="T94" fmla="*/ 61597718 w 1729"/>
              <a:gd name="T95" fmla="*/ 239849672 h 1403"/>
              <a:gd name="T96" fmla="*/ 60761985 w 1729"/>
              <a:gd name="T97" fmla="*/ 253810858 h 1403"/>
              <a:gd name="T98" fmla="*/ 57138187 w 1729"/>
              <a:gd name="T99" fmla="*/ 266375979 h 1403"/>
              <a:gd name="T100" fmla="*/ 51284888 w 1729"/>
              <a:gd name="T101" fmla="*/ 278661636 h 1403"/>
              <a:gd name="T102" fmla="*/ 41808318 w 1729"/>
              <a:gd name="T103" fmla="*/ 292622823 h 1403"/>
              <a:gd name="T104" fmla="*/ 32052987 w 1729"/>
              <a:gd name="T105" fmla="*/ 301278220 h 1403"/>
              <a:gd name="T106" fmla="*/ 22018910 w 1729"/>
              <a:gd name="T107" fmla="*/ 306583481 h 1403"/>
              <a:gd name="T108" fmla="*/ 7247070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20521" name="Freeform 116" descr="Plaid"/>
          <p:cNvSpPr>
            <a:spLocks/>
          </p:cNvSpPr>
          <p:nvPr/>
        </p:nvSpPr>
        <p:spPr bwMode="auto">
          <a:xfrm>
            <a:off x="5870575" y="2657475"/>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20522" name="Freeform 118" descr="Outlined diamond"/>
          <p:cNvSpPr>
            <a:spLocks/>
          </p:cNvSpPr>
          <p:nvPr/>
        </p:nvSpPr>
        <p:spPr bwMode="auto">
          <a:xfrm>
            <a:off x="5870575" y="2460625"/>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20523" name="Freeform 119" descr="Plaid"/>
          <p:cNvSpPr>
            <a:spLocks/>
          </p:cNvSpPr>
          <p:nvPr/>
        </p:nvSpPr>
        <p:spPr bwMode="auto">
          <a:xfrm>
            <a:off x="6380163" y="2474913"/>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20524" name="Freeform 120" descr="Small grid"/>
          <p:cNvSpPr>
            <a:spLocks/>
          </p:cNvSpPr>
          <p:nvPr/>
        </p:nvSpPr>
        <p:spPr bwMode="auto">
          <a:xfrm>
            <a:off x="4057650" y="2466975"/>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25" name="Freeform 121" descr="Small grid"/>
          <p:cNvSpPr>
            <a:spLocks/>
          </p:cNvSpPr>
          <p:nvPr/>
        </p:nvSpPr>
        <p:spPr bwMode="auto">
          <a:xfrm>
            <a:off x="2738438" y="228600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26" name="Freeform 122" descr="Small grid"/>
          <p:cNvSpPr>
            <a:spLocks/>
          </p:cNvSpPr>
          <p:nvPr/>
        </p:nvSpPr>
        <p:spPr bwMode="auto">
          <a:xfrm>
            <a:off x="3659188" y="2284413"/>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27" name="Freeform 123" descr="Small grid"/>
          <p:cNvSpPr>
            <a:spLocks/>
          </p:cNvSpPr>
          <p:nvPr/>
        </p:nvSpPr>
        <p:spPr bwMode="auto">
          <a:xfrm>
            <a:off x="2224088" y="1020763"/>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28" name="Freeform 124" descr="Small grid"/>
          <p:cNvSpPr>
            <a:spLocks/>
          </p:cNvSpPr>
          <p:nvPr/>
        </p:nvSpPr>
        <p:spPr bwMode="auto">
          <a:xfrm>
            <a:off x="3654425" y="1398588"/>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29" name="Freeform 125" descr="Small grid"/>
          <p:cNvSpPr>
            <a:spLocks/>
          </p:cNvSpPr>
          <p:nvPr/>
        </p:nvSpPr>
        <p:spPr bwMode="auto">
          <a:xfrm>
            <a:off x="2733675" y="83820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30" name="Freeform 126" descr="Horizontal brick"/>
          <p:cNvSpPr>
            <a:spLocks/>
          </p:cNvSpPr>
          <p:nvPr/>
        </p:nvSpPr>
        <p:spPr bwMode="auto">
          <a:xfrm>
            <a:off x="4057650" y="2663825"/>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20531" name="Freeform 127" descr="Small grid"/>
          <p:cNvSpPr>
            <a:spLocks/>
          </p:cNvSpPr>
          <p:nvPr/>
        </p:nvSpPr>
        <p:spPr bwMode="auto">
          <a:xfrm>
            <a:off x="3654425" y="836613"/>
            <a:ext cx="912813" cy="742950"/>
          </a:xfrm>
          <a:custGeom>
            <a:avLst/>
            <a:gdLst>
              <a:gd name="T0" fmla="*/ 481912994 w 1729"/>
              <a:gd name="T1" fmla="*/ 0 h 1403"/>
              <a:gd name="T2" fmla="*/ 557508 w 1729"/>
              <a:gd name="T3" fmla="*/ 393424587 h 1403"/>
              <a:gd name="T4" fmla="*/ 45432116 w 1729"/>
              <a:gd name="T5" fmla="*/ 385853172 h 1403"/>
              <a:gd name="T6" fmla="*/ 44317102 w 1729"/>
              <a:gd name="T7" fmla="*/ 372954019 h 1403"/>
              <a:gd name="T8" fmla="*/ 39300063 w 1729"/>
              <a:gd name="T9" fmla="*/ 355287913 h 1403"/>
              <a:gd name="T10" fmla="*/ 37627541 w 1729"/>
              <a:gd name="T11" fmla="*/ 341267186 h 1403"/>
              <a:gd name="T12" fmla="*/ 40972585 w 1729"/>
              <a:gd name="T13" fmla="*/ 326405013 h 1403"/>
              <a:gd name="T14" fmla="*/ 51006662 w 1729"/>
              <a:gd name="T15" fmla="*/ 314066646 h 1403"/>
              <a:gd name="T16" fmla="*/ 63270241 w 1729"/>
              <a:gd name="T17" fmla="*/ 304812871 h 1403"/>
              <a:gd name="T18" fmla="*/ 78321372 w 1729"/>
              <a:gd name="T19" fmla="*/ 300045919 h 1403"/>
              <a:gd name="T20" fmla="*/ 100061520 w 1729"/>
              <a:gd name="T21" fmla="*/ 300606706 h 1403"/>
              <a:gd name="T22" fmla="*/ 113998149 w 1729"/>
              <a:gd name="T23" fmla="*/ 303410640 h 1403"/>
              <a:gd name="T24" fmla="*/ 128213003 w 1729"/>
              <a:gd name="T25" fmla="*/ 313505860 h 1403"/>
              <a:gd name="T26" fmla="*/ 137689573 w 1729"/>
              <a:gd name="T27" fmla="*/ 325563569 h 1403"/>
              <a:gd name="T28" fmla="*/ 141870383 w 1729"/>
              <a:gd name="T29" fmla="*/ 338743381 h 1403"/>
              <a:gd name="T30" fmla="*/ 141034122 w 1729"/>
              <a:gd name="T31" fmla="*/ 352764108 h 1403"/>
              <a:gd name="T32" fmla="*/ 137689573 w 1729"/>
              <a:gd name="T33" fmla="*/ 365943920 h 1403"/>
              <a:gd name="T34" fmla="*/ 134623282 w 1729"/>
              <a:gd name="T35" fmla="*/ 379123202 h 1403"/>
              <a:gd name="T36" fmla="*/ 136017051 w 1729"/>
              <a:gd name="T37" fmla="*/ 391742227 h 1403"/>
              <a:gd name="T38" fmla="*/ 216010945 w 1729"/>
              <a:gd name="T39" fmla="*/ 378001629 h 1403"/>
              <a:gd name="T40" fmla="*/ 216846678 w 1729"/>
              <a:gd name="T41" fmla="*/ 360335523 h 1403"/>
              <a:gd name="T42" fmla="*/ 218240447 w 1729"/>
              <a:gd name="T43" fmla="*/ 345754009 h 1403"/>
              <a:gd name="T44" fmla="*/ 221863717 w 1729"/>
              <a:gd name="T45" fmla="*/ 333134984 h 1403"/>
              <a:gd name="T46" fmla="*/ 228832031 w 1729"/>
              <a:gd name="T47" fmla="*/ 324722653 h 1403"/>
              <a:gd name="T48" fmla="*/ 238866108 w 1729"/>
              <a:gd name="T49" fmla="*/ 320235830 h 1403"/>
              <a:gd name="T50" fmla="*/ 250015200 w 1729"/>
              <a:gd name="T51" fmla="*/ 318833598 h 1403"/>
              <a:gd name="T52" fmla="*/ 263951300 w 1729"/>
              <a:gd name="T53" fmla="*/ 319394385 h 1403"/>
              <a:gd name="T54" fmla="*/ 276214879 w 1729"/>
              <a:gd name="T55" fmla="*/ 320516488 h 1403"/>
              <a:gd name="T56" fmla="*/ 292102321 w 1729"/>
              <a:gd name="T57" fmla="*/ 321357403 h 1403"/>
              <a:gd name="T58" fmla="*/ 306317176 w 1729"/>
              <a:gd name="T59" fmla="*/ 319394385 h 1403"/>
              <a:gd name="T60" fmla="*/ 319138789 w 1729"/>
              <a:gd name="T61" fmla="*/ 314908091 h 1403"/>
              <a:gd name="T62" fmla="*/ 328894113 w 1729"/>
              <a:gd name="T63" fmla="*/ 305934445 h 1403"/>
              <a:gd name="T64" fmla="*/ 334189377 w 1729"/>
              <a:gd name="T65" fmla="*/ 294998309 h 1403"/>
              <a:gd name="T66" fmla="*/ 334189377 w 1729"/>
              <a:gd name="T67" fmla="*/ 282659942 h 1403"/>
              <a:gd name="T68" fmla="*/ 334189377 w 1729"/>
              <a:gd name="T69" fmla="*/ 268639149 h 1403"/>
              <a:gd name="T70" fmla="*/ 336976914 w 1729"/>
              <a:gd name="T71" fmla="*/ 257422355 h 1403"/>
              <a:gd name="T72" fmla="*/ 342830213 w 1729"/>
              <a:gd name="T73" fmla="*/ 248168580 h 1403"/>
              <a:gd name="T74" fmla="*/ 355093792 w 1729"/>
              <a:gd name="T75" fmla="*/ 241999396 h 1403"/>
              <a:gd name="T76" fmla="*/ 367914878 w 1729"/>
              <a:gd name="T77" fmla="*/ 238073889 h 1403"/>
              <a:gd name="T78" fmla="*/ 383244747 w 1729"/>
              <a:gd name="T79" fmla="*/ 234989297 h 1403"/>
              <a:gd name="T80" fmla="*/ 396902621 w 1729"/>
              <a:gd name="T81" fmla="*/ 231624047 h 1403"/>
              <a:gd name="T82" fmla="*/ 408608693 w 1729"/>
              <a:gd name="T83" fmla="*/ 226857096 h 1403"/>
              <a:gd name="T84" fmla="*/ 417249001 w 1729"/>
              <a:gd name="T85" fmla="*/ 220127125 h 1403"/>
              <a:gd name="T86" fmla="*/ 424774823 w 1729"/>
              <a:gd name="T87" fmla="*/ 209751777 h 1403"/>
              <a:gd name="T88" fmla="*/ 428676846 w 1729"/>
              <a:gd name="T89" fmla="*/ 196291836 h 1403"/>
              <a:gd name="T90" fmla="*/ 427004324 w 1729"/>
              <a:gd name="T91" fmla="*/ 183392682 h 1403"/>
              <a:gd name="T92" fmla="*/ 422823547 w 1729"/>
              <a:gd name="T93" fmla="*/ 166567492 h 1403"/>
              <a:gd name="T94" fmla="*/ 420315292 w 1729"/>
              <a:gd name="T95" fmla="*/ 152546765 h 1403"/>
              <a:gd name="T96" fmla="*/ 421151553 w 1729"/>
              <a:gd name="T97" fmla="*/ 138526004 h 1403"/>
              <a:gd name="T98" fmla="*/ 425332330 w 1729"/>
              <a:gd name="T99" fmla="*/ 127028553 h 1403"/>
              <a:gd name="T100" fmla="*/ 432300116 w 1729"/>
              <a:gd name="T101" fmla="*/ 116373075 h 1403"/>
              <a:gd name="T102" fmla="*/ 442612947 w 1729"/>
              <a:gd name="T103" fmla="*/ 106277855 h 1403"/>
              <a:gd name="T104" fmla="*/ 454877053 w 1729"/>
              <a:gd name="T105" fmla="*/ 100669458 h 1403"/>
              <a:gd name="T106" fmla="*/ 466861878 w 1729"/>
              <a:gd name="T107" fmla="*/ 98145653 h 1403"/>
              <a:gd name="T108" fmla="*/ 481912994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32" name="Freeform 128" descr="Small grid"/>
          <p:cNvSpPr>
            <a:spLocks/>
          </p:cNvSpPr>
          <p:nvPr/>
        </p:nvSpPr>
        <p:spPr bwMode="auto">
          <a:xfrm>
            <a:off x="2736850" y="1544638"/>
            <a:ext cx="912813" cy="741362"/>
          </a:xfrm>
          <a:custGeom>
            <a:avLst/>
            <a:gdLst>
              <a:gd name="T0" fmla="*/ 0 w 1729"/>
              <a:gd name="T1" fmla="*/ 391744554 h 1403"/>
              <a:gd name="T2" fmla="*/ 481355486 w 1729"/>
              <a:gd name="T3" fmla="*/ 0 h 1403"/>
              <a:gd name="T4" fmla="*/ 436480894 w 1729"/>
              <a:gd name="T5" fmla="*/ 7538853 h 1403"/>
              <a:gd name="T6" fmla="*/ 437595909 w 1729"/>
              <a:gd name="T7" fmla="*/ 20382965 h 1403"/>
              <a:gd name="T8" fmla="*/ 442612947 w 1729"/>
              <a:gd name="T9" fmla="*/ 37973801 h 1403"/>
              <a:gd name="T10" fmla="*/ 444006715 w 1729"/>
              <a:gd name="T11" fmla="*/ 51934969 h 1403"/>
              <a:gd name="T12" fmla="*/ 440940425 w 1729"/>
              <a:gd name="T13" fmla="*/ 66733142 h 1403"/>
              <a:gd name="T14" fmla="*/ 431185102 w 1729"/>
              <a:gd name="T15" fmla="*/ 79019261 h 1403"/>
              <a:gd name="T16" fmla="*/ 418642769 w 1729"/>
              <a:gd name="T17" fmla="*/ 88233177 h 1403"/>
              <a:gd name="T18" fmla="*/ 403591654 w 1729"/>
              <a:gd name="T19" fmla="*/ 92979900 h 1403"/>
              <a:gd name="T20" fmla="*/ 381851506 w 1729"/>
              <a:gd name="T21" fmla="*/ 92421369 h 1403"/>
              <a:gd name="T22" fmla="*/ 367914878 w 1729"/>
              <a:gd name="T23" fmla="*/ 89629241 h 1403"/>
              <a:gd name="T24" fmla="*/ 353700023 w 1729"/>
              <a:gd name="T25" fmla="*/ 79577263 h 1403"/>
              <a:gd name="T26" fmla="*/ 344223454 w 1729"/>
              <a:gd name="T27" fmla="*/ 67571203 h 1403"/>
              <a:gd name="T28" fmla="*/ 340042676 w 1729"/>
              <a:gd name="T29" fmla="*/ 54447567 h 1403"/>
              <a:gd name="T30" fmla="*/ 340878937 w 1729"/>
              <a:gd name="T31" fmla="*/ 40486928 h 1403"/>
              <a:gd name="T32" fmla="*/ 344223454 w 1729"/>
              <a:gd name="T33" fmla="*/ 27363284 h 1403"/>
              <a:gd name="T34" fmla="*/ 347568498 w 1729"/>
              <a:gd name="T35" fmla="*/ 14240173 h 1403"/>
              <a:gd name="T36" fmla="*/ 345895976 w 1729"/>
              <a:gd name="T37" fmla="*/ 1675066 h 1403"/>
              <a:gd name="T38" fmla="*/ 265902048 w 1729"/>
              <a:gd name="T39" fmla="*/ 15357236 h 1403"/>
              <a:gd name="T40" fmla="*/ 264787561 w 1729"/>
              <a:gd name="T41" fmla="*/ 32948069 h 1403"/>
              <a:gd name="T42" fmla="*/ 263951300 w 1729"/>
              <a:gd name="T43" fmla="*/ 47467248 h 1403"/>
              <a:gd name="T44" fmla="*/ 260049277 w 1729"/>
              <a:gd name="T45" fmla="*/ 60032352 h 1403"/>
              <a:gd name="T46" fmla="*/ 253080962 w 1729"/>
              <a:gd name="T47" fmla="*/ 68408735 h 1403"/>
              <a:gd name="T48" fmla="*/ 243046885 w 1729"/>
              <a:gd name="T49" fmla="*/ 72876474 h 1403"/>
              <a:gd name="T50" fmla="*/ 231897794 w 1729"/>
              <a:gd name="T51" fmla="*/ 74272537 h 1403"/>
              <a:gd name="T52" fmla="*/ 217961693 w 1729"/>
              <a:gd name="T53" fmla="*/ 73434476 h 1403"/>
              <a:gd name="T54" fmla="*/ 205698115 w 1729"/>
              <a:gd name="T55" fmla="*/ 72596944 h 1403"/>
              <a:gd name="T56" fmla="*/ 189810738 w 1729"/>
              <a:gd name="T57" fmla="*/ 71759411 h 1403"/>
              <a:gd name="T58" fmla="*/ 175595884 w 1729"/>
              <a:gd name="T59" fmla="*/ 73434476 h 1403"/>
              <a:gd name="T60" fmla="*/ 162774798 w 1729"/>
              <a:gd name="T61" fmla="*/ 78460729 h 1403"/>
              <a:gd name="T62" fmla="*/ 153298229 w 1729"/>
              <a:gd name="T63" fmla="*/ 87116643 h 1403"/>
              <a:gd name="T64" fmla="*/ 147723683 w 1729"/>
              <a:gd name="T65" fmla="*/ 98006153 h 1403"/>
              <a:gd name="T66" fmla="*/ 147723683 w 1729"/>
              <a:gd name="T67" fmla="*/ 110291727 h 1403"/>
              <a:gd name="T68" fmla="*/ 147723683 w 1729"/>
              <a:gd name="T69" fmla="*/ 124252367 h 1403"/>
              <a:gd name="T70" fmla="*/ 144936146 w 1729"/>
              <a:gd name="T71" fmla="*/ 135421407 h 1403"/>
              <a:gd name="T72" fmla="*/ 139082846 w 1729"/>
              <a:gd name="T73" fmla="*/ 144635356 h 1403"/>
              <a:gd name="T74" fmla="*/ 127097989 w 1729"/>
              <a:gd name="T75" fmla="*/ 150778143 h 1403"/>
              <a:gd name="T76" fmla="*/ 113998149 w 1729"/>
              <a:gd name="T77" fmla="*/ 154687334 h 1403"/>
              <a:gd name="T78" fmla="*/ 98668280 w 1729"/>
              <a:gd name="T79" fmla="*/ 158037993 h 1403"/>
              <a:gd name="T80" fmla="*/ 85010933 w 1729"/>
              <a:gd name="T81" fmla="*/ 161109650 h 1403"/>
              <a:gd name="T82" fmla="*/ 73304334 w 1729"/>
              <a:gd name="T83" fmla="*/ 165856374 h 1403"/>
              <a:gd name="T84" fmla="*/ 64664009 w 1729"/>
              <a:gd name="T85" fmla="*/ 172557692 h 1403"/>
              <a:gd name="T86" fmla="*/ 57138187 w 1729"/>
              <a:gd name="T87" fmla="*/ 182888671 h 1403"/>
              <a:gd name="T88" fmla="*/ 53236164 w 1729"/>
              <a:gd name="T89" fmla="*/ 195732776 h 1403"/>
              <a:gd name="T90" fmla="*/ 54908686 w 1729"/>
              <a:gd name="T91" fmla="*/ 209135413 h 1403"/>
              <a:gd name="T92" fmla="*/ 59089463 w 1729"/>
              <a:gd name="T93" fmla="*/ 225888180 h 1403"/>
              <a:gd name="T94" fmla="*/ 61597718 w 1729"/>
              <a:gd name="T95" fmla="*/ 239849348 h 1403"/>
              <a:gd name="T96" fmla="*/ 60761985 w 1729"/>
              <a:gd name="T97" fmla="*/ 253809988 h 1403"/>
              <a:gd name="T98" fmla="*/ 57138187 w 1729"/>
              <a:gd name="T99" fmla="*/ 266375092 h 1403"/>
              <a:gd name="T100" fmla="*/ 51284888 w 1729"/>
              <a:gd name="T101" fmla="*/ 278660732 h 1403"/>
              <a:gd name="T102" fmla="*/ 41808318 w 1729"/>
              <a:gd name="T103" fmla="*/ 292621900 h 1403"/>
              <a:gd name="T104" fmla="*/ 32052987 w 1729"/>
              <a:gd name="T105" fmla="*/ 301277813 h 1403"/>
              <a:gd name="T106" fmla="*/ 22018910 w 1729"/>
              <a:gd name="T107" fmla="*/ 306582539 h 1403"/>
              <a:gd name="T108" fmla="*/ 7247070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33" name="Freeform 129" descr="Large grid"/>
          <p:cNvSpPr>
            <a:spLocks/>
          </p:cNvSpPr>
          <p:nvPr/>
        </p:nvSpPr>
        <p:spPr bwMode="auto">
          <a:xfrm>
            <a:off x="906463" y="174148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534" name="Freeform 130" descr="Large grid"/>
          <p:cNvSpPr>
            <a:spLocks/>
          </p:cNvSpPr>
          <p:nvPr/>
        </p:nvSpPr>
        <p:spPr bwMode="auto">
          <a:xfrm>
            <a:off x="912813" y="248285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535" name="Freeform 131" descr="Large grid"/>
          <p:cNvSpPr>
            <a:spLocks/>
          </p:cNvSpPr>
          <p:nvPr/>
        </p:nvSpPr>
        <p:spPr bwMode="auto">
          <a:xfrm>
            <a:off x="1825625" y="2482850"/>
            <a:ext cx="912813" cy="742950"/>
          </a:xfrm>
          <a:custGeom>
            <a:avLst/>
            <a:gdLst>
              <a:gd name="T0" fmla="*/ 481912994 w 1729"/>
              <a:gd name="T1" fmla="*/ 0 h 1403"/>
              <a:gd name="T2" fmla="*/ 557508 w 1729"/>
              <a:gd name="T3" fmla="*/ 393424587 h 1403"/>
              <a:gd name="T4" fmla="*/ 45432116 w 1729"/>
              <a:gd name="T5" fmla="*/ 385853172 h 1403"/>
              <a:gd name="T6" fmla="*/ 44317102 w 1729"/>
              <a:gd name="T7" fmla="*/ 372954019 h 1403"/>
              <a:gd name="T8" fmla="*/ 39300063 w 1729"/>
              <a:gd name="T9" fmla="*/ 355287913 h 1403"/>
              <a:gd name="T10" fmla="*/ 37627541 w 1729"/>
              <a:gd name="T11" fmla="*/ 341267186 h 1403"/>
              <a:gd name="T12" fmla="*/ 40972585 w 1729"/>
              <a:gd name="T13" fmla="*/ 326405013 h 1403"/>
              <a:gd name="T14" fmla="*/ 51006662 w 1729"/>
              <a:gd name="T15" fmla="*/ 314066646 h 1403"/>
              <a:gd name="T16" fmla="*/ 63270241 w 1729"/>
              <a:gd name="T17" fmla="*/ 304812871 h 1403"/>
              <a:gd name="T18" fmla="*/ 78321372 w 1729"/>
              <a:gd name="T19" fmla="*/ 300045919 h 1403"/>
              <a:gd name="T20" fmla="*/ 100061520 w 1729"/>
              <a:gd name="T21" fmla="*/ 300606706 h 1403"/>
              <a:gd name="T22" fmla="*/ 113998149 w 1729"/>
              <a:gd name="T23" fmla="*/ 303410640 h 1403"/>
              <a:gd name="T24" fmla="*/ 128213003 w 1729"/>
              <a:gd name="T25" fmla="*/ 313505860 h 1403"/>
              <a:gd name="T26" fmla="*/ 137689573 w 1729"/>
              <a:gd name="T27" fmla="*/ 325563569 h 1403"/>
              <a:gd name="T28" fmla="*/ 141870383 w 1729"/>
              <a:gd name="T29" fmla="*/ 338743381 h 1403"/>
              <a:gd name="T30" fmla="*/ 141034122 w 1729"/>
              <a:gd name="T31" fmla="*/ 352764108 h 1403"/>
              <a:gd name="T32" fmla="*/ 137689573 w 1729"/>
              <a:gd name="T33" fmla="*/ 365943920 h 1403"/>
              <a:gd name="T34" fmla="*/ 134623282 w 1729"/>
              <a:gd name="T35" fmla="*/ 379123202 h 1403"/>
              <a:gd name="T36" fmla="*/ 136017051 w 1729"/>
              <a:gd name="T37" fmla="*/ 391742227 h 1403"/>
              <a:gd name="T38" fmla="*/ 216010945 w 1729"/>
              <a:gd name="T39" fmla="*/ 378001629 h 1403"/>
              <a:gd name="T40" fmla="*/ 216846678 w 1729"/>
              <a:gd name="T41" fmla="*/ 360335523 h 1403"/>
              <a:gd name="T42" fmla="*/ 218240447 w 1729"/>
              <a:gd name="T43" fmla="*/ 345754009 h 1403"/>
              <a:gd name="T44" fmla="*/ 221863717 w 1729"/>
              <a:gd name="T45" fmla="*/ 333134984 h 1403"/>
              <a:gd name="T46" fmla="*/ 228832031 w 1729"/>
              <a:gd name="T47" fmla="*/ 324722653 h 1403"/>
              <a:gd name="T48" fmla="*/ 238866108 w 1729"/>
              <a:gd name="T49" fmla="*/ 320235830 h 1403"/>
              <a:gd name="T50" fmla="*/ 250015200 w 1729"/>
              <a:gd name="T51" fmla="*/ 318833598 h 1403"/>
              <a:gd name="T52" fmla="*/ 263951300 w 1729"/>
              <a:gd name="T53" fmla="*/ 319394385 h 1403"/>
              <a:gd name="T54" fmla="*/ 276214879 w 1729"/>
              <a:gd name="T55" fmla="*/ 320516488 h 1403"/>
              <a:gd name="T56" fmla="*/ 292102321 w 1729"/>
              <a:gd name="T57" fmla="*/ 321357403 h 1403"/>
              <a:gd name="T58" fmla="*/ 306317176 w 1729"/>
              <a:gd name="T59" fmla="*/ 319394385 h 1403"/>
              <a:gd name="T60" fmla="*/ 319138789 w 1729"/>
              <a:gd name="T61" fmla="*/ 314908091 h 1403"/>
              <a:gd name="T62" fmla="*/ 328894113 w 1729"/>
              <a:gd name="T63" fmla="*/ 305934445 h 1403"/>
              <a:gd name="T64" fmla="*/ 334189377 w 1729"/>
              <a:gd name="T65" fmla="*/ 294998309 h 1403"/>
              <a:gd name="T66" fmla="*/ 334189377 w 1729"/>
              <a:gd name="T67" fmla="*/ 282659942 h 1403"/>
              <a:gd name="T68" fmla="*/ 334189377 w 1729"/>
              <a:gd name="T69" fmla="*/ 268639149 h 1403"/>
              <a:gd name="T70" fmla="*/ 336976914 w 1729"/>
              <a:gd name="T71" fmla="*/ 257422355 h 1403"/>
              <a:gd name="T72" fmla="*/ 342830213 w 1729"/>
              <a:gd name="T73" fmla="*/ 248168580 h 1403"/>
              <a:gd name="T74" fmla="*/ 355093792 w 1729"/>
              <a:gd name="T75" fmla="*/ 241999396 h 1403"/>
              <a:gd name="T76" fmla="*/ 367914878 w 1729"/>
              <a:gd name="T77" fmla="*/ 238073889 h 1403"/>
              <a:gd name="T78" fmla="*/ 383244747 w 1729"/>
              <a:gd name="T79" fmla="*/ 234989297 h 1403"/>
              <a:gd name="T80" fmla="*/ 396902621 w 1729"/>
              <a:gd name="T81" fmla="*/ 231624047 h 1403"/>
              <a:gd name="T82" fmla="*/ 408608693 w 1729"/>
              <a:gd name="T83" fmla="*/ 226857096 h 1403"/>
              <a:gd name="T84" fmla="*/ 417249001 w 1729"/>
              <a:gd name="T85" fmla="*/ 220127125 h 1403"/>
              <a:gd name="T86" fmla="*/ 424774823 w 1729"/>
              <a:gd name="T87" fmla="*/ 209751777 h 1403"/>
              <a:gd name="T88" fmla="*/ 428676846 w 1729"/>
              <a:gd name="T89" fmla="*/ 196291836 h 1403"/>
              <a:gd name="T90" fmla="*/ 427004324 w 1729"/>
              <a:gd name="T91" fmla="*/ 183392682 h 1403"/>
              <a:gd name="T92" fmla="*/ 422823547 w 1729"/>
              <a:gd name="T93" fmla="*/ 166567492 h 1403"/>
              <a:gd name="T94" fmla="*/ 420315292 w 1729"/>
              <a:gd name="T95" fmla="*/ 152546765 h 1403"/>
              <a:gd name="T96" fmla="*/ 421151553 w 1729"/>
              <a:gd name="T97" fmla="*/ 138526004 h 1403"/>
              <a:gd name="T98" fmla="*/ 425332330 w 1729"/>
              <a:gd name="T99" fmla="*/ 127028553 h 1403"/>
              <a:gd name="T100" fmla="*/ 432300116 w 1729"/>
              <a:gd name="T101" fmla="*/ 116373075 h 1403"/>
              <a:gd name="T102" fmla="*/ 442612947 w 1729"/>
              <a:gd name="T103" fmla="*/ 106277855 h 1403"/>
              <a:gd name="T104" fmla="*/ 454877053 w 1729"/>
              <a:gd name="T105" fmla="*/ 100669458 h 1403"/>
              <a:gd name="T106" fmla="*/ 466861878 w 1729"/>
              <a:gd name="T107" fmla="*/ 98145653 h 1403"/>
              <a:gd name="T108" fmla="*/ 481912994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536" name="Freeform 132" descr="Outlined diamond"/>
          <p:cNvSpPr>
            <a:spLocks/>
          </p:cNvSpPr>
          <p:nvPr/>
        </p:nvSpPr>
        <p:spPr bwMode="auto">
          <a:xfrm>
            <a:off x="906463" y="318928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openDmnd">
            <a:fgClr>
              <a:srgbClr val="008000"/>
            </a:fgClr>
            <a:bgClr>
              <a:schemeClr val="bg1"/>
            </a:bgClr>
          </a:pattFill>
          <a:ln w="0">
            <a:solidFill>
              <a:srgbClr val="000000"/>
            </a:solidFill>
            <a:prstDash val="solid"/>
            <a:round/>
            <a:headEnd/>
            <a:tailEnd/>
          </a:ln>
        </p:spPr>
        <p:txBody>
          <a:bodyPr/>
          <a:lstStyle/>
          <a:p>
            <a:endParaRPr lang="en-US"/>
          </a:p>
        </p:txBody>
      </p:sp>
      <p:sp>
        <p:nvSpPr>
          <p:cNvPr id="20537" name="Freeform 134" descr="Large grid"/>
          <p:cNvSpPr>
            <a:spLocks/>
          </p:cNvSpPr>
          <p:nvPr/>
        </p:nvSpPr>
        <p:spPr bwMode="auto">
          <a:xfrm>
            <a:off x="3659188" y="1033463"/>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20538" name="Freeform 135" descr="Horizontal brick"/>
          <p:cNvSpPr>
            <a:spLocks/>
          </p:cNvSpPr>
          <p:nvPr/>
        </p:nvSpPr>
        <p:spPr bwMode="auto">
          <a:xfrm>
            <a:off x="4057650" y="1216025"/>
            <a:ext cx="1014413" cy="1111250"/>
          </a:xfrm>
          <a:custGeom>
            <a:avLst/>
            <a:gdLst>
              <a:gd name="T0" fmla="*/ 215613838 w 1917"/>
              <a:gd name="T1" fmla="*/ 93614993 h 2099"/>
              <a:gd name="T2" fmla="*/ 208053103 w 1917"/>
              <a:gd name="T3" fmla="*/ 44565409 h 2099"/>
              <a:gd name="T4" fmla="*/ 234374918 w 1917"/>
              <a:gd name="T5" fmla="*/ 5325423 h 2099"/>
              <a:gd name="T6" fmla="*/ 294578819 w 1917"/>
              <a:gd name="T7" fmla="*/ 1121309 h 2099"/>
              <a:gd name="T8" fmla="*/ 324260314 w 1917"/>
              <a:gd name="T9" fmla="*/ 24104434 h 2099"/>
              <a:gd name="T10" fmla="*/ 330980732 w 1917"/>
              <a:gd name="T11" fmla="*/ 64185130 h 2099"/>
              <a:gd name="T12" fmla="*/ 325100631 w 1917"/>
              <a:gd name="T13" fmla="*/ 107348639 h 2099"/>
              <a:gd name="T14" fmla="*/ 354502196 w 1917"/>
              <a:gd name="T15" fmla="*/ 132854435 h 2099"/>
              <a:gd name="T16" fmla="*/ 398745302 w 1917"/>
              <a:gd name="T17" fmla="*/ 143785902 h 2099"/>
              <a:gd name="T18" fmla="*/ 417226453 w 1917"/>
              <a:gd name="T19" fmla="*/ 163966277 h 2099"/>
              <a:gd name="T20" fmla="*/ 418066240 w 1917"/>
              <a:gd name="T21" fmla="*/ 192274815 h 2099"/>
              <a:gd name="T22" fmla="*/ 435147215 w 1917"/>
              <a:gd name="T23" fmla="*/ 217780612 h 2099"/>
              <a:gd name="T24" fmla="*/ 470149482 w 1917"/>
              <a:gd name="T25" fmla="*/ 222825970 h 2099"/>
              <a:gd name="T26" fmla="*/ 508232028 w 1917"/>
              <a:gd name="T27" fmla="*/ 220863945 h 2099"/>
              <a:gd name="T28" fmla="*/ 530913175 w 1917"/>
              <a:gd name="T29" fmla="*/ 233196220 h 2099"/>
              <a:gd name="T30" fmla="*/ 536233948 w 1917"/>
              <a:gd name="T31" fmla="*/ 278041741 h 2099"/>
              <a:gd name="T32" fmla="*/ 530913175 w 1917"/>
              <a:gd name="T33" fmla="*/ 337742680 h 2099"/>
              <a:gd name="T34" fmla="*/ 507952099 w 1917"/>
              <a:gd name="T35" fmla="*/ 352036980 h 2099"/>
              <a:gd name="T36" fmla="*/ 466509343 w 1917"/>
              <a:gd name="T37" fmla="*/ 350074955 h 2099"/>
              <a:gd name="T38" fmla="*/ 435987532 w 1917"/>
              <a:gd name="T39" fmla="*/ 354559660 h 2099"/>
              <a:gd name="T40" fmla="*/ 418906557 w 1917"/>
              <a:gd name="T41" fmla="*/ 372217356 h 2099"/>
              <a:gd name="T42" fmla="*/ 417226453 w 1917"/>
              <a:gd name="T43" fmla="*/ 406131906 h 2099"/>
              <a:gd name="T44" fmla="*/ 397345127 w 1917"/>
              <a:gd name="T45" fmla="*/ 429395086 h 2099"/>
              <a:gd name="T46" fmla="*/ 362062931 w 1917"/>
              <a:gd name="T47" fmla="*/ 437243186 h 2099"/>
              <a:gd name="T48" fmla="*/ 330980732 w 1917"/>
              <a:gd name="T49" fmla="*/ 453780103 h 2099"/>
              <a:gd name="T50" fmla="*/ 324260314 w 1917"/>
              <a:gd name="T51" fmla="*/ 486853408 h 2099"/>
              <a:gd name="T52" fmla="*/ 330980732 w 1917"/>
              <a:gd name="T53" fmla="*/ 527214688 h 2099"/>
              <a:gd name="T54" fmla="*/ 316420178 w 1917"/>
              <a:gd name="T55" fmla="*/ 565893608 h 2099"/>
              <a:gd name="T56" fmla="*/ 290378293 w 1917"/>
              <a:gd name="T57" fmla="*/ 585793921 h 2099"/>
              <a:gd name="T58" fmla="*/ 250335647 w 1917"/>
              <a:gd name="T59" fmla="*/ 588036538 h 2099"/>
              <a:gd name="T60" fmla="*/ 220373694 w 1917"/>
              <a:gd name="T61" fmla="*/ 572900991 h 2099"/>
              <a:gd name="T62" fmla="*/ 206093069 w 1917"/>
              <a:gd name="T63" fmla="*/ 544031667 h 2099"/>
              <a:gd name="T64" fmla="*/ 209733208 w 1917"/>
              <a:gd name="T65" fmla="*/ 510117116 h 2099"/>
              <a:gd name="T66" fmla="*/ 211973171 w 1917"/>
              <a:gd name="T67" fmla="*/ 479565962 h 2099"/>
              <a:gd name="T68" fmla="*/ 191811916 w 1917"/>
              <a:gd name="T69" fmla="*/ 457984215 h 2099"/>
              <a:gd name="T70" fmla="*/ 158770212 w 1917"/>
              <a:gd name="T71" fmla="*/ 449575990 h 2099"/>
              <a:gd name="T72" fmla="*/ 127128122 w 1917"/>
              <a:gd name="T73" fmla="*/ 436963123 h 2099"/>
              <a:gd name="T74" fmla="*/ 118727599 w 1917"/>
              <a:gd name="T75" fmla="*/ 403048573 h 2099"/>
              <a:gd name="T76" fmla="*/ 109206830 w 1917"/>
              <a:gd name="T77" fmla="*/ 375020097 h 2099"/>
              <a:gd name="T78" fmla="*/ 77284843 w 1917"/>
              <a:gd name="T79" fmla="*/ 364649847 h 2099"/>
              <a:gd name="T80" fmla="*/ 45082911 w 1917"/>
              <a:gd name="T81" fmla="*/ 367452589 h 2099"/>
              <a:gd name="T82" fmla="*/ 10360561 w 1917"/>
              <a:gd name="T83" fmla="*/ 358763772 h 2099"/>
              <a:gd name="T84" fmla="*/ 559859 w 1917"/>
              <a:gd name="T85" fmla="*/ 319523800 h 2099"/>
              <a:gd name="T86" fmla="*/ 2520422 w 1917"/>
              <a:gd name="T87" fmla="*/ 262906658 h 2099"/>
              <a:gd name="T88" fmla="*/ 12880982 w 1917"/>
              <a:gd name="T89" fmla="*/ 228992108 h 2099"/>
              <a:gd name="T90" fmla="*/ 39762668 w 1917"/>
              <a:gd name="T91" fmla="*/ 220303291 h 2099"/>
              <a:gd name="T92" fmla="*/ 79524806 w 1917"/>
              <a:gd name="T93" fmla="*/ 223106033 h 2099"/>
              <a:gd name="T94" fmla="*/ 114527073 w 1917"/>
              <a:gd name="T95" fmla="*/ 209933041 h 2099"/>
              <a:gd name="T96" fmla="*/ 120687633 w 1917"/>
              <a:gd name="T97" fmla="*/ 178541169 h 2099"/>
              <a:gd name="T98" fmla="*/ 133848540 w 1917"/>
              <a:gd name="T99" fmla="*/ 147429360 h 2099"/>
              <a:gd name="T100" fmla="*/ 171090803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20539" name="Freeform 136" descr="Horizontal brick"/>
          <p:cNvSpPr>
            <a:spLocks/>
          </p:cNvSpPr>
          <p:nvPr/>
        </p:nvSpPr>
        <p:spPr bwMode="auto">
          <a:xfrm>
            <a:off x="3654425" y="1595438"/>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20540" name="Freeform 137" descr="Horizontal brick"/>
          <p:cNvSpPr>
            <a:spLocks/>
          </p:cNvSpPr>
          <p:nvPr/>
        </p:nvSpPr>
        <p:spPr bwMode="auto">
          <a:xfrm>
            <a:off x="5462588" y="1589088"/>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20541" name="Freeform 138" descr="Small grid"/>
          <p:cNvSpPr>
            <a:spLocks/>
          </p:cNvSpPr>
          <p:nvPr/>
        </p:nvSpPr>
        <p:spPr bwMode="auto">
          <a:xfrm>
            <a:off x="1825625" y="2847975"/>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
        <p:nvSpPr>
          <p:cNvPr id="20542" name="Freeform 139" descr="Small grid"/>
          <p:cNvSpPr>
            <a:spLocks/>
          </p:cNvSpPr>
          <p:nvPr/>
        </p:nvSpPr>
        <p:spPr bwMode="auto">
          <a:xfrm>
            <a:off x="0" y="2286000"/>
            <a:ext cx="912813" cy="742950"/>
          </a:xfrm>
          <a:custGeom>
            <a:avLst/>
            <a:gdLst>
              <a:gd name="T0" fmla="*/ 481912994 w 1729"/>
              <a:gd name="T1" fmla="*/ 0 h 1403"/>
              <a:gd name="T2" fmla="*/ 557508 w 1729"/>
              <a:gd name="T3" fmla="*/ 393424587 h 1403"/>
              <a:gd name="T4" fmla="*/ 45432116 w 1729"/>
              <a:gd name="T5" fmla="*/ 385853172 h 1403"/>
              <a:gd name="T6" fmla="*/ 44317102 w 1729"/>
              <a:gd name="T7" fmla="*/ 372954019 h 1403"/>
              <a:gd name="T8" fmla="*/ 39300063 w 1729"/>
              <a:gd name="T9" fmla="*/ 355287913 h 1403"/>
              <a:gd name="T10" fmla="*/ 37627541 w 1729"/>
              <a:gd name="T11" fmla="*/ 341267186 h 1403"/>
              <a:gd name="T12" fmla="*/ 40972585 w 1729"/>
              <a:gd name="T13" fmla="*/ 326405013 h 1403"/>
              <a:gd name="T14" fmla="*/ 51006662 w 1729"/>
              <a:gd name="T15" fmla="*/ 314066646 h 1403"/>
              <a:gd name="T16" fmla="*/ 63270241 w 1729"/>
              <a:gd name="T17" fmla="*/ 304812871 h 1403"/>
              <a:gd name="T18" fmla="*/ 78321372 w 1729"/>
              <a:gd name="T19" fmla="*/ 300045919 h 1403"/>
              <a:gd name="T20" fmla="*/ 100061520 w 1729"/>
              <a:gd name="T21" fmla="*/ 300606706 h 1403"/>
              <a:gd name="T22" fmla="*/ 113998149 w 1729"/>
              <a:gd name="T23" fmla="*/ 303410640 h 1403"/>
              <a:gd name="T24" fmla="*/ 128213003 w 1729"/>
              <a:gd name="T25" fmla="*/ 313505860 h 1403"/>
              <a:gd name="T26" fmla="*/ 137689573 w 1729"/>
              <a:gd name="T27" fmla="*/ 325563569 h 1403"/>
              <a:gd name="T28" fmla="*/ 141870383 w 1729"/>
              <a:gd name="T29" fmla="*/ 338743381 h 1403"/>
              <a:gd name="T30" fmla="*/ 141034122 w 1729"/>
              <a:gd name="T31" fmla="*/ 352764108 h 1403"/>
              <a:gd name="T32" fmla="*/ 137689573 w 1729"/>
              <a:gd name="T33" fmla="*/ 365943920 h 1403"/>
              <a:gd name="T34" fmla="*/ 134623282 w 1729"/>
              <a:gd name="T35" fmla="*/ 379123202 h 1403"/>
              <a:gd name="T36" fmla="*/ 136017051 w 1729"/>
              <a:gd name="T37" fmla="*/ 391742227 h 1403"/>
              <a:gd name="T38" fmla="*/ 216010945 w 1729"/>
              <a:gd name="T39" fmla="*/ 378001629 h 1403"/>
              <a:gd name="T40" fmla="*/ 216846678 w 1729"/>
              <a:gd name="T41" fmla="*/ 360335523 h 1403"/>
              <a:gd name="T42" fmla="*/ 218240447 w 1729"/>
              <a:gd name="T43" fmla="*/ 345754009 h 1403"/>
              <a:gd name="T44" fmla="*/ 221863717 w 1729"/>
              <a:gd name="T45" fmla="*/ 333134984 h 1403"/>
              <a:gd name="T46" fmla="*/ 228832031 w 1729"/>
              <a:gd name="T47" fmla="*/ 324722653 h 1403"/>
              <a:gd name="T48" fmla="*/ 238866108 w 1729"/>
              <a:gd name="T49" fmla="*/ 320235830 h 1403"/>
              <a:gd name="T50" fmla="*/ 250015200 w 1729"/>
              <a:gd name="T51" fmla="*/ 318833598 h 1403"/>
              <a:gd name="T52" fmla="*/ 263951300 w 1729"/>
              <a:gd name="T53" fmla="*/ 319394385 h 1403"/>
              <a:gd name="T54" fmla="*/ 276214879 w 1729"/>
              <a:gd name="T55" fmla="*/ 320516488 h 1403"/>
              <a:gd name="T56" fmla="*/ 292102321 w 1729"/>
              <a:gd name="T57" fmla="*/ 321357403 h 1403"/>
              <a:gd name="T58" fmla="*/ 306317176 w 1729"/>
              <a:gd name="T59" fmla="*/ 319394385 h 1403"/>
              <a:gd name="T60" fmla="*/ 319138789 w 1729"/>
              <a:gd name="T61" fmla="*/ 314908091 h 1403"/>
              <a:gd name="T62" fmla="*/ 328894113 w 1729"/>
              <a:gd name="T63" fmla="*/ 305934445 h 1403"/>
              <a:gd name="T64" fmla="*/ 334189377 w 1729"/>
              <a:gd name="T65" fmla="*/ 294998309 h 1403"/>
              <a:gd name="T66" fmla="*/ 334189377 w 1729"/>
              <a:gd name="T67" fmla="*/ 282659942 h 1403"/>
              <a:gd name="T68" fmla="*/ 334189377 w 1729"/>
              <a:gd name="T69" fmla="*/ 268639149 h 1403"/>
              <a:gd name="T70" fmla="*/ 336976914 w 1729"/>
              <a:gd name="T71" fmla="*/ 257422355 h 1403"/>
              <a:gd name="T72" fmla="*/ 342830213 w 1729"/>
              <a:gd name="T73" fmla="*/ 248168580 h 1403"/>
              <a:gd name="T74" fmla="*/ 355093792 w 1729"/>
              <a:gd name="T75" fmla="*/ 241999396 h 1403"/>
              <a:gd name="T76" fmla="*/ 367914878 w 1729"/>
              <a:gd name="T77" fmla="*/ 238073889 h 1403"/>
              <a:gd name="T78" fmla="*/ 383244747 w 1729"/>
              <a:gd name="T79" fmla="*/ 234989297 h 1403"/>
              <a:gd name="T80" fmla="*/ 396902621 w 1729"/>
              <a:gd name="T81" fmla="*/ 231624047 h 1403"/>
              <a:gd name="T82" fmla="*/ 408608693 w 1729"/>
              <a:gd name="T83" fmla="*/ 226857096 h 1403"/>
              <a:gd name="T84" fmla="*/ 417249001 w 1729"/>
              <a:gd name="T85" fmla="*/ 220127125 h 1403"/>
              <a:gd name="T86" fmla="*/ 424774823 w 1729"/>
              <a:gd name="T87" fmla="*/ 209751777 h 1403"/>
              <a:gd name="T88" fmla="*/ 428676846 w 1729"/>
              <a:gd name="T89" fmla="*/ 196291836 h 1403"/>
              <a:gd name="T90" fmla="*/ 427004324 w 1729"/>
              <a:gd name="T91" fmla="*/ 183392682 h 1403"/>
              <a:gd name="T92" fmla="*/ 422823547 w 1729"/>
              <a:gd name="T93" fmla="*/ 166567492 h 1403"/>
              <a:gd name="T94" fmla="*/ 420315292 w 1729"/>
              <a:gd name="T95" fmla="*/ 152546765 h 1403"/>
              <a:gd name="T96" fmla="*/ 421151553 w 1729"/>
              <a:gd name="T97" fmla="*/ 138526004 h 1403"/>
              <a:gd name="T98" fmla="*/ 425332330 w 1729"/>
              <a:gd name="T99" fmla="*/ 127028553 h 1403"/>
              <a:gd name="T100" fmla="*/ 432300116 w 1729"/>
              <a:gd name="T101" fmla="*/ 116373075 h 1403"/>
              <a:gd name="T102" fmla="*/ 442612947 w 1729"/>
              <a:gd name="T103" fmla="*/ 106277855 h 1403"/>
              <a:gd name="T104" fmla="*/ 454877053 w 1729"/>
              <a:gd name="T105" fmla="*/ 100669458 h 1403"/>
              <a:gd name="T106" fmla="*/ 466861878 w 1729"/>
              <a:gd name="T107" fmla="*/ 98145653 h 1403"/>
              <a:gd name="T108" fmla="*/ 481912994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smGrid">
            <a:fgClr>
              <a:schemeClr val="accent2"/>
            </a:fgClr>
            <a:bgClr>
              <a:schemeClr val="bg1"/>
            </a:bgClr>
          </a:pattFill>
          <a:ln w="0">
            <a:solidFill>
              <a:schemeClr val="tx1"/>
            </a:solidFill>
            <a:prstDash val="solid"/>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92230E49-B5F1-41B6-93D1-D24FCCDDC5EE}" type="slidenum">
              <a:rPr lang="en-US"/>
              <a:pPr/>
              <a:t>12</a:t>
            </a:fld>
            <a:endParaRPr lang="en-US"/>
          </a:p>
        </p:txBody>
      </p:sp>
      <p:sp>
        <p:nvSpPr>
          <p:cNvPr id="936962" name="Rectangle 2"/>
          <p:cNvSpPr>
            <a:spLocks noGrp="1" noChangeArrowheads="1"/>
          </p:cNvSpPr>
          <p:nvPr>
            <p:ph type="title"/>
          </p:nvPr>
        </p:nvSpPr>
        <p:spPr>
          <a:xfrm>
            <a:off x="0" y="533400"/>
            <a:ext cx="9144000" cy="1143000"/>
          </a:xfrm>
        </p:spPr>
        <p:txBody>
          <a:bodyPr/>
          <a:lstStyle/>
          <a:p>
            <a:r>
              <a:rPr lang="en-US" b="1"/>
              <a:t>Street Address and Zip</a:t>
            </a:r>
          </a:p>
        </p:txBody>
      </p:sp>
      <p:sp>
        <p:nvSpPr>
          <p:cNvPr id="936963" name="Rectangle 3"/>
          <p:cNvSpPr>
            <a:spLocks noGrp="1" noChangeArrowheads="1"/>
          </p:cNvSpPr>
          <p:nvPr>
            <p:ph type="body" idx="1"/>
          </p:nvPr>
        </p:nvSpPr>
        <p:spPr>
          <a:xfrm>
            <a:off x="533400" y="1766888"/>
            <a:ext cx="8305800" cy="5091112"/>
          </a:xfrm>
          <a:noFill/>
          <a:ln/>
        </p:spPr>
        <p:txBody>
          <a:bodyPr/>
          <a:lstStyle/>
          <a:p>
            <a:r>
              <a:rPr lang="en-US" sz="3600"/>
              <a:t>Problematic due to…</a:t>
            </a:r>
          </a:p>
          <a:p>
            <a:pPr lvl="1"/>
            <a:r>
              <a:rPr lang="en-US" sz="3600"/>
              <a:t> rural routes</a:t>
            </a:r>
          </a:p>
          <a:p>
            <a:pPr lvl="1"/>
            <a:r>
              <a:rPr lang="en-US" sz="3600"/>
              <a:t> post office boxes</a:t>
            </a:r>
          </a:p>
          <a:p>
            <a:pPr>
              <a:buFontTx/>
              <a:buNone/>
            </a:pPr>
            <a:endParaRPr lang="en-US" sz="3600"/>
          </a:p>
          <a:p>
            <a:pPr>
              <a:buFontTx/>
              <a:buNone/>
            </a:pPr>
            <a:endParaRPr lang="en-US" sz="36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B48E1948-AF96-4071-8448-6687931A06F6}" type="slidenum">
              <a:rPr lang="en-US"/>
              <a:pPr/>
              <a:t>13</a:t>
            </a:fld>
            <a:endParaRPr lang="en-US"/>
          </a:p>
        </p:txBody>
      </p:sp>
      <p:sp>
        <p:nvSpPr>
          <p:cNvPr id="939010" name="Rectangle 2"/>
          <p:cNvSpPr>
            <a:spLocks noGrp="1" noChangeArrowheads="1"/>
          </p:cNvSpPr>
          <p:nvPr>
            <p:ph type="body" idx="1"/>
          </p:nvPr>
        </p:nvSpPr>
        <p:spPr>
          <a:xfrm>
            <a:off x="152400" y="228600"/>
            <a:ext cx="8686800" cy="2057400"/>
          </a:xfrm>
          <a:noFill/>
          <a:ln/>
        </p:spPr>
        <p:txBody>
          <a:bodyPr/>
          <a:lstStyle/>
          <a:p>
            <a:pPr algn="ctr"/>
            <a:r>
              <a:rPr lang="en-US" sz="4400" b="1"/>
              <a:t>What do you do when the SIGNS are gone?</a:t>
            </a:r>
          </a:p>
          <a:p>
            <a:pPr>
              <a:buFontTx/>
              <a:buNone/>
            </a:pPr>
            <a:endParaRPr lang="en-US" sz="4400" b="1"/>
          </a:p>
        </p:txBody>
      </p:sp>
      <p:pic>
        <p:nvPicPr>
          <p:cNvPr id="939011" name="Picture 3"/>
          <p:cNvPicPr>
            <a:picLocks noChangeAspect="1" noChangeArrowheads="1"/>
          </p:cNvPicPr>
          <p:nvPr/>
        </p:nvPicPr>
        <p:blipFill>
          <a:blip r:embed="rId3" cstate="print"/>
          <a:srcRect/>
          <a:stretch>
            <a:fillRect/>
          </a:stretch>
        </p:blipFill>
        <p:spPr bwMode="auto">
          <a:xfrm>
            <a:off x="1447800" y="1628775"/>
            <a:ext cx="6172200" cy="3857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D9C3DEF-6591-4796-9249-53CABC19CFCD}" type="slidenum">
              <a:rPr lang="en-US"/>
              <a:pPr/>
              <a:t>14</a:t>
            </a:fld>
            <a:endParaRPr lang="en-US"/>
          </a:p>
        </p:txBody>
      </p:sp>
      <p:pic>
        <p:nvPicPr>
          <p:cNvPr id="941058" name="Picture 2" descr="Highway sign"/>
          <p:cNvPicPr>
            <a:picLocks noChangeAspect="1" noChangeArrowheads="1"/>
          </p:cNvPicPr>
          <p:nvPr/>
        </p:nvPicPr>
        <p:blipFill>
          <a:blip r:embed="rId3" cstate="print"/>
          <a:srcRect/>
          <a:stretch>
            <a:fillRect/>
          </a:stretch>
        </p:blipFill>
        <p:spPr bwMode="auto">
          <a:xfrm>
            <a:off x="2133600" y="1676400"/>
            <a:ext cx="5105400" cy="3829050"/>
          </a:xfrm>
          <a:prstGeom prst="rect">
            <a:avLst/>
          </a:prstGeom>
          <a:noFill/>
          <a:ln w="9525">
            <a:noFill/>
            <a:miter lim="800000"/>
            <a:headEnd/>
            <a:tailEnd/>
          </a:ln>
        </p:spPr>
      </p:pic>
      <p:sp>
        <p:nvSpPr>
          <p:cNvPr id="941059" name="Rectangle 3"/>
          <p:cNvSpPr>
            <a:spLocks noGrp="1" noChangeArrowheads="1"/>
          </p:cNvSpPr>
          <p:nvPr>
            <p:ph type="body" idx="1"/>
          </p:nvPr>
        </p:nvSpPr>
        <p:spPr>
          <a:xfrm>
            <a:off x="228600" y="228600"/>
            <a:ext cx="8686800" cy="2057400"/>
          </a:xfrm>
          <a:noFill/>
          <a:ln/>
        </p:spPr>
        <p:txBody>
          <a:bodyPr/>
          <a:lstStyle/>
          <a:p>
            <a:pPr algn="ctr"/>
            <a:r>
              <a:rPr lang="en-US" sz="4400" b="1"/>
              <a:t>What do you do when the ROADS are gone?</a:t>
            </a:r>
          </a:p>
          <a:p>
            <a:pPr>
              <a:buFontTx/>
              <a:buNone/>
            </a:pPr>
            <a:endParaRPr lang="en-US" sz="4400" b="1"/>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AD9C3DEF-6591-4796-9249-53CABC19CFCD}" type="slidenum">
              <a:rPr lang="en-US"/>
              <a:pPr/>
              <a:t>15</a:t>
            </a:fld>
            <a:endParaRPr lang="en-US"/>
          </a:p>
        </p:txBody>
      </p:sp>
      <p:sp>
        <p:nvSpPr>
          <p:cNvPr id="941059" name="Rectangle 3"/>
          <p:cNvSpPr>
            <a:spLocks noGrp="1" noChangeArrowheads="1"/>
          </p:cNvSpPr>
          <p:nvPr>
            <p:ph type="body" idx="1"/>
          </p:nvPr>
        </p:nvSpPr>
        <p:spPr>
          <a:xfrm>
            <a:off x="228600" y="228600"/>
            <a:ext cx="8686800" cy="2057400"/>
          </a:xfrm>
          <a:noFill/>
          <a:ln/>
        </p:spPr>
        <p:txBody>
          <a:bodyPr/>
          <a:lstStyle/>
          <a:p>
            <a:pPr algn="ctr"/>
            <a:r>
              <a:rPr lang="en-US" sz="4400" b="1" dirty="0" smtClean="0"/>
              <a:t>When you </a:t>
            </a:r>
            <a:r>
              <a:rPr lang="en-US" sz="4400" b="1" dirty="0" err="1" smtClean="0"/>
              <a:t>ain’t</a:t>
            </a:r>
            <a:r>
              <a:rPr lang="en-US" sz="4400" b="1" dirty="0" smtClean="0"/>
              <a:t> got much else left, you still got the grid!</a:t>
            </a:r>
            <a:endParaRPr lang="en-US" sz="4400" b="1" dirty="0"/>
          </a:p>
          <a:p>
            <a:pPr>
              <a:buFontTx/>
              <a:buNone/>
            </a:pPr>
            <a:endParaRPr lang="en-US" sz="4400" b="1" dirty="0"/>
          </a:p>
        </p:txBody>
      </p:sp>
      <p:pic>
        <p:nvPicPr>
          <p:cNvPr id="1026" name="Picture 2"/>
          <p:cNvPicPr>
            <a:picLocks noChangeAspect="1" noChangeArrowheads="1"/>
          </p:cNvPicPr>
          <p:nvPr/>
        </p:nvPicPr>
        <p:blipFill>
          <a:blip r:embed="rId3" cstate="print"/>
          <a:srcRect l="39500" t="30415" r="28500" b="25346"/>
          <a:stretch>
            <a:fillRect/>
          </a:stretch>
        </p:blipFill>
        <p:spPr bwMode="auto">
          <a:xfrm>
            <a:off x="1905000" y="1752600"/>
            <a:ext cx="5105400" cy="3829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la"/>
          <p:cNvPicPr>
            <a:picLocks noChangeAspect="1" noChangeArrowheads="1"/>
          </p:cNvPicPr>
          <p:nvPr/>
        </p:nvPicPr>
        <p:blipFill>
          <a:blip r:embed="rId3" cstate="print"/>
          <a:srcRect/>
          <a:stretch>
            <a:fillRect/>
          </a:stretch>
        </p:blipFill>
        <p:spPr bwMode="auto">
          <a:xfrm>
            <a:off x="4191000" y="654804"/>
            <a:ext cx="4648200" cy="4276586"/>
          </a:xfrm>
          <a:prstGeom prst="rect">
            <a:avLst/>
          </a:prstGeom>
          <a:noFill/>
          <a:ln w="9525">
            <a:noFill/>
            <a:miter lim="800000"/>
            <a:headEnd/>
            <a:tailEnd/>
          </a:ln>
        </p:spPr>
      </p:pic>
      <p:sp>
        <p:nvSpPr>
          <p:cNvPr id="2" name="Title 1"/>
          <p:cNvSpPr>
            <a:spLocks noGrp="1"/>
          </p:cNvSpPr>
          <p:nvPr>
            <p:ph type="title"/>
          </p:nvPr>
        </p:nvSpPr>
        <p:spPr>
          <a:xfrm>
            <a:off x="457200" y="0"/>
            <a:ext cx="8229600" cy="609600"/>
          </a:xfrm>
        </p:spPr>
        <p:txBody>
          <a:bodyPr/>
          <a:lstStyle/>
          <a:p>
            <a:r>
              <a:rPr lang="en-US" dirty="0" smtClean="0"/>
              <a:t>US National Grid</a:t>
            </a:r>
            <a:endParaRPr lang="en-US" dirty="0"/>
          </a:p>
        </p:txBody>
      </p:sp>
      <p:sp>
        <p:nvSpPr>
          <p:cNvPr id="3" name="Content Placeholder 2"/>
          <p:cNvSpPr>
            <a:spLocks noGrp="1"/>
          </p:cNvSpPr>
          <p:nvPr>
            <p:ph idx="1"/>
          </p:nvPr>
        </p:nvSpPr>
        <p:spPr>
          <a:xfrm>
            <a:off x="533400" y="3124200"/>
            <a:ext cx="6400800" cy="2286000"/>
          </a:xfrm>
        </p:spPr>
        <p:txBody>
          <a:bodyPr>
            <a:normAutofit lnSpcReduction="10000"/>
          </a:bodyPr>
          <a:lstStyle/>
          <a:p>
            <a:pPr marL="0" indent="0">
              <a:buNone/>
            </a:pPr>
            <a:r>
              <a:rPr lang="en-US" dirty="0" smtClean="0"/>
              <a:t>The USNG is a point reference system of grid references that provides a nationally consistent language of location in a user friendly format. </a:t>
            </a:r>
            <a:endParaRPr lang="en-US" dirty="0"/>
          </a:p>
        </p:txBody>
      </p:sp>
      <p:pic>
        <p:nvPicPr>
          <p:cNvPr id="8194" name="Picture 2" descr="http://www.clintoncountyohgis.org/DownloadData/USNG/USNGMapIndex.jpg"/>
          <p:cNvPicPr>
            <a:picLocks noChangeAspect="1" noChangeArrowheads="1"/>
          </p:cNvPicPr>
          <p:nvPr/>
        </p:nvPicPr>
        <p:blipFill>
          <a:blip r:embed="rId4" cstate="print"/>
          <a:srcRect/>
          <a:stretch>
            <a:fillRect/>
          </a:stretch>
        </p:blipFill>
        <p:spPr bwMode="auto">
          <a:xfrm>
            <a:off x="533400" y="654804"/>
            <a:ext cx="3570076" cy="23622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fgdc.gov/usng/how-to-read-usng/how_to3.gif"/>
          <p:cNvPicPr>
            <a:picLocks noChangeAspect="1" noChangeArrowheads="1"/>
          </p:cNvPicPr>
          <p:nvPr/>
        </p:nvPicPr>
        <p:blipFill>
          <a:blip r:embed="rId3" cstate="print"/>
          <a:srcRect b="8914"/>
          <a:stretch>
            <a:fillRect/>
          </a:stretch>
        </p:blipFill>
        <p:spPr bwMode="auto">
          <a:xfrm>
            <a:off x="381000" y="2209800"/>
            <a:ext cx="4562475" cy="3114675"/>
          </a:xfrm>
          <a:prstGeom prst="rect">
            <a:avLst/>
          </a:prstGeom>
          <a:noFill/>
        </p:spPr>
      </p:pic>
      <p:sp>
        <p:nvSpPr>
          <p:cNvPr id="2" name="Title 1"/>
          <p:cNvSpPr>
            <a:spLocks noGrp="1"/>
          </p:cNvSpPr>
          <p:nvPr>
            <p:ph type="title"/>
          </p:nvPr>
        </p:nvSpPr>
        <p:spPr>
          <a:xfrm>
            <a:off x="457200" y="0"/>
            <a:ext cx="8229600" cy="715962"/>
          </a:xfrm>
        </p:spPr>
        <p:txBody>
          <a:bodyPr/>
          <a:lstStyle/>
          <a:p>
            <a:r>
              <a:rPr lang="en-US" dirty="0" smtClean="0"/>
              <a:t>US National Grid</a:t>
            </a:r>
            <a:endParaRPr lang="en-US" dirty="0"/>
          </a:p>
        </p:txBody>
      </p:sp>
      <p:sp>
        <p:nvSpPr>
          <p:cNvPr id="3" name="Content Placeholder 2"/>
          <p:cNvSpPr>
            <a:spLocks noGrp="1"/>
          </p:cNvSpPr>
          <p:nvPr>
            <p:ph idx="1"/>
          </p:nvPr>
        </p:nvSpPr>
        <p:spPr>
          <a:xfrm>
            <a:off x="457200" y="685800"/>
            <a:ext cx="8229600" cy="1905000"/>
          </a:xfrm>
        </p:spPr>
        <p:txBody>
          <a:bodyPr>
            <a:normAutofit fontScale="92500"/>
          </a:bodyPr>
          <a:lstStyle/>
          <a:p>
            <a:pPr marL="0" indent="0">
              <a:buNone/>
            </a:pPr>
            <a:r>
              <a:rPr lang="en-US" sz="2800" dirty="0" smtClean="0"/>
              <a:t>Built to create “a more interoperable environment for developing location-based services within the United State and to increase the interoperability of location services appliances with printed map products”…</a:t>
            </a:r>
            <a:endParaRPr lang="en-US" dirty="0"/>
          </a:p>
        </p:txBody>
      </p:sp>
      <p:pic>
        <p:nvPicPr>
          <p:cNvPr id="5124" name="Picture 4" descr="https://encrypted-tbn1.gstatic.com/images?q=tbn:ANd9GcQ0VHVGuljzJxkesMOD6qJBAs7aer5bM872vPF9Ea7h6WLcO3mXjw"/>
          <p:cNvPicPr>
            <a:picLocks noChangeAspect="1" noChangeArrowheads="1"/>
          </p:cNvPicPr>
          <p:nvPr/>
        </p:nvPicPr>
        <p:blipFill>
          <a:blip r:embed="rId4" cstate="print"/>
          <a:srcRect l="8247" r="9278"/>
          <a:stretch>
            <a:fillRect/>
          </a:stretch>
        </p:blipFill>
        <p:spPr bwMode="auto">
          <a:xfrm>
            <a:off x="7239000" y="2515076"/>
            <a:ext cx="1600200" cy="2590324"/>
          </a:xfrm>
          <a:prstGeom prst="rect">
            <a:avLst/>
          </a:prstGeom>
          <a:noFill/>
        </p:spPr>
      </p:pic>
      <p:pic>
        <p:nvPicPr>
          <p:cNvPr id="5126" name="Picture 6" descr="https://lh3.ggpht.com/-J-bZ119c7Wn2-scgL2OH66UbdSQT9x1bRN6rztzNeQhiBn9M80rQxIED0KklCfMiZlL=h900"/>
          <p:cNvPicPr>
            <a:picLocks noChangeAspect="1" noChangeArrowheads="1"/>
          </p:cNvPicPr>
          <p:nvPr/>
        </p:nvPicPr>
        <p:blipFill>
          <a:blip r:embed="rId5" cstate="print"/>
          <a:srcRect/>
          <a:stretch>
            <a:fillRect/>
          </a:stretch>
        </p:blipFill>
        <p:spPr bwMode="auto">
          <a:xfrm>
            <a:off x="5163615" y="2438400"/>
            <a:ext cx="1694385" cy="281940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
            <a:ext cx="8229600" cy="1905000"/>
          </a:xfrm>
        </p:spPr>
        <p:txBody>
          <a:bodyPr>
            <a:normAutofit lnSpcReduction="10000"/>
          </a:bodyPr>
          <a:lstStyle/>
          <a:p>
            <a:pPr marL="0" indent="0">
              <a:buNone/>
            </a:pPr>
            <a:r>
              <a:rPr lang="en-US" dirty="0" smtClean="0"/>
              <a:t>… use of the National Grid has been widely adopted within emergency management for use in preparedness, response, and recovery efforts.</a:t>
            </a:r>
            <a:endParaRPr lang="en-US" dirty="0"/>
          </a:p>
        </p:txBody>
      </p:sp>
      <p:pic>
        <p:nvPicPr>
          <p:cNvPr id="22530" name="Picture 2"/>
          <p:cNvPicPr>
            <a:picLocks noChangeAspect="1" noChangeArrowheads="1"/>
          </p:cNvPicPr>
          <p:nvPr/>
        </p:nvPicPr>
        <p:blipFill>
          <a:blip r:embed="rId3" cstate="print"/>
          <a:srcRect l="25500" t="10976" r="38500" b="2613"/>
          <a:stretch>
            <a:fillRect/>
          </a:stretch>
        </p:blipFill>
        <p:spPr bwMode="auto">
          <a:xfrm>
            <a:off x="457200" y="1921932"/>
            <a:ext cx="2667000" cy="3444875"/>
          </a:xfrm>
          <a:prstGeom prst="rect">
            <a:avLst/>
          </a:prstGeom>
          <a:noFill/>
          <a:ln w="9525">
            <a:noFill/>
            <a:miter lim="800000"/>
            <a:headEnd/>
            <a:tailEnd/>
          </a:ln>
        </p:spPr>
      </p:pic>
      <p:pic>
        <p:nvPicPr>
          <p:cNvPr id="22531" name="Picture 3"/>
          <p:cNvPicPr>
            <a:picLocks noChangeAspect="1" noChangeArrowheads="1"/>
          </p:cNvPicPr>
          <p:nvPr/>
        </p:nvPicPr>
        <p:blipFill>
          <a:blip r:embed="rId4" cstate="print"/>
          <a:srcRect l="23750" t="22125" r="25250" b="6794"/>
          <a:stretch>
            <a:fillRect/>
          </a:stretch>
        </p:blipFill>
        <p:spPr bwMode="auto">
          <a:xfrm>
            <a:off x="3378200" y="2074333"/>
            <a:ext cx="2641600" cy="1981200"/>
          </a:xfrm>
          <a:prstGeom prst="rect">
            <a:avLst/>
          </a:prstGeom>
          <a:noFill/>
          <a:ln w="9525">
            <a:noFill/>
            <a:miter lim="800000"/>
            <a:headEnd/>
            <a:tailEnd/>
          </a:ln>
        </p:spPr>
      </p:pic>
      <p:pic>
        <p:nvPicPr>
          <p:cNvPr id="9" name="Picture 2" descr="https://encrypted-tbn0.gstatic.com/images?q=tbn:ANd9GcSWaMhMdwfSBKcLIH0q9MUD1ct6FD1TA2B2g9fqSXbt06X26VY5"/>
          <p:cNvPicPr>
            <a:picLocks noChangeAspect="1" noChangeArrowheads="1"/>
          </p:cNvPicPr>
          <p:nvPr/>
        </p:nvPicPr>
        <p:blipFill>
          <a:blip r:embed="rId5" cstate="print"/>
          <a:srcRect/>
          <a:stretch>
            <a:fillRect/>
          </a:stretch>
        </p:blipFill>
        <p:spPr bwMode="auto">
          <a:xfrm>
            <a:off x="3412065" y="4185474"/>
            <a:ext cx="2667001" cy="1224726"/>
          </a:xfrm>
          <a:prstGeom prst="rect">
            <a:avLst/>
          </a:prstGeom>
          <a:noFill/>
        </p:spPr>
      </p:pic>
      <p:pic>
        <p:nvPicPr>
          <p:cNvPr id="10" name="Picture 4" descr="http://www.emergencymanagement.org/SuperBowl2007_USNG.JPG"/>
          <p:cNvPicPr>
            <a:picLocks noChangeAspect="1" noChangeArrowheads="1"/>
          </p:cNvPicPr>
          <p:nvPr/>
        </p:nvPicPr>
        <p:blipFill>
          <a:blip r:embed="rId6" cstate="print"/>
          <a:srcRect l="5774" t="3056" r="7614" b="2620"/>
          <a:stretch>
            <a:fillRect/>
          </a:stretch>
        </p:blipFill>
        <p:spPr bwMode="auto">
          <a:xfrm>
            <a:off x="6400800" y="2042159"/>
            <a:ext cx="2362200" cy="283464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9144000" cy="1143000"/>
          </a:xfrm>
        </p:spPr>
        <p:txBody>
          <a:bodyPr/>
          <a:lstStyle/>
          <a:p>
            <a:pPr eaLnBrk="1" hangingPunct="1"/>
            <a:r>
              <a:rPr lang="en-US" b="1" smtClean="0"/>
              <a:t>National Standards</a:t>
            </a:r>
          </a:p>
        </p:txBody>
      </p:sp>
      <p:sp>
        <p:nvSpPr>
          <p:cNvPr id="6147" name="Rectangle 3"/>
          <p:cNvSpPr>
            <a:spLocks noGrp="1" noChangeArrowheads="1"/>
          </p:cNvSpPr>
          <p:nvPr>
            <p:ph type="body" idx="1"/>
          </p:nvPr>
        </p:nvSpPr>
        <p:spPr>
          <a:xfrm>
            <a:off x="228600" y="1143000"/>
            <a:ext cx="8915400" cy="4525963"/>
          </a:xfrm>
        </p:spPr>
        <p:txBody>
          <a:bodyPr/>
          <a:lstStyle/>
          <a:p>
            <a:pPr eaLnBrk="1" hangingPunct="1"/>
            <a:r>
              <a:rPr lang="en-US" sz="3600" dirty="0" smtClean="0"/>
              <a:t>National Search and Rescue Committee – specifies US National Grid as primary system for ground operations</a:t>
            </a:r>
          </a:p>
          <a:p>
            <a:pPr eaLnBrk="1" hangingPunct="1"/>
            <a:r>
              <a:rPr lang="en-US" sz="3600" dirty="0" smtClean="0"/>
              <a:t>Federal Geographic Data Committee – US National Grid Standard since 2001</a:t>
            </a:r>
          </a:p>
          <a:p>
            <a:pPr eaLnBrk="1" hangingPunct="1"/>
            <a:r>
              <a:rPr lang="en-US" sz="3600" dirty="0" smtClean="0"/>
              <a:t>FEMA - Established a standard for operational maps using the National Grid</a:t>
            </a:r>
          </a:p>
          <a:p>
            <a:pPr eaLnBrk="1" hangingPunct="1"/>
            <a:endParaRPr lang="en-US" sz="36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NAPSG Implementation Guide to the USNG</a:t>
            </a:r>
            <a:endParaRPr lang="en-US" dirty="0"/>
          </a:p>
        </p:txBody>
      </p:sp>
      <p:sp>
        <p:nvSpPr>
          <p:cNvPr id="3" name="Content Placeholder 2"/>
          <p:cNvSpPr>
            <a:spLocks noGrp="1"/>
          </p:cNvSpPr>
          <p:nvPr>
            <p:ph idx="1"/>
          </p:nvPr>
        </p:nvSpPr>
        <p:spPr/>
        <p:txBody>
          <a:bodyPr/>
          <a:lstStyle/>
          <a:p>
            <a:r>
              <a:rPr lang="en-US" dirty="0" smtClean="0"/>
              <a:t>USNG Basics</a:t>
            </a:r>
          </a:p>
          <a:p>
            <a:r>
              <a:rPr lang="en-US" dirty="0" smtClean="0"/>
              <a:t>Governance</a:t>
            </a:r>
          </a:p>
          <a:p>
            <a:r>
              <a:rPr lang="en-US" dirty="0" smtClean="0"/>
              <a:t>Standard Operating Procedures</a:t>
            </a:r>
          </a:p>
          <a:p>
            <a:r>
              <a:rPr lang="en-US" dirty="0" smtClean="0"/>
              <a:t>Training and Education</a:t>
            </a:r>
          </a:p>
          <a:p>
            <a:r>
              <a:rPr lang="en-US" dirty="0" smtClean="0"/>
              <a:t>Maps</a:t>
            </a:r>
          </a:p>
          <a:p>
            <a:r>
              <a:rPr lang="en-US" dirty="0" smtClean="0"/>
              <a:t>Technology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0" y="85725"/>
            <a:ext cx="9144000" cy="6772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1143000"/>
          </a:xfrm>
        </p:spPr>
        <p:txBody>
          <a:bodyPr/>
          <a:lstStyle/>
          <a:p>
            <a:pPr eaLnBrk="1" hangingPunct="1"/>
            <a:r>
              <a:rPr lang="en-US" b="1" smtClean="0"/>
              <a:t>Florida Adopts the USNG</a:t>
            </a:r>
          </a:p>
        </p:txBody>
      </p:sp>
      <p:sp>
        <p:nvSpPr>
          <p:cNvPr id="9219" name="Rectangle 3"/>
          <p:cNvSpPr>
            <a:spLocks noGrp="1" noChangeArrowheads="1"/>
          </p:cNvSpPr>
          <p:nvPr>
            <p:ph type="body" idx="1"/>
          </p:nvPr>
        </p:nvSpPr>
        <p:spPr>
          <a:xfrm>
            <a:off x="457200" y="1066800"/>
            <a:ext cx="8686800" cy="3992563"/>
          </a:xfrm>
        </p:spPr>
        <p:txBody>
          <a:bodyPr/>
          <a:lstStyle/>
          <a:p>
            <a:pPr eaLnBrk="1" hangingPunct="1"/>
            <a:r>
              <a:rPr lang="en-US" sz="4000" dirty="0" smtClean="0"/>
              <a:t>Florida Fire Chiefs Association</a:t>
            </a:r>
            <a:r>
              <a:rPr lang="en-US" sz="4000" dirty="0" smtClean="0"/>
              <a:t> </a:t>
            </a:r>
            <a:r>
              <a:rPr lang="en-US" sz="4000" dirty="0" smtClean="0"/>
              <a:t>adopts through 2010 Statewide Emergency Response Plan</a:t>
            </a:r>
          </a:p>
          <a:p>
            <a:pPr eaLnBrk="1" hangingPunct="1"/>
            <a:r>
              <a:rPr lang="en-US" sz="4000" dirty="0" smtClean="0"/>
              <a:t>FDEM adopts through 2010 </a:t>
            </a:r>
            <a:r>
              <a:rPr lang="en-US" sz="4000" dirty="0" smtClean="0"/>
              <a:t>Comprehensive Emergency Management Plan (CEMP)</a:t>
            </a:r>
            <a:endParaRPr lang="en-US" sz="4000" dirty="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0" y="-152400"/>
            <a:ext cx="9144000" cy="1143000"/>
          </a:xfrm>
        </p:spPr>
        <p:txBody>
          <a:bodyPr/>
          <a:lstStyle/>
          <a:p>
            <a:pPr eaLnBrk="1" hangingPunct="1"/>
            <a:r>
              <a:rPr lang="en-US" b="1" smtClean="0"/>
              <a:t>Florida CEMP</a:t>
            </a:r>
          </a:p>
        </p:txBody>
      </p:sp>
      <p:sp>
        <p:nvSpPr>
          <p:cNvPr id="11267" name="Rectangle 3"/>
          <p:cNvSpPr>
            <a:spLocks noGrp="1" noChangeArrowheads="1"/>
          </p:cNvSpPr>
          <p:nvPr>
            <p:ph type="body" idx="1"/>
          </p:nvPr>
        </p:nvSpPr>
        <p:spPr>
          <a:xfrm>
            <a:off x="381000" y="1371600"/>
            <a:ext cx="8229600" cy="3810000"/>
          </a:xfrm>
        </p:spPr>
        <p:txBody>
          <a:bodyPr/>
          <a:lstStyle/>
          <a:p>
            <a:pPr marL="0" indent="0">
              <a:buFontTx/>
              <a:buNone/>
            </a:pPr>
            <a:r>
              <a:rPr lang="en-US" sz="4000" smtClean="0"/>
              <a:t>“The State of Florida has adopted the use of the U.S. National Grid (USNG) during response and recovery efforts which allows for both point and area referencing.”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9144000" cy="762000"/>
          </a:xfrm>
        </p:spPr>
        <p:txBody>
          <a:bodyPr/>
          <a:lstStyle/>
          <a:p>
            <a:r>
              <a:rPr lang="en-US" b="1" dirty="0" smtClean="0"/>
              <a:t>EM Constellation</a:t>
            </a:r>
          </a:p>
        </p:txBody>
      </p:sp>
      <p:sp>
        <p:nvSpPr>
          <p:cNvPr id="16387" name="Rectangle 1"/>
          <p:cNvSpPr>
            <a:spLocks noGrp="1" noChangeArrowheads="1"/>
          </p:cNvSpPr>
          <p:nvPr>
            <p:ph idx="1"/>
          </p:nvPr>
        </p:nvSpPr>
        <p:spPr>
          <a:xfrm>
            <a:off x="304800" y="886527"/>
            <a:ext cx="8534400" cy="4142673"/>
          </a:xfrm>
        </p:spPr>
        <p:txBody>
          <a:bodyPr anchor="ctr">
            <a:spAutoFit/>
          </a:bodyPr>
          <a:lstStyle/>
          <a:p>
            <a:r>
              <a:rPr lang="en-US" sz="2800" dirty="0" smtClean="0"/>
              <a:t>EM Constellation is the web-based information management software platform adopted by the State of Florida for emergency management. </a:t>
            </a:r>
          </a:p>
          <a:p>
            <a:endParaRPr lang="en-US" sz="2800" dirty="0" smtClean="0"/>
          </a:p>
          <a:p>
            <a:r>
              <a:rPr lang="en-US" sz="2800" dirty="0" smtClean="0"/>
              <a:t>The platform allows the State Emergency Response Team composed of county, state, federal, volunteer, and mutual aid entities to use the same operating environment when responding to and recovering from an emergency. </a:t>
            </a:r>
            <a:endParaRPr lang="en-US" sz="1200" b="1" dirty="0" smtClean="0">
              <a:solidFill>
                <a:srgbClr val="000000"/>
              </a:solidFill>
              <a:latin typeface="Calibri" pitchFamily="34" charset="0"/>
              <a:ea typeface="Calibri"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C Phase 5 Training Session HURREX All Functionality 052212_Page_28.jpg"/>
          <p:cNvPicPr>
            <a:picLocks noGrp="1" noChangeAspect="1"/>
          </p:cNvPicPr>
          <p:nvPr isPhoto="1"/>
        </p:nvPicPr>
        <p:blipFill>
          <a:blip r:embed="rId2" cstate="print">
            <a:lum/>
          </a:blip>
          <a:srcRect l="3333" t="18070" r="3333" b="10673"/>
          <a:stretch>
            <a:fillRect/>
          </a:stretch>
        </p:blipFill>
        <p:spPr>
          <a:xfrm>
            <a:off x="0" y="152399"/>
            <a:ext cx="9144000" cy="473528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2" name="Title 15"/>
          <p:cNvSpPr txBox="1">
            <a:spLocks/>
          </p:cNvSpPr>
          <p:nvPr/>
        </p:nvSpPr>
        <p:spPr bwMode="auto">
          <a:xfrm>
            <a:off x="457200" y="228600"/>
            <a:ext cx="8382000" cy="990600"/>
          </a:xfrm>
          <a:prstGeom prst="rect">
            <a:avLst/>
          </a:prstGeom>
          <a:noFill/>
          <a:ln w="9525">
            <a:noFill/>
            <a:miter lim="800000"/>
            <a:headEnd/>
            <a:tailEnd/>
          </a:ln>
        </p:spPr>
        <p:txBody>
          <a:bodyPr anchor="ctr"/>
          <a:lstStyle/>
          <a:p>
            <a:pPr algn="ctr" eaLnBrk="0" hangingPunct="0"/>
            <a:r>
              <a:rPr lang="en-US" sz="3400" dirty="0" smtClean="0">
                <a:latin typeface="Calibri" pitchFamily="34" charset="0"/>
              </a:rPr>
              <a:t>Getting Missions on the Map</a:t>
            </a:r>
            <a:endParaRPr lang="en-US" sz="3400" dirty="0">
              <a:latin typeface="Calibri" pitchFamily="34" charset="0"/>
            </a:endParaRPr>
          </a:p>
          <a:p>
            <a:pPr algn="ctr" eaLnBrk="0" hangingPunct="0"/>
            <a:endParaRPr lang="en-US" sz="3400" dirty="0">
              <a:latin typeface="Calibri" pitchFamily="34" charset="0"/>
            </a:endParaRPr>
          </a:p>
        </p:txBody>
      </p:sp>
      <p:sp>
        <p:nvSpPr>
          <p:cNvPr id="15" name="Left Arrow 14"/>
          <p:cNvSpPr/>
          <p:nvPr/>
        </p:nvSpPr>
        <p:spPr>
          <a:xfrm>
            <a:off x="7315200" y="4572000"/>
            <a:ext cx="618435" cy="497174"/>
          </a:xfrm>
          <a:prstGeom prst="lef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074" name="Picture 2"/>
          <p:cNvPicPr>
            <a:picLocks noChangeAspect="1" noChangeArrowheads="1"/>
          </p:cNvPicPr>
          <p:nvPr/>
        </p:nvPicPr>
        <p:blipFill>
          <a:blip r:embed="rId3" cstate="print"/>
          <a:srcRect t="28571" r="46000" b="11521"/>
          <a:stretch>
            <a:fillRect/>
          </a:stretch>
        </p:blipFill>
        <p:spPr bwMode="auto">
          <a:xfrm>
            <a:off x="15766" y="1371600"/>
            <a:ext cx="9115865"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body" idx="4294967295"/>
          </p:nvPr>
        </p:nvSpPr>
        <p:spPr>
          <a:xfrm>
            <a:off x="142875" y="1066800"/>
            <a:ext cx="8772525" cy="5211763"/>
          </a:xfrm>
        </p:spPr>
        <p:txBody>
          <a:bodyPr/>
          <a:lstStyle/>
          <a:p>
            <a:pPr algn="ctr" eaLnBrk="1" hangingPunct="1">
              <a:buFontTx/>
              <a:buNone/>
            </a:pPr>
            <a:endParaRPr lang="en-US" sz="1000" dirty="0" smtClean="0"/>
          </a:p>
          <a:p>
            <a:pPr algn="ctr" eaLnBrk="1" hangingPunct="1">
              <a:buFontTx/>
              <a:buNone/>
            </a:pPr>
            <a:endParaRPr lang="en-US" sz="1000" dirty="0" smtClean="0"/>
          </a:p>
          <a:p>
            <a:pPr algn="ctr" eaLnBrk="1" hangingPunct="1">
              <a:buFontTx/>
              <a:buNone/>
            </a:pPr>
            <a:endParaRPr lang="en-US" sz="1000" dirty="0" smtClean="0"/>
          </a:p>
          <a:p>
            <a:pPr algn="ctr" eaLnBrk="1" hangingPunct="1">
              <a:buFontTx/>
              <a:buNone/>
            </a:pPr>
            <a:endParaRPr lang="en-US" sz="1000" dirty="0" smtClean="0"/>
          </a:p>
          <a:p>
            <a:r>
              <a:rPr lang="en-US" sz="1600" b="1" dirty="0" smtClean="0"/>
              <a:t>FIRE / SEARCH &amp; RESCUE</a:t>
            </a:r>
            <a:endParaRPr lang="en-US" sz="1600" dirty="0" smtClean="0"/>
          </a:p>
          <a:p>
            <a:r>
              <a:rPr lang="en-US" sz="1600" b="1" dirty="0" smtClean="0"/>
              <a:t>LAW ENFORCEMENT </a:t>
            </a:r>
            <a:endParaRPr lang="en-US" sz="1600" dirty="0" smtClean="0"/>
          </a:p>
          <a:p>
            <a:r>
              <a:rPr lang="en-US" sz="1600" b="1" dirty="0" smtClean="0"/>
              <a:t>INCIDENTS / SUSPICIOUS ACTIVITY</a:t>
            </a:r>
            <a:endParaRPr lang="en-US" sz="1600" dirty="0" smtClean="0"/>
          </a:p>
          <a:p>
            <a:r>
              <a:rPr lang="en-US" sz="1600" b="1" dirty="0" smtClean="0"/>
              <a:t>NATURAL HAZARDS</a:t>
            </a:r>
            <a:endParaRPr lang="en-US" sz="1600" dirty="0" smtClean="0"/>
          </a:p>
          <a:p>
            <a:r>
              <a:rPr lang="en-US" sz="1600" b="1" dirty="0" smtClean="0"/>
              <a:t>POPULATION PROTECTIVE ACTIONS</a:t>
            </a:r>
            <a:endParaRPr lang="en-US" sz="1600" dirty="0" smtClean="0"/>
          </a:p>
          <a:p>
            <a:r>
              <a:rPr lang="en-US" sz="1600" b="1" dirty="0" smtClean="0"/>
              <a:t>TECHNICAL HAZARDS</a:t>
            </a:r>
          </a:p>
          <a:p>
            <a:r>
              <a:rPr lang="en-US" sz="1600" b="1" dirty="0" smtClean="0"/>
              <a:t>ENVIRONMENTAL CONCENRS</a:t>
            </a:r>
            <a:endParaRPr lang="en-US" sz="1600" dirty="0" smtClean="0"/>
          </a:p>
          <a:p>
            <a:r>
              <a:rPr lang="en-US" sz="1600" b="1" dirty="0" smtClean="0"/>
              <a:t>TRANSPORTATION </a:t>
            </a:r>
            <a:endParaRPr lang="en-US" sz="1600" dirty="0" smtClean="0"/>
          </a:p>
          <a:p>
            <a:r>
              <a:rPr lang="en-US" sz="1600" b="1" dirty="0" smtClean="0"/>
              <a:t>INCIDENTS</a:t>
            </a:r>
            <a:endParaRPr lang="en-US" sz="1600" dirty="0" smtClean="0"/>
          </a:p>
          <a:p>
            <a:r>
              <a:rPr lang="en-US" sz="1600" b="1" dirty="0" smtClean="0"/>
              <a:t>UTILITIES / INFRASTRUCTURE</a:t>
            </a:r>
            <a:endParaRPr lang="en-US" sz="1600" dirty="0" smtClean="0"/>
          </a:p>
          <a:p>
            <a:r>
              <a:rPr lang="en-US" sz="1600" b="1" dirty="0" smtClean="0"/>
              <a:t>MILITARY EVENTS</a:t>
            </a:r>
            <a:endParaRPr lang="en-US" sz="2000" dirty="0" smtClean="0"/>
          </a:p>
          <a:p>
            <a:pPr algn="ctr" eaLnBrk="1" hangingPunct="1">
              <a:buFontTx/>
              <a:buNone/>
            </a:pPr>
            <a:endParaRPr lang="en-US" sz="1800" dirty="0" smtClean="0"/>
          </a:p>
        </p:txBody>
      </p:sp>
      <p:sp>
        <p:nvSpPr>
          <p:cNvPr id="91139" name="Rectangle 2"/>
          <p:cNvSpPr>
            <a:spLocks noRot="1" noChangeArrowheads="1"/>
          </p:cNvSpPr>
          <p:nvPr/>
        </p:nvSpPr>
        <p:spPr bwMode="auto">
          <a:xfrm>
            <a:off x="0" y="152400"/>
            <a:ext cx="9144000" cy="762000"/>
          </a:xfrm>
          <a:prstGeom prst="rect">
            <a:avLst/>
          </a:prstGeom>
          <a:noFill/>
          <a:ln w="9525">
            <a:noFill/>
            <a:miter lim="800000"/>
            <a:headEnd/>
            <a:tailEnd/>
          </a:ln>
        </p:spPr>
        <p:txBody>
          <a:bodyPr anchor="ctr"/>
          <a:lstStyle/>
          <a:p>
            <a:pPr algn="ctr"/>
            <a:r>
              <a:rPr lang="en-US" sz="6600" b="1" dirty="0" smtClean="0">
                <a:solidFill>
                  <a:srgbClr val="000000"/>
                </a:solidFill>
              </a:rPr>
              <a:t>SWO Incident Tracker</a:t>
            </a:r>
            <a:endParaRPr lang="en-US" sz="6600" b="1" dirty="0">
              <a:solidFill>
                <a:srgbClr val="000000"/>
              </a:solidFill>
            </a:endParaRPr>
          </a:p>
        </p:txBody>
      </p:sp>
      <p:pic>
        <p:nvPicPr>
          <p:cNvPr id="1026" name="Picture 2" descr="J:\Response\Operations\State Watch Office\Operations\Flip Book - FINAL FILES\Do Not Copy\Comms Flowchart.tif"/>
          <p:cNvPicPr>
            <a:picLocks noChangeAspect="1" noChangeArrowheads="1"/>
          </p:cNvPicPr>
          <p:nvPr/>
        </p:nvPicPr>
        <p:blipFill>
          <a:blip r:embed="rId3" cstate="print"/>
          <a:srcRect/>
          <a:stretch>
            <a:fillRect/>
          </a:stretch>
        </p:blipFill>
        <p:spPr bwMode="auto">
          <a:xfrm>
            <a:off x="4267200" y="1212216"/>
            <a:ext cx="4876800" cy="5645784"/>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1" t="19923" r="2736"/>
          <a:stretch>
            <a:fillRect/>
          </a:stretch>
        </p:blipFill>
        <p:spPr bwMode="auto">
          <a:xfrm>
            <a:off x="-46892" y="1143000"/>
            <a:ext cx="9190892" cy="37338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0"/>
            <a:ext cx="9296400" cy="838200"/>
          </a:xfrm>
        </p:spPr>
        <p:txBody>
          <a:bodyPr/>
          <a:lstStyle/>
          <a:p>
            <a:pPr eaLnBrk="1" hangingPunct="1"/>
            <a:r>
              <a:rPr lang="en-US" b="1" dirty="0" smtClean="0"/>
              <a:t>Support for USNG</a:t>
            </a:r>
          </a:p>
        </p:txBody>
      </p:sp>
      <p:sp>
        <p:nvSpPr>
          <p:cNvPr id="12291" name="Rectangle 3"/>
          <p:cNvSpPr>
            <a:spLocks noGrp="1" noChangeArrowheads="1"/>
          </p:cNvSpPr>
          <p:nvPr>
            <p:ph type="body" idx="1"/>
          </p:nvPr>
        </p:nvSpPr>
        <p:spPr>
          <a:xfrm>
            <a:off x="228600" y="946150"/>
            <a:ext cx="8763000" cy="4616450"/>
          </a:xfrm>
        </p:spPr>
        <p:txBody>
          <a:bodyPr/>
          <a:lstStyle/>
          <a:p>
            <a:pPr eaLnBrk="1" hangingPunct="1">
              <a:lnSpc>
                <a:spcPct val="90000"/>
              </a:lnSpc>
            </a:pPr>
            <a:r>
              <a:rPr lang="en-US" sz="2000" dirty="0" smtClean="0"/>
              <a:t>Integration into other applications</a:t>
            </a:r>
          </a:p>
          <a:p>
            <a:pPr lvl="1" eaLnBrk="1" hangingPunct="1">
              <a:lnSpc>
                <a:spcPct val="90000"/>
              </a:lnSpc>
            </a:pPr>
            <a:r>
              <a:rPr lang="en-US" sz="1800" dirty="0" smtClean="0"/>
              <a:t>FDEM’s GATOR</a:t>
            </a:r>
          </a:p>
          <a:p>
            <a:pPr lvl="1" eaLnBrk="1" hangingPunct="1">
              <a:lnSpc>
                <a:spcPct val="90000"/>
              </a:lnSpc>
            </a:pPr>
            <a:r>
              <a:rPr lang="en-US" sz="1800" dirty="0" smtClean="0"/>
              <a:t>FDEM’s Incident </a:t>
            </a:r>
            <a:r>
              <a:rPr lang="en-US" sz="1800" dirty="0" err="1" smtClean="0"/>
              <a:t>Mapper</a:t>
            </a:r>
            <a:endParaRPr lang="en-US" sz="1800" dirty="0" smtClean="0"/>
          </a:p>
          <a:p>
            <a:pPr lvl="1" eaLnBrk="1" hangingPunct="1">
              <a:lnSpc>
                <a:spcPct val="90000"/>
              </a:lnSpc>
            </a:pPr>
            <a:r>
              <a:rPr lang="en-US" sz="1800" dirty="0" smtClean="0"/>
              <a:t>FDEM’s State Watch Office Incident Tracker</a:t>
            </a:r>
          </a:p>
          <a:p>
            <a:pPr lvl="1" eaLnBrk="1" hangingPunct="1">
              <a:lnSpc>
                <a:spcPct val="90000"/>
              </a:lnSpc>
            </a:pPr>
            <a:r>
              <a:rPr lang="en-US" sz="1800" dirty="0" smtClean="0"/>
              <a:t>EM Constellation</a:t>
            </a:r>
          </a:p>
          <a:p>
            <a:pPr lvl="1" eaLnBrk="1" hangingPunct="1">
              <a:lnSpc>
                <a:spcPct val="90000"/>
              </a:lnSpc>
            </a:pPr>
            <a:r>
              <a:rPr lang="en-US" sz="1800" dirty="0" smtClean="0"/>
              <a:t>RECON Reports</a:t>
            </a:r>
          </a:p>
          <a:p>
            <a:pPr eaLnBrk="1" hangingPunct="1">
              <a:lnSpc>
                <a:spcPct val="90000"/>
              </a:lnSpc>
            </a:pPr>
            <a:r>
              <a:rPr lang="en-US" sz="2000" dirty="0" smtClean="0"/>
              <a:t>Support for GIS Staff - </a:t>
            </a:r>
            <a:r>
              <a:rPr lang="en-US" sz="2000" dirty="0" smtClean="0">
                <a:hlinkClick r:id="rId3"/>
              </a:rPr>
              <a:t>http://www.floridadisaster.org/gis/usng</a:t>
            </a:r>
            <a:r>
              <a:rPr lang="en-US" sz="2000" dirty="0" smtClean="0"/>
              <a:t> </a:t>
            </a:r>
          </a:p>
          <a:p>
            <a:pPr lvl="1" eaLnBrk="1" hangingPunct="1">
              <a:lnSpc>
                <a:spcPct val="90000"/>
              </a:lnSpc>
            </a:pPr>
            <a:r>
              <a:rPr lang="en-US" sz="1800" dirty="0" smtClean="0"/>
              <a:t>tools and instructions for GIS staff</a:t>
            </a:r>
          </a:p>
          <a:p>
            <a:pPr lvl="1" eaLnBrk="1" hangingPunct="1">
              <a:lnSpc>
                <a:spcPct val="90000"/>
              </a:lnSpc>
            </a:pPr>
            <a:r>
              <a:rPr lang="en-US" sz="1800" dirty="0" smtClean="0"/>
              <a:t>map book templates</a:t>
            </a:r>
          </a:p>
          <a:p>
            <a:pPr lvl="1" eaLnBrk="1" hangingPunct="1">
              <a:lnSpc>
                <a:spcPct val="90000"/>
              </a:lnSpc>
            </a:pPr>
            <a:r>
              <a:rPr lang="en-US" sz="1800" dirty="0" smtClean="0"/>
              <a:t>downloadable </a:t>
            </a:r>
            <a:r>
              <a:rPr lang="en-US" sz="1800" dirty="0" err="1" smtClean="0"/>
              <a:t>shapefiles</a:t>
            </a:r>
            <a:r>
              <a:rPr lang="en-US" sz="1800" dirty="0" smtClean="0"/>
              <a:t> from </a:t>
            </a:r>
            <a:r>
              <a:rPr lang="en-US" sz="1800" dirty="0" smtClean="0"/>
              <a:t>Florida Geographic Data Library</a:t>
            </a:r>
            <a:endParaRPr lang="en-US" sz="1800" dirty="0" smtClean="0"/>
          </a:p>
          <a:p>
            <a:pPr lvl="1" eaLnBrk="1" hangingPunct="1">
              <a:lnSpc>
                <a:spcPct val="90000"/>
              </a:lnSpc>
            </a:pPr>
            <a:r>
              <a:rPr lang="en-US" sz="1800" dirty="0" smtClean="0"/>
              <a:t>Editor Tracker extension to </a:t>
            </a:r>
            <a:r>
              <a:rPr lang="en-US" sz="1800" dirty="0" err="1" smtClean="0"/>
              <a:t>ArcGIS</a:t>
            </a:r>
            <a:r>
              <a:rPr lang="en-US" sz="1800" dirty="0" smtClean="0"/>
              <a:t> 9.x</a:t>
            </a:r>
          </a:p>
          <a:p>
            <a:pPr lvl="1" eaLnBrk="1" hangingPunct="1">
              <a:lnSpc>
                <a:spcPct val="90000"/>
              </a:lnSpc>
            </a:pPr>
            <a:r>
              <a:rPr lang="en-US" sz="1800" dirty="0" smtClean="0"/>
              <a:t>Editor Tracker add in to </a:t>
            </a:r>
            <a:r>
              <a:rPr lang="en-US" sz="1800" dirty="0" err="1" smtClean="0"/>
              <a:t>ArcGIS</a:t>
            </a:r>
            <a:r>
              <a:rPr lang="en-US" sz="1800" dirty="0" smtClean="0"/>
              <a:t> 10.x</a:t>
            </a:r>
          </a:p>
          <a:p>
            <a:pPr eaLnBrk="1" hangingPunct="1">
              <a:lnSpc>
                <a:spcPct val="90000"/>
              </a:lnSpc>
            </a:pPr>
            <a:r>
              <a:rPr lang="en-US" sz="2000" dirty="0" smtClean="0"/>
              <a:t>USNG Training Course</a:t>
            </a:r>
          </a:p>
          <a:p>
            <a:pPr lvl="1" eaLnBrk="1" hangingPunct="1">
              <a:lnSpc>
                <a:spcPct val="90000"/>
              </a:lnSpc>
            </a:pPr>
            <a:r>
              <a:rPr lang="en-US" sz="1800" dirty="0" smtClean="0">
                <a:hlinkClick r:id="rId4"/>
              </a:rPr>
              <a:t>http://trac.floridadisaster.org/TRAC/CourseDetailPublic?ID=192</a:t>
            </a:r>
            <a:r>
              <a:rPr lang="en-US" sz="1800" dirty="0" smtClean="0"/>
              <a:t>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0"/>
            <a:ext cx="8229600" cy="1143000"/>
          </a:xfrm>
        </p:spPr>
        <p:txBody>
          <a:bodyPr/>
          <a:lstStyle/>
          <a:p>
            <a:pPr eaLnBrk="1" hangingPunct="1"/>
            <a:r>
              <a:rPr lang="en-US" b="1" smtClean="0"/>
              <a:t>KML for Google Earth</a:t>
            </a:r>
          </a:p>
        </p:txBody>
      </p:sp>
      <p:sp>
        <p:nvSpPr>
          <p:cNvPr id="5" name="Rectangle 3"/>
          <p:cNvSpPr txBox="1">
            <a:spLocks noChangeArrowheads="1"/>
          </p:cNvSpPr>
          <p:nvPr/>
        </p:nvSpPr>
        <p:spPr bwMode="auto">
          <a:xfrm>
            <a:off x="142875" y="1189038"/>
            <a:ext cx="8772525" cy="5211762"/>
          </a:xfrm>
          <a:prstGeom prst="rect">
            <a:avLst/>
          </a:prstGeom>
          <a:noFill/>
          <a:ln w="9525">
            <a:noFill/>
            <a:miter lim="800000"/>
            <a:headEnd/>
            <a:tailEnd/>
          </a:ln>
        </p:spPr>
        <p:txBody>
          <a:bodyPr lIns="91427" tIns="45713" rIns="91427" bIns="45713"/>
          <a:lstStyle/>
          <a:p>
            <a:pPr marL="342852" indent="-342852" algn="ctr" fontAlgn="auto">
              <a:spcBef>
                <a:spcPct val="20000"/>
              </a:spcBef>
              <a:spcAft>
                <a:spcPts val="0"/>
              </a:spcAft>
              <a:defRPr/>
            </a:pPr>
            <a:r>
              <a:rPr lang="en-US" sz="3600" kern="0" dirty="0">
                <a:latin typeface="+mn-lt"/>
                <a:hlinkClick r:id="rId2"/>
              </a:rPr>
              <a:t>http://</a:t>
            </a:r>
            <a:r>
              <a:rPr lang="en-US" sz="3600" kern="0" dirty="0" smtClean="0">
                <a:latin typeface="+mn-lt"/>
                <a:hlinkClick r:id="rId2"/>
              </a:rPr>
              <a:t>map.floridadisaster.org/GIS/KML</a:t>
            </a:r>
            <a:r>
              <a:rPr lang="en-US" sz="3600" kern="0" dirty="0" smtClean="0">
                <a:latin typeface="+mn-lt"/>
              </a:rPr>
              <a:t>  </a:t>
            </a:r>
            <a:endParaRPr lang="en-US" sz="3600" kern="0" dirty="0">
              <a:latin typeface="+mn-lt"/>
            </a:endParaRPr>
          </a:p>
          <a:p>
            <a:pPr marL="342852" indent="-342852" fontAlgn="auto">
              <a:spcBef>
                <a:spcPct val="20000"/>
              </a:spcBef>
              <a:spcAft>
                <a:spcPts val="0"/>
              </a:spcAft>
              <a:buFontTx/>
              <a:buChar char="•"/>
              <a:defRPr/>
            </a:pPr>
            <a:r>
              <a:rPr lang="en-US" sz="4000" kern="0" dirty="0">
                <a:latin typeface="+mn-lt"/>
              </a:rPr>
              <a:t>Critical Facilities – including USNG coordinates for facilities</a:t>
            </a:r>
          </a:p>
          <a:p>
            <a:pPr marL="342852" indent="-342852" fontAlgn="auto">
              <a:spcBef>
                <a:spcPct val="20000"/>
              </a:spcBef>
              <a:spcAft>
                <a:spcPts val="0"/>
              </a:spcAft>
              <a:buFontTx/>
              <a:buChar char="•"/>
              <a:defRPr/>
            </a:pPr>
            <a:r>
              <a:rPr lang="en-US" sz="4000" kern="0" dirty="0">
                <a:latin typeface="+mn-lt"/>
              </a:rPr>
              <a:t>USNG layers – statewide 100,000m, 10,000m, and 1,000m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36BC078F-6565-4A13-AD4F-532BFB9219C5}" type="slidenum">
              <a:rPr lang="en-US"/>
              <a:pPr/>
              <a:t>3</a:t>
            </a:fld>
            <a:endParaRPr lang="en-US"/>
          </a:p>
        </p:txBody>
      </p:sp>
      <p:sp>
        <p:nvSpPr>
          <p:cNvPr id="924674" name="Rectangle 2"/>
          <p:cNvSpPr>
            <a:spLocks noGrp="1" noChangeArrowheads="1"/>
          </p:cNvSpPr>
          <p:nvPr>
            <p:ph type="title"/>
          </p:nvPr>
        </p:nvSpPr>
        <p:spPr>
          <a:xfrm>
            <a:off x="0" y="304800"/>
            <a:ext cx="9144000" cy="1143000"/>
          </a:xfrm>
        </p:spPr>
        <p:txBody>
          <a:bodyPr/>
          <a:lstStyle/>
          <a:p>
            <a:r>
              <a:rPr lang="en-US" sz="4000" b="1"/>
              <a:t>What’s wrong with current systems?</a:t>
            </a:r>
          </a:p>
        </p:txBody>
      </p:sp>
      <p:sp>
        <p:nvSpPr>
          <p:cNvPr id="924675" name="Rectangle 3"/>
          <p:cNvSpPr>
            <a:spLocks noGrp="1" noChangeArrowheads="1"/>
          </p:cNvSpPr>
          <p:nvPr>
            <p:ph type="body" idx="1"/>
          </p:nvPr>
        </p:nvSpPr>
        <p:spPr>
          <a:xfrm>
            <a:off x="990600" y="1524000"/>
            <a:ext cx="7010400" cy="5091113"/>
          </a:xfrm>
          <a:noFill/>
          <a:ln/>
        </p:spPr>
        <p:txBody>
          <a:bodyPr/>
          <a:lstStyle/>
          <a:p>
            <a:pPr>
              <a:buFontTx/>
              <a:buNone/>
            </a:pPr>
            <a:r>
              <a:rPr lang="en-US" sz="3600"/>
              <a:t>We already have…</a:t>
            </a:r>
          </a:p>
          <a:p>
            <a:pPr>
              <a:buFontTx/>
              <a:buNone/>
            </a:pPr>
            <a:endParaRPr lang="en-US" sz="1800"/>
          </a:p>
          <a:p>
            <a:pPr lvl="1"/>
            <a:r>
              <a:rPr lang="en-US" sz="3600"/>
              <a:t> Latitude/Longitude</a:t>
            </a:r>
          </a:p>
          <a:p>
            <a:pPr lvl="1"/>
            <a:r>
              <a:rPr lang="en-US" sz="3600"/>
              <a:t>Township/Range/Section</a:t>
            </a:r>
          </a:p>
          <a:p>
            <a:pPr lvl="1"/>
            <a:r>
              <a:rPr lang="en-US" sz="3600"/>
              <a:t> Street Address and Zip</a:t>
            </a:r>
          </a:p>
          <a:p>
            <a:pPr lvl="1"/>
            <a:r>
              <a:rPr lang="en-US" sz="3600"/>
              <a:t> UTM</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4294967295"/>
          </p:nvPr>
        </p:nvSpPr>
        <p:spPr>
          <a:xfrm>
            <a:off x="3124200" y="6356350"/>
            <a:ext cx="2895600" cy="365125"/>
          </a:xfrm>
          <a:noFill/>
        </p:spPr>
        <p:txBody>
          <a:bodyPr/>
          <a:lstStyle/>
          <a:p>
            <a:fld id="{6F8F6E15-A670-4560-80E5-D98B43DA6964}" type="slidenum">
              <a:rPr lang="en-US" smtClean="0"/>
              <a:pPr/>
              <a:t>30</a:t>
            </a:fld>
            <a:endParaRPr lang="en-US" smtClean="0"/>
          </a:p>
        </p:txBody>
      </p:sp>
      <p:sp>
        <p:nvSpPr>
          <p:cNvPr id="28675" name="Rectangle 2"/>
          <p:cNvSpPr>
            <a:spLocks noGrp="1" noChangeArrowheads="1"/>
          </p:cNvSpPr>
          <p:nvPr>
            <p:ph type="title"/>
          </p:nvPr>
        </p:nvSpPr>
        <p:spPr>
          <a:xfrm>
            <a:off x="457200" y="0"/>
            <a:ext cx="8229600" cy="1143000"/>
          </a:xfrm>
        </p:spPr>
        <p:txBody>
          <a:bodyPr/>
          <a:lstStyle/>
          <a:p>
            <a:pPr eaLnBrk="1" hangingPunct="1"/>
            <a:r>
              <a:rPr lang="en-US" b="1" smtClean="0"/>
              <a:t>KML for Google Earth</a:t>
            </a:r>
          </a:p>
        </p:txBody>
      </p:sp>
      <p:pic>
        <p:nvPicPr>
          <p:cNvPr id="28676" name="Picture 6"/>
          <p:cNvPicPr>
            <a:picLocks noChangeAspect="1" noChangeArrowheads="1"/>
          </p:cNvPicPr>
          <p:nvPr/>
        </p:nvPicPr>
        <p:blipFill>
          <a:blip r:embed="rId2" cstate="print"/>
          <a:srcRect/>
          <a:stretch>
            <a:fillRect/>
          </a:stretch>
        </p:blipFill>
        <p:spPr bwMode="auto">
          <a:xfrm>
            <a:off x="0" y="1143000"/>
            <a:ext cx="9164638"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30163"/>
            <a:ext cx="8229600" cy="808037"/>
          </a:xfrm>
        </p:spPr>
        <p:txBody>
          <a:bodyPr/>
          <a:lstStyle/>
          <a:p>
            <a:pPr eaLnBrk="1" hangingPunct="1"/>
            <a:r>
              <a:rPr lang="en-US" b="1" smtClean="0"/>
              <a:t>County Map Books</a:t>
            </a:r>
          </a:p>
        </p:txBody>
      </p:sp>
      <p:pic>
        <p:nvPicPr>
          <p:cNvPr id="23555" name="Picture 5"/>
          <p:cNvPicPr>
            <a:picLocks noChangeAspect="1" noChangeArrowheads="1"/>
          </p:cNvPicPr>
          <p:nvPr/>
        </p:nvPicPr>
        <p:blipFill>
          <a:blip r:embed="rId2" cstate="print"/>
          <a:srcRect/>
          <a:stretch>
            <a:fillRect/>
          </a:stretch>
        </p:blipFill>
        <p:spPr bwMode="auto">
          <a:xfrm>
            <a:off x="14288" y="1447800"/>
            <a:ext cx="9115425"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title"/>
          </p:nvPr>
        </p:nvSpPr>
        <p:spPr>
          <a:xfrm>
            <a:off x="457200" y="30163"/>
            <a:ext cx="8229600" cy="808037"/>
          </a:xfrm>
        </p:spPr>
        <p:txBody>
          <a:bodyPr/>
          <a:lstStyle/>
          <a:p>
            <a:pPr eaLnBrk="1" hangingPunct="1"/>
            <a:r>
              <a:rPr lang="en-US" b="1" smtClean="0"/>
              <a:t>Map Book Templates</a:t>
            </a:r>
          </a:p>
        </p:txBody>
      </p:sp>
      <p:sp>
        <p:nvSpPr>
          <p:cNvPr id="24579" name="Rectangle 5"/>
          <p:cNvSpPr>
            <a:spLocks noGrp="1" noChangeArrowheads="1"/>
          </p:cNvSpPr>
          <p:nvPr>
            <p:ph type="body" idx="1"/>
          </p:nvPr>
        </p:nvSpPr>
        <p:spPr>
          <a:xfrm>
            <a:off x="457200" y="990600"/>
            <a:ext cx="8305800" cy="4038600"/>
          </a:xfrm>
        </p:spPr>
        <p:txBody>
          <a:bodyPr/>
          <a:lstStyle/>
          <a:p>
            <a:pPr eaLnBrk="1" hangingPunct="1"/>
            <a:r>
              <a:rPr lang="en-US" dirty="0" smtClean="0"/>
              <a:t>Produce </a:t>
            </a:r>
            <a:r>
              <a:rPr lang="en-US" dirty="0" smtClean="0"/>
              <a:t>4,000 m x 5,000 8.5” x 11” 1:24,000 scale maps</a:t>
            </a:r>
          </a:p>
          <a:p>
            <a:pPr eaLnBrk="1" hangingPunct="1"/>
            <a:r>
              <a:rPr lang="en-US" dirty="0" smtClean="0"/>
              <a:t>Style guide, templates and video from Delta State University linked from </a:t>
            </a:r>
            <a:r>
              <a:rPr lang="en-US" dirty="0" smtClean="0">
                <a:hlinkClick r:id="rId2"/>
              </a:rPr>
              <a:t>http://www.floridadisaster.org/gis/USNG/index.htm#mapbooks</a:t>
            </a:r>
            <a:r>
              <a:rPr lang="en-US" dirty="0" smtClean="0"/>
              <a:t>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a:xfrm>
            <a:off x="457200" y="6245225"/>
            <a:ext cx="2133600" cy="476250"/>
          </a:xfrm>
          <a:noFill/>
        </p:spPr>
        <p:txBody>
          <a:bodyPr/>
          <a:lstStyle/>
          <a:p>
            <a:pPr algn="l"/>
            <a:fld id="{5D5D462D-52A0-4882-AFE1-37D098905D8B}" type="slidenum">
              <a:rPr lang="en-US" smtClean="0"/>
              <a:pPr algn="l"/>
              <a:t>33</a:t>
            </a:fld>
            <a:endParaRPr lang="en-US" smtClean="0"/>
          </a:p>
        </p:txBody>
      </p:sp>
      <p:pic>
        <p:nvPicPr>
          <p:cNvPr id="25603" name="Picture 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title"/>
          </p:nvPr>
        </p:nvSpPr>
        <p:spPr>
          <a:xfrm>
            <a:off x="457200" y="30163"/>
            <a:ext cx="8229600" cy="808037"/>
          </a:xfrm>
        </p:spPr>
        <p:txBody>
          <a:bodyPr/>
          <a:lstStyle/>
          <a:p>
            <a:pPr eaLnBrk="1" hangingPunct="1"/>
            <a:r>
              <a:rPr lang="en-US" b="1" smtClean="0"/>
              <a:t>Map Book Templates</a:t>
            </a:r>
          </a:p>
        </p:txBody>
      </p:sp>
      <p:pic>
        <p:nvPicPr>
          <p:cNvPr id="26627" name="Picture 2"/>
          <p:cNvPicPr>
            <a:picLocks noChangeAspect="1" noChangeArrowheads="1"/>
          </p:cNvPicPr>
          <p:nvPr/>
        </p:nvPicPr>
        <p:blipFill>
          <a:blip r:embed="rId2" cstate="print"/>
          <a:srcRect/>
          <a:stretch>
            <a:fillRect/>
          </a:stretch>
        </p:blipFill>
        <p:spPr bwMode="auto">
          <a:xfrm>
            <a:off x="304800" y="838200"/>
            <a:ext cx="5637189" cy="2057400"/>
          </a:xfrm>
          <a:prstGeom prst="rect">
            <a:avLst/>
          </a:prstGeom>
          <a:noFill/>
          <a:ln w="9525">
            <a:noFill/>
            <a:miter lim="800000"/>
            <a:headEnd/>
            <a:tailEnd/>
          </a:ln>
        </p:spPr>
      </p:pic>
      <p:pic>
        <p:nvPicPr>
          <p:cNvPr id="26628" name="Picture 3"/>
          <p:cNvPicPr>
            <a:picLocks noChangeAspect="1" noChangeArrowheads="1"/>
          </p:cNvPicPr>
          <p:nvPr/>
        </p:nvPicPr>
        <p:blipFill>
          <a:blip r:embed="rId3" cstate="print"/>
          <a:srcRect/>
          <a:stretch>
            <a:fillRect/>
          </a:stretch>
        </p:blipFill>
        <p:spPr bwMode="auto">
          <a:xfrm>
            <a:off x="2819400" y="3021013"/>
            <a:ext cx="6324600" cy="3836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2" cstate="print"/>
          <a:srcRect/>
          <a:stretch>
            <a:fillRect/>
          </a:stretch>
        </p:blipFill>
        <p:spPr bwMode="auto">
          <a:xfrm>
            <a:off x="0" y="237634"/>
            <a:ext cx="9144000" cy="6586979"/>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8229600" cy="944562"/>
          </a:xfrm>
        </p:spPr>
        <p:txBody>
          <a:bodyPr>
            <a:normAutofit/>
          </a:bodyPr>
          <a:lstStyle/>
          <a:p>
            <a:r>
              <a:rPr lang="en-US" dirty="0" smtClean="0"/>
              <a:t>USNG – Data aggregation</a:t>
            </a:r>
            <a:endParaRPr lang="en-US" dirty="0"/>
          </a:p>
        </p:txBody>
      </p:sp>
      <p:sp>
        <p:nvSpPr>
          <p:cNvPr id="8" name="Content Placeholder 7"/>
          <p:cNvSpPr>
            <a:spLocks noGrp="1"/>
          </p:cNvSpPr>
          <p:nvPr>
            <p:ph idx="1"/>
          </p:nvPr>
        </p:nvSpPr>
        <p:spPr>
          <a:xfrm>
            <a:off x="457200" y="1371600"/>
            <a:ext cx="8229600" cy="4525963"/>
          </a:xfrm>
        </p:spPr>
        <p:txBody>
          <a:bodyPr/>
          <a:lstStyle/>
          <a:p>
            <a:endParaRPr lang="en-US"/>
          </a:p>
        </p:txBody>
      </p:sp>
      <p:pic>
        <p:nvPicPr>
          <p:cNvPr id="11" name="Picture 6"/>
          <p:cNvPicPr>
            <a:picLocks noChangeAspect="1" noChangeArrowheads="1"/>
          </p:cNvPicPr>
          <p:nvPr/>
        </p:nvPicPr>
        <p:blipFill>
          <a:blip r:embed="rId3" cstate="print"/>
          <a:srcRect/>
          <a:stretch>
            <a:fillRect/>
          </a:stretch>
        </p:blipFill>
        <p:spPr bwMode="auto">
          <a:xfrm>
            <a:off x="304800" y="685327"/>
            <a:ext cx="8534400" cy="480107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277558" y="667513"/>
            <a:ext cx="8637841" cy="4793647"/>
          </a:xfrm>
          <a:prstGeom prst="rect">
            <a:avLst/>
          </a:prstGeom>
          <a:noFill/>
          <a:ln w="9525">
            <a:noFill/>
            <a:miter lim="800000"/>
            <a:headEnd/>
            <a:tailEnd/>
          </a:ln>
        </p:spPr>
      </p:pic>
      <p:sp>
        <p:nvSpPr>
          <p:cNvPr id="6" name="Title 1"/>
          <p:cNvSpPr txBox="1">
            <a:spLocks/>
          </p:cNvSpPr>
          <p:nvPr/>
        </p:nvSpPr>
        <p:spPr bwMode="auto">
          <a:xfrm>
            <a:off x="457200" y="-182562"/>
            <a:ext cx="8229600" cy="9445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USNG – Data aggregation</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228600" y="685800"/>
            <a:ext cx="8610600" cy="4672158"/>
          </a:xfrm>
          <a:prstGeom prst="rect">
            <a:avLst/>
          </a:prstGeom>
          <a:noFill/>
          <a:ln w="9525">
            <a:noFill/>
            <a:miter lim="800000"/>
            <a:headEnd/>
            <a:tailEnd/>
          </a:ln>
        </p:spPr>
      </p:pic>
      <p:sp>
        <p:nvSpPr>
          <p:cNvPr id="6" name="Title 1"/>
          <p:cNvSpPr>
            <a:spLocks noGrp="1"/>
          </p:cNvSpPr>
          <p:nvPr>
            <p:ph type="title"/>
          </p:nvPr>
        </p:nvSpPr>
        <p:spPr>
          <a:xfrm>
            <a:off x="457200" y="-182562"/>
            <a:ext cx="8229600" cy="944562"/>
          </a:xfrm>
        </p:spPr>
        <p:txBody>
          <a:bodyPr>
            <a:normAutofit/>
          </a:bodyPr>
          <a:lstStyle/>
          <a:p>
            <a:r>
              <a:rPr lang="en-US" dirty="0" smtClean="0"/>
              <a:t>USNG – Data aggregation</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cstate="print"/>
          <a:srcRect/>
          <a:stretch>
            <a:fillRect/>
          </a:stretch>
        </p:blipFill>
        <p:spPr bwMode="auto">
          <a:xfrm>
            <a:off x="152400" y="661842"/>
            <a:ext cx="8763000" cy="4672158"/>
          </a:xfrm>
          <a:prstGeom prst="rect">
            <a:avLst/>
          </a:prstGeom>
          <a:noFill/>
          <a:ln w="9525">
            <a:noFill/>
            <a:miter lim="800000"/>
            <a:headEnd/>
            <a:tailEnd/>
          </a:ln>
        </p:spPr>
      </p:pic>
      <p:sp>
        <p:nvSpPr>
          <p:cNvPr id="6" name="Title 1"/>
          <p:cNvSpPr>
            <a:spLocks noGrp="1"/>
          </p:cNvSpPr>
          <p:nvPr>
            <p:ph type="title"/>
          </p:nvPr>
        </p:nvSpPr>
        <p:spPr>
          <a:xfrm>
            <a:off x="457200" y="-182562"/>
            <a:ext cx="8229600" cy="944562"/>
          </a:xfrm>
        </p:spPr>
        <p:txBody>
          <a:bodyPr>
            <a:normAutofit/>
          </a:bodyPr>
          <a:lstStyle/>
          <a:p>
            <a:r>
              <a:rPr lang="en-US" dirty="0" smtClean="0"/>
              <a:t>USNG – Data aggregation</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13F89850-5386-4226-911D-D6CC7FADF48F}" type="slidenum">
              <a:rPr lang="en-US"/>
              <a:pPr/>
              <a:t>4</a:t>
            </a:fld>
            <a:endParaRPr lang="en-US"/>
          </a:p>
        </p:txBody>
      </p:sp>
      <p:sp>
        <p:nvSpPr>
          <p:cNvPr id="926722" name="Rectangle 2"/>
          <p:cNvSpPr>
            <a:spLocks noGrp="1" noChangeArrowheads="1"/>
          </p:cNvSpPr>
          <p:nvPr>
            <p:ph type="title"/>
          </p:nvPr>
        </p:nvSpPr>
        <p:spPr>
          <a:xfrm>
            <a:off x="0" y="304800"/>
            <a:ext cx="9144000" cy="1143000"/>
          </a:xfrm>
        </p:spPr>
        <p:txBody>
          <a:bodyPr/>
          <a:lstStyle/>
          <a:p>
            <a:r>
              <a:rPr lang="en-US" b="1"/>
              <a:t>Latitude/Longitude</a:t>
            </a:r>
          </a:p>
        </p:txBody>
      </p:sp>
      <p:sp>
        <p:nvSpPr>
          <p:cNvPr id="926723" name="Rectangle 3"/>
          <p:cNvSpPr>
            <a:spLocks noGrp="1" noChangeArrowheads="1"/>
          </p:cNvSpPr>
          <p:nvPr>
            <p:ph type="body" idx="1"/>
          </p:nvPr>
        </p:nvSpPr>
        <p:spPr>
          <a:xfrm>
            <a:off x="0" y="1447800"/>
            <a:ext cx="9144000" cy="5091113"/>
          </a:xfrm>
          <a:noFill/>
          <a:ln/>
        </p:spPr>
        <p:txBody>
          <a:bodyPr/>
          <a:lstStyle/>
          <a:p>
            <a:pPr>
              <a:buFontTx/>
              <a:buNone/>
            </a:pPr>
            <a:r>
              <a:rPr lang="en-US" sz="3600"/>
              <a:t>Multiple formats are confusing</a:t>
            </a:r>
          </a:p>
          <a:p>
            <a:pPr lvl="1">
              <a:buFontTx/>
              <a:buNone/>
            </a:pPr>
            <a:r>
              <a:rPr lang="en-US" sz="3600"/>
              <a:t>DD  	-85.990151, 30.272240</a:t>
            </a:r>
          </a:p>
          <a:p>
            <a:pPr lvl="1">
              <a:buFontTx/>
              <a:buNone/>
            </a:pPr>
            <a:r>
              <a:rPr lang="en-US" sz="3600"/>
              <a:t>DM 	-85 59.409089, 30.16.334386</a:t>
            </a:r>
          </a:p>
          <a:p>
            <a:pPr lvl="1">
              <a:buFontTx/>
              <a:buNone/>
            </a:pPr>
            <a:r>
              <a:rPr lang="en-US" sz="3600"/>
              <a:t>DMS 	 85 59’24.545”W, 30 16’20.063”N</a:t>
            </a:r>
          </a:p>
          <a:p>
            <a:pPr lvl="1">
              <a:buFontTx/>
              <a:buNone/>
            </a:pPr>
            <a:endParaRPr lang="en-US" sz="1800"/>
          </a:p>
          <a:p>
            <a:pPr lvl="1" algn="ctr">
              <a:buFontTx/>
              <a:buNone/>
            </a:pPr>
            <a:r>
              <a:rPr lang="en-US" sz="3600"/>
              <a:t>All the same location!!!</a:t>
            </a:r>
          </a:p>
          <a:p>
            <a:pPr lvl="2">
              <a:buFontTx/>
              <a:buNone/>
            </a:pPr>
            <a:endParaRPr lang="en-US" sz="36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ay_Damage_Assessment.jpg"/>
          <p:cNvPicPr>
            <a:picLocks noChangeAspect="1"/>
          </p:cNvPicPr>
          <p:nvPr/>
        </p:nvPicPr>
        <p:blipFill>
          <a:blip r:embed="rId3" cstate="print"/>
          <a:stretch>
            <a:fillRect/>
          </a:stretch>
        </p:blipFill>
        <p:spPr>
          <a:xfrm>
            <a:off x="0" y="762000"/>
            <a:ext cx="9144000" cy="6096000"/>
          </a:xfrm>
          <a:prstGeom prst="rect">
            <a:avLst/>
          </a:prstGeom>
        </p:spPr>
      </p:pic>
      <p:sp>
        <p:nvSpPr>
          <p:cNvPr id="8" name="Title 1"/>
          <p:cNvSpPr>
            <a:spLocks noGrp="1"/>
          </p:cNvSpPr>
          <p:nvPr>
            <p:ph type="title"/>
          </p:nvPr>
        </p:nvSpPr>
        <p:spPr>
          <a:xfrm>
            <a:off x="457200" y="-182562"/>
            <a:ext cx="8229600" cy="944562"/>
          </a:xfrm>
        </p:spPr>
        <p:txBody>
          <a:bodyPr>
            <a:normAutofit/>
          </a:bodyPr>
          <a:lstStyle/>
          <a:p>
            <a:r>
              <a:rPr lang="en-US" dirty="0" smtClean="0"/>
              <a:t>USNG – Data aggregation</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82562"/>
            <a:ext cx="8229600" cy="944562"/>
          </a:xfrm>
        </p:spPr>
        <p:txBody>
          <a:bodyPr>
            <a:normAutofit/>
          </a:bodyPr>
          <a:lstStyle/>
          <a:p>
            <a:r>
              <a:rPr lang="en-US" dirty="0" smtClean="0"/>
              <a:t>USNG – Data aggregation</a:t>
            </a:r>
            <a:endParaRPr lang="en-US" dirty="0"/>
          </a:p>
        </p:txBody>
      </p:sp>
      <p:pic>
        <p:nvPicPr>
          <p:cNvPr id="5" name="Picture 4" descr="Clay_Damage_Assessment_HeatMap.jpg"/>
          <p:cNvPicPr>
            <a:picLocks noChangeAspect="1"/>
          </p:cNvPicPr>
          <p:nvPr/>
        </p:nvPicPr>
        <p:blipFill>
          <a:blip r:embed="rId3" cstate="print"/>
          <a:stretch>
            <a:fillRect/>
          </a:stretch>
        </p:blipFill>
        <p:spPr>
          <a:xfrm>
            <a:off x="0" y="762000"/>
            <a:ext cx="9144000" cy="6096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152400"/>
            <a:ext cx="3505200" cy="944562"/>
          </a:xfrm>
        </p:spPr>
        <p:txBody>
          <a:bodyPr>
            <a:normAutofit/>
          </a:bodyPr>
          <a:lstStyle/>
          <a:p>
            <a:r>
              <a:rPr lang="en-US" dirty="0" smtClean="0"/>
              <a:t>Zip Code</a:t>
            </a:r>
            <a:endParaRPr lang="en-US" dirty="0"/>
          </a:p>
        </p:txBody>
      </p:sp>
      <p:pic>
        <p:nvPicPr>
          <p:cNvPr id="4" name="Picture 3" descr="IA_Registrations_by_Zip_Code.jpg"/>
          <p:cNvPicPr>
            <a:picLocks noChangeAspect="1"/>
          </p:cNvPicPr>
          <p:nvPr/>
        </p:nvPicPr>
        <p:blipFill>
          <a:blip r:embed="rId3" cstate="print"/>
          <a:stretch>
            <a:fillRect/>
          </a:stretch>
        </p:blipFill>
        <p:spPr>
          <a:xfrm>
            <a:off x="3844636" y="0"/>
            <a:ext cx="5299364" cy="6858000"/>
          </a:xfrm>
          <a:prstGeom prst="rect">
            <a:avLst/>
          </a:prstGeom>
        </p:spPr>
      </p:pic>
      <p:sp>
        <p:nvSpPr>
          <p:cNvPr id="6" name="Content Placeholder 2"/>
          <p:cNvSpPr>
            <a:spLocks noGrp="1"/>
          </p:cNvSpPr>
          <p:nvPr>
            <p:ph idx="1"/>
          </p:nvPr>
        </p:nvSpPr>
        <p:spPr>
          <a:xfrm>
            <a:off x="152400" y="1143000"/>
            <a:ext cx="3810000" cy="4114800"/>
          </a:xfrm>
        </p:spPr>
        <p:txBody>
          <a:bodyPr>
            <a:normAutofit/>
          </a:bodyPr>
          <a:lstStyle/>
          <a:p>
            <a:pPr marL="0" indent="0">
              <a:buNone/>
            </a:pPr>
            <a:r>
              <a:rPr lang="en-US" sz="2800" dirty="0" smtClean="0"/>
              <a:t>Not effective…</a:t>
            </a:r>
          </a:p>
          <a:p>
            <a:pPr marL="0" indent="0"/>
            <a:r>
              <a:rPr lang="en-US" sz="2800" dirty="0" smtClean="0"/>
              <a:t> Zip codes cross jurisdictional boundaries (counties)</a:t>
            </a:r>
          </a:p>
          <a:p>
            <a:pPr marL="0" indent="0"/>
            <a:r>
              <a:rPr lang="en-US" sz="2800" dirty="0" smtClean="0"/>
              <a:t> No contiguous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2209800"/>
            <a:ext cx="5029200" cy="369332"/>
          </a:xfrm>
          <a:prstGeom prst="rect">
            <a:avLst/>
          </a:prstGeom>
          <a:noFill/>
        </p:spPr>
        <p:txBody>
          <a:bodyPr wrap="square" rtlCol="0">
            <a:spAutoFit/>
          </a:bodyPr>
          <a:lstStyle/>
          <a:p>
            <a:r>
              <a:rPr lang="en-US" dirty="0" smtClean="0"/>
              <a:t>Map of statewide IA applicants</a:t>
            </a:r>
            <a:endParaRPr lang="en-US" dirty="0"/>
          </a:p>
        </p:txBody>
      </p:sp>
      <p:sp>
        <p:nvSpPr>
          <p:cNvPr id="6" name="Title 1"/>
          <p:cNvSpPr>
            <a:spLocks noGrp="1"/>
          </p:cNvSpPr>
          <p:nvPr>
            <p:ph type="title"/>
          </p:nvPr>
        </p:nvSpPr>
        <p:spPr>
          <a:xfrm>
            <a:off x="457200" y="-182562"/>
            <a:ext cx="8229600" cy="944562"/>
          </a:xfrm>
        </p:spPr>
        <p:txBody>
          <a:bodyPr>
            <a:normAutofit/>
          </a:bodyPr>
          <a:lstStyle/>
          <a:p>
            <a:r>
              <a:rPr lang="en-US" dirty="0" smtClean="0"/>
              <a:t>USNG – Data aggregation</a:t>
            </a:r>
            <a:endParaRPr lang="en-US" dirty="0"/>
          </a:p>
        </p:txBody>
      </p:sp>
      <p:pic>
        <p:nvPicPr>
          <p:cNvPr id="7" name="Picture 6" descr="Registrations_20120709.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2209800"/>
            <a:ext cx="5029200" cy="646331"/>
          </a:xfrm>
          <a:prstGeom prst="rect">
            <a:avLst/>
          </a:prstGeom>
          <a:noFill/>
        </p:spPr>
        <p:txBody>
          <a:bodyPr wrap="square" rtlCol="0">
            <a:spAutoFit/>
          </a:bodyPr>
          <a:lstStyle/>
          <a:p>
            <a:r>
              <a:rPr lang="en-US" dirty="0" smtClean="0"/>
              <a:t>Map of Clay county damage assessments and IA applications</a:t>
            </a:r>
            <a:endParaRPr lang="en-US" dirty="0"/>
          </a:p>
        </p:txBody>
      </p:sp>
      <p:sp>
        <p:nvSpPr>
          <p:cNvPr id="6" name="Title 1"/>
          <p:cNvSpPr>
            <a:spLocks noGrp="1"/>
          </p:cNvSpPr>
          <p:nvPr>
            <p:ph type="title"/>
          </p:nvPr>
        </p:nvSpPr>
        <p:spPr>
          <a:xfrm>
            <a:off x="457200" y="-182562"/>
            <a:ext cx="8229600" cy="944562"/>
          </a:xfrm>
        </p:spPr>
        <p:txBody>
          <a:bodyPr>
            <a:normAutofit/>
          </a:bodyPr>
          <a:lstStyle/>
          <a:p>
            <a:r>
              <a:rPr lang="en-US" dirty="0" smtClean="0"/>
              <a:t>USNG – Data aggregation</a:t>
            </a:r>
            <a:endParaRPr lang="en-US" dirty="0"/>
          </a:p>
        </p:txBody>
      </p:sp>
      <p:pic>
        <p:nvPicPr>
          <p:cNvPr id="7" name="Picture 6" descr="Clay_Damage_Assessment_IA_Apps_20120714.jpg"/>
          <p:cNvPicPr>
            <a:picLocks noChangeAspect="1"/>
          </p:cNvPicPr>
          <p:nvPr/>
        </p:nvPicPr>
        <p:blipFill>
          <a:blip r:embed="rId3" cstate="print"/>
          <a:stretch>
            <a:fillRect/>
          </a:stretch>
        </p:blipFill>
        <p:spPr>
          <a:xfrm>
            <a:off x="0" y="762000"/>
            <a:ext cx="9144000" cy="6096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2209800"/>
            <a:ext cx="5029200" cy="646331"/>
          </a:xfrm>
          <a:prstGeom prst="rect">
            <a:avLst/>
          </a:prstGeom>
          <a:noFill/>
        </p:spPr>
        <p:txBody>
          <a:bodyPr wrap="square" rtlCol="0">
            <a:spAutoFit/>
          </a:bodyPr>
          <a:lstStyle/>
          <a:p>
            <a:r>
              <a:rPr lang="en-US" dirty="0" smtClean="0"/>
              <a:t>Map of Clay county damage assessments and IA applications</a:t>
            </a:r>
            <a:endParaRPr lang="en-US" dirty="0"/>
          </a:p>
        </p:txBody>
      </p:sp>
      <p:sp>
        <p:nvSpPr>
          <p:cNvPr id="6" name="Title 1"/>
          <p:cNvSpPr>
            <a:spLocks noGrp="1"/>
          </p:cNvSpPr>
          <p:nvPr>
            <p:ph type="title"/>
          </p:nvPr>
        </p:nvSpPr>
        <p:spPr>
          <a:xfrm>
            <a:off x="457200" y="-182562"/>
            <a:ext cx="8229600" cy="944562"/>
          </a:xfrm>
        </p:spPr>
        <p:txBody>
          <a:bodyPr>
            <a:normAutofit/>
          </a:bodyPr>
          <a:lstStyle/>
          <a:p>
            <a:r>
              <a:rPr lang="en-US" dirty="0" smtClean="0"/>
              <a:t>USNG – Data aggregation</a:t>
            </a:r>
            <a:endParaRPr lang="en-US" dirty="0"/>
          </a:p>
        </p:txBody>
      </p:sp>
      <p:pic>
        <p:nvPicPr>
          <p:cNvPr id="7" name="Picture 6" descr="Clay_Damage_Assessment_IA_Apps_20120714.jpg"/>
          <p:cNvPicPr>
            <a:picLocks noChangeAspect="1"/>
          </p:cNvPicPr>
          <p:nvPr/>
        </p:nvPicPr>
        <p:blipFill>
          <a:blip r:embed="rId3" cstate="print"/>
          <a:stretch>
            <a:fillRect/>
          </a:stretch>
        </p:blipFill>
        <p:spPr>
          <a:xfrm>
            <a:off x="0" y="762000"/>
            <a:ext cx="9144000" cy="6096000"/>
          </a:xfrm>
          <a:prstGeom prst="rect">
            <a:avLst/>
          </a:prstGeom>
        </p:spPr>
      </p:pic>
      <p:pic>
        <p:nvPicPr>
          <p:cNvPr id="8" name="Picture 7" descr="Clay_Damage_Assessment_IA_Apps_20120714.jpg"/>
          <p:cNvPicPr>
            <a:picLocks noChangeAspect="1"/>
          </p:cNvPicPr>
          <p:nvPr/>
        </p:nvPicPr>
        <p:blipFill>
          <a:blip r:embed="rId3" cstate="print"/>
          <a:srcRect l="39167" t="46250" r="47500" b="41250"/>
          <a:stretch>
            <a:fillRect/>
          </a:stretch>
        </p:blipFill>
        <p:spPr>
          <a:xfrm>
            <a:off x="5334000" y="685800"/>
            <a:ext cx="3505200" cy="2190750"/>
          </a:xfrm>
          <a:prstGeom prst="rect">
            <a:avLst/>
          </a:prstGeom>
          <a:ln w="31750" cmpd="sng">
            <a:solidFill>
              <a:schemeClr val="tx1"/>
            </a:solidFill>
          </a:ln>
        </p:spPr>
      </p:pic>
      <p:sp>
        <p:nvSpPr>
          <p:cNvPr id="9" name="Rectangle 8"/>
          <p:cNvSpPr/>
          <p:nvPr/>
        </p:nvSpPr>
        <p:spPr>
          <a:xfrm>
            <a:off x="3505200" y="3581400"/>
            <a:ext cx="1447800" cy="762000"/>
          </a:xfrm>
          <a:prstGeom prst="rect">
            <a:avLst/>
          </a:prstGeom>
          <a:solidFill>
            <a:schemeClr val="bg1">
              <a:lumMod val="75000"/>
              <a:alpha val="50000"/>
            </a:scheme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5400000" flipH="1" flipV="1">
            <a:off x="2971800" y="1219200"/>
            <a:ext cx="2895600" cy="18288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953000" y="2895600"/>
            <a:ext cx="3886200" cy="144780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dirty="0" smtClean="0"/>
              <a:t>Conclusion</a:t>
            </a:r>
            <a:endParaRPr lang="en-US" dirty="0"/>
          </a:p>
        </p:txBody>
      </p:sp>
      <p:sp>
        <p:nvSpPr>
          <p:cNvPr id="4" name="Rectangle 3"/>
          <p:cNvSpPr/>
          <p:nvPr/>
        </p:nvSpPr>
        <p:spPr>
          <a:xfrm>
            <a:off x="228600" y="809685"/>
            <a:ext cx="8686800" cy="4524315"/>
          </a:xfrm>
          <a:prstGeom prst="rect">
            <a:avLst/>
          </a:prstGeom>
        </p:spPr>
        <p:txBody>
          <a:bodyPr wrap="square">
            <a:spAutoFit/>
          </a:bodyPr>
          <a:lstStyle/>
          <a:p>
            <a:pPr>
              <a:lnSpc>
                <a:spcPct val="90000"/>
              </a:lnSpc>
            </a:pPr>
            <a:r>
              <a:rPr lang="en-US" sz="4000" dirty="0" smtClean="0"/>
              <a:t>US National Grid has proven a useful tool for transforming raw data into meaningful and useful information for the Florida State Emergency Response Team</a:t>
            </a:r>
          </a:p>
          <a:p>
            <a:pPr>
              <a:lnSpc>
                <a:spcPct val="90000"/>
              </a:lnSpc>
            </a:pPr>
            <a:endParaRPr lang="en-US" sz="4000" dirty="0" smtClean="0"/>
          </a:p>
          <a:p>
            <a:pPr>
              <a:lnSpc>
                <a:spcPct val="90000"/>
              </a:lnSpc>
            </a:pPr>
            <a:r>
              <a:rPr lang="en-US" sz="4000" dirty="0" smtClean="0"/>
              <a:t>USNG is truly the language of location.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D970709E-78E6-44D9-B45D-036CC6B52836}" type="slidenum">
              <a:rPr lang="en-US"/>
              <a:pPr/>
              <a:t>5</a:t>
            </a:fld>
            <a:endParaRPr lang="en-US"/>
          </a:p>
        </p:txBody>
      </p:sp>
      <p:sp>
        <p:nvSpPr>
          <p:cNvPr id="928770" name="Rectangle 2"/>
          <p:cNvSpPr>
            <a:spLocks noGrp="1" noChangeArrowheads="1"/>
          </p:cNvSpPr>
          <p:nvPr>
            <p:ph type="title"/>
          </p:nvPr>
        </p:nvSpPr>
        <p:spPr>
          <a:xfrm>
            <a:off x="0" y="533400"/>
            <a:ext cx="9144000" cy="1143000"/>
          </a:xfrm>
        </p:spPr>
        <p:txBody>
          <a:bodyPr/>
          <a:lstStyle/>
          <a:p>
            <a:r>
              <a:rPr lang="en-US" b="1"/>
              <a:t> How far is a second anyway?</a:t>
            </a:r>
          </a:p>
        </p:txBody>
      </p:sp>
      <p:sp>
        <p:nvSpPr>
          <p:cNvPr id="928771" name="Rectangle 3"/>
          <p:cNvSpPr>
            <a:spLocks noGrp="1" noChangeArrowheads="1"/>
          </p:cNvSpPr>
          <p:nvPr>
            <p:ph type="body" idx="1"/>
          </p:nvPr>
        </p:nvSpPr>
        <p:spPr>
          <a:xfrm>
            <a:off x="457200" y="1828800"/>
            <a:ext cx="8305800" cy="3657600"/>
          </a:xfrm>
          <a:noFill/>
          <a:ln/>
        </p:spPr>
        <p:txBody>
          <a:bodyPr/>
          <a:lstStyle/>
          <a:p>
            <a:pPr>
              <a:buFontTx/>
              <a:buNone/>
            </a:pPr>
            <a:r>
              <a:rPr lang="en-US" sz="3600" b="1"/>
              <a:t> </a:t>
            </a:r>
            <a:r>
              <a:rPr lang="en-US" sz="3600"/>
              <a:t>What is the distance from….</a:t>
            </a:r>
          </a:p>
          <a:p>
            <a:pPr lvl="2">
              <a:buFontTx/>
              <a:buNone/>
            </a:pPr>
            <a:r>
              <a:rPr lang="en-US" sz="3600"/>
              <a:t>85 59’24.545”W, 30 16’20.063”N</a:t>
            </a:r>
          </a:p>
          <a:p>
            <a:r>
              <a:rPr lang="en-US" sz="3600"/>
              <a:t> To here….</a:t>
            </a:r>
          </a:p>
          <a:p>
            <a:pPr lvl="2">
              <a:buFontTx/>
              <a:buNone/>
            </a:pPr>
            <a:r>
              <a:rPr lang="en-US" sz="3600"/>
              <a:t>85 59’26.292”W, 30 16’14.546”N</a:t>
            </a:r>
          </a:p>
          <a:p>
            <a:pPr lvl="2">
              <a:buFontTx/>
              <a:buNone/>
            </a:pPr>
            <a:endParaRPr lang="en-US" sz="3600" b="1"/>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470040DA-02DF-4D50-AB4B-9C721CB2B624}" type="slidenum">
              <a:rPr lang="en-US"/>
              <a:pPr/>
              <a:t>6</a:t>
            </a:fld>
            <a:endParaRPr lang="en-US"/>
          </a:p>
        </p:txBody>
      </p:sp>
      <p:sp>
        <p:nvSpPr>
          <p:cNvPr id="930818" name="Rectangle 2"/>
          <p:cNvSpPr>
            <a:spLocks noGrp="1" noChangeArrowheads="1"/>
          </p:cNvSpPr>
          <p:nvPr>
            <p:ph type="title"/>
          </p:nvPr>
        </p:nvSpPr>
        <p:spPr>
          <a:xfrm>
            <a:off x="0" y="533400"/>
            <a:ext cx="9144000" cy="1143000"/>
          </a:xfrm>
        </p:spPr>
        <p:txBody>
          <a:bodyPr/>
          <a:lstStyle/>
          <a:p>
            <a:r>
              <a:rPr lang="en-US" b="1"/>
              <a:t>Worse yet…</a:t>
            </a:r>
          </a:p>
        </p:txBody>
      </p:sp>
      <p:sp>
        <p:nvSpPr>
          <p:cNvPr id="930819" name="Rectangle 3"/>
          <p:cNvSpPr>
            <a:spLocks noGrp="1" noChangeArrowheads="1"/>
          </p:cNvSpPr>
          <p:nvPr>
            <p:ph type="body" idx="1"/>
          </p:nvPr>
        </p:nvSpPr>
        <p:spPr>
          <a:xfrm>
            <a:off x="457200" y="1219200"/>
            <a:ext cx="8686800" cy="5091113"/>
          </a:xfrm>
          <a:noFill/>
          <a:ln/>
        </p:spPr>
        <p:txBody>
          <a:bodyPr/>
          <a:lstStyle/>
          <a:p>
            <a:endParaRPr lang="en-US" sz="3600" b="1"/>
          </a:p>
          <a:p>
            <a:r>
              <a:rPr lang="en-US" sz="3600" b="1"/>
              <a:t> </a:t>
            </a:r>
            <a:r>
              <a:rPr lang="en-US" sz="3600"/>
              <a:t>What is the distance from</a:t>
            </a:r>
          </a:p>
          <a:p>
            <a:pPr lvl="2">
              <a:buFontTx/>
              <a:buNone/>
            </a:pPr>
            <a:r>
              <a:rPr lang="en-US" sz="3600"/>
              <a:t>-85.990443, 30.275358</a:t>
            </a:r>
          </a:p>
          <a:p>
            <a:r>
              <a:rPr lang="en-US" sz="3600"/>
              <a:t> To here….</a:t>
            </a:r>
          </a:p>
          <a:p>
            <a:pPr lvl="2">
              <a:buFontTx/>
              <a:buNone/>
            </a:pPr>
            <a:r>
              <a:rPr lang="en-US" sz="3600"/>
              <a:t>85 59.364547, 30 16.504539</a:t>
            </a:r>
          </a:p>
          <a:p>
            <a:pPr lvl="2">
              <a:buFontTx/>
              <a:buNone/>
            </a:pPr>
            <a:endParaRPr lang="en-US" sz="36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707A1DA-DA87-42DA-9BBC-4FDEC936B697}" type="slidenum">
              <a:rPr lang="en-US"/>
              <a:pPr/>
              <a:t>7</a:t>
            </a:fld>
            <a:endParaRPr lang="en-US"/>
          </a:p>
        </p:txBody>
      </p:sp>
      <p:sp>
        <p:nvSpPr>
          <p:cNvPr id="932866" name="Rectangle 2"/>
          <p:cNvSpPr>
            <a:spLocks noGrp="1" noChangeArrowheads="1"/>
          </p:cNvSpPr>
          <p:nvPr>
            <p:ph type="title"/>
          </p:nvPr>
        </p:nvSpPr>
        <p:spPr>
          <a:xfrm>
            <a:off x="0" y="381000"/>
            <a:ext cx="9144000" cy="1143000"/>
          </a:xfrm>
        </p:spPr>
        <p:txBody>
          <a:bodyPr/>
          <a:lstStyle/>
          <a:p>
            <a:r>
              <a:rPr lang="en-US" b="1"/>
              <a:t>Township/Range/Section</a:t>
            </a:r>
          </a:p>
        </p:txBody>
      </p:sp>
      <p:sp>
        <p:nvSpPr>
          <p:cNvPr id="932867" name="Rectangle 3"/>
          <p:cNvSpPr>
            <a:spLocks noGrp="1" noChangeArrowheads="1"/>
          </p:cNvSpPr>
          <p:nvPr>
            <p:ph type="body" idx="1"/>
          </p:nvPr>
        </p:nvSpPr>
        <p:spPr>
          <a:xfrm>
            <a:off x="609600" y="1676400"/>
            <a:ext cx="8305800" cy="3657600"/>
          </a:xfrm>
          <a:noFill/>
          <a:ln/>
        </p:spPr>
        <p:txBody>
          <a:bodyPr/>
          <a:lstStyle/>
          <a:p>
            <a:pPr>
              <a:buFontTx/>
              <a:buNone/>
            </a:pPr>
            <a:r>
              <a:rPr lang="en-US" sz="3600"/>
              <a:t>Township/Range/Section grid from the Public Lands Survey System is an important and good system…</a:t>
            </a:r>
          </a:p>
          <a:p>
            <a:pPr lvl="1"/>
            <a:r>
              <a:rPr lang="en-US" sz="3600"/>
              <a:t> basis of land ownership records</a:t>
            </a:r>
          </a:p>
          <a:p>
            <a:pPr lvl="1"/>
            <a:r>
              <a:rPr lang="en-US" sz="3600"/>
              <a:t> been in use for over 180 years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FCE6A839-ADD5-475B-BCC7-91F2C5952D11}" type="slidenum">
              <a:rPr lang="en-US"/>
              <a:pPr/>
              <a:t>8</a:t>
            </a:fld>
            <a:endParaRPr lang="en-US"/>
          </a:p>
        </p:txBody>
      </p:sp>
      <p:sp>
        <p:nvSpPr>
          <p:cNvPr id="934914" name="Rectangle 2"/>
          <p:cNvSpPr>
            <a:spLocks noGrp="1" noChangeArrowheads="1"/>
          </p:cNvSpPr>
          <p:nvPr>
            <p:ph type="title"/>
          </p:nvPr>
        </p:nvSpPr>
        <p:spPr>
          <a:xfrm>
            <a:off x="0" y="304800"/>
            <a:ext cx="9144000" cy="1143000"/>
          </a:xfrm>
        </p:spPr>
        <p:txBody>
          <a:bodyPr/>
          <a:lstStyle/>
          <a:p>
            <a:r>
              <a:rPr lang="en-US" b="1"/>
              <a:t>Township/Range/Section</a:t>
            </a:r>
          </a:p>
        </p:txBody>
      </p:sp>
      <p:sp>
        <p:nvSpPr>
          <p:cNvPr id="934915" name="Rectangle 3"/>
          <p:cNvSpPr>
            <a:spLocks noGrp="1" noChangeArrowheads="1"/>
          </p:cNvSpPr>
          <p:nvPr>
            <p:ph type="body" idx="1"/>
          </p:nvPr>
        </p:nvSpPr>
        <p:spPr>
          <a:xfrm>
            <a:off x="152400" y="1676400"/>
            <a:ext cx="3886200" cy="3200400"/>
          </a:xfrm>
          <a:noFill/>
          <a:ln/>
        </p:spPr>
        <p:txBody>
          <a:bodyPr/>
          <a:lstStyle/>
          <a:p>
            <a:pPr>
              <a:lnSpc>
                <a:spcPct val="90000"/>
              </a:lnSpc>
            </a:pPr>
            <a:r>
              <a:rPr lang="en-US" sz="2800"/>
              <a:t>But a perfect section really doesn’t exist</a:t>
            </a:r>
          </a:p>
          <a:p>
            <a:pPr>
              <a:lnSpc>
                <a:spcPct val="90000"/>
              </a:lnSpc>
            </a:pPr>
            <a:r>
              <a:rPr lang="en-US" sz="2800"/>
              <a:t>irregular in coastal areas </a:t>
            </a:r>
          </a:p>
          <a:p>
            <a:pPr>
              <a:lnSpc>
                <a:spcPct val="90000"/>
              </a:lnSpc>
            </a:pPr>
            <a:r>
              <a:rPr lang="en-US" sz="2800"/>
              <a:t>too large to meet needs of ground crews</a:t>
            </a:r>
          </a:p>
        </p:txBody>
      </p:sp>
      <p:pic>
        <p:nvPicPr>
          <p:cNvPr id="934916" name="Picture 4" descr="trs"/>
          <p:cNvPicPr>
            <a:picLocks noChangeAspect="1" noChangeArrowheads="1"/>
          </p:cNvPicPr>
          <p:nvPr/>
        </p:nvPicPr>
        <p:blipFill>
          <a:blip r:embed="rId3" cstate="print"/>
          <a:srcRect/>
          <a:stretch>
            <a:fillRect/>
          </a:stretch>
        </p:blipFill>
        <p:spPr bwMode="auto">
          <a:xfrm>
            <a:off x="4114800" y="1600200"/>
            <a:ext cx="4724400" cy="328771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4" name="Freeform 25" descr="Horizontal brick"/>
          <p:cNvSpPr>
            <a:spLocks/>
          </p:cNvSpPr>
          <p:nvPr/>
        </p:nvSpPr>
        <p:spPr bwMode="auto">
          <a:xfrm>
            <a:off x="911225" y="3303588"/>
            <a:ext cx="912813" cy="741362"/>
          </a:xfrm>
          <a:custGeom>
            <a:avLst/>
            <a:gdLst>
              <a:gd name="T0" fmla="*/ 0 w 1729"/>
              <a:gd name="T1" fmla="*/ 391744554 h 1403"/>
              <a:gd name="T2" fmla="*/ 481355486 w 1729"/>
              <a:gd name="T3" fmla="*/ 0 h 1403"/>
              <a:gd name="T4" fmla="*/ 436480894 w 1729"/>
              <a:gd name="T5" fmla="*/ 7538853 h 1403"/>
              <a:gd name="T6" fmla="*/ 437595909 w 1729"/>
              <a:gd name="T7" fmla="*/ 20382965 h 1403"/>
              <a:gd name="T8" fmla="*/ 442612947 w 1729"/>
              <a:gd name="T9" fmla="*/ 37973801 h 1403"/>
              <a:gd name="T10" fmla="*/ 444006715 w 1729"/>
              <a:gd name="T11" fmla="*/ 51934969 h 1403"/>
              <a:gd name="T12" fmla="*/ 440940425 w 1729"/>
              <a:gd name="T13" fmla="*/ 66733142 h 1403"/>
              <a:gd name="T14" fmla="*/ 431185102 w 1729"/>
              <a:gd name="T15" fmla="*/ 79019261 h 1403"/>
              <a:gd name="T16" fmla="*/ 418642769 w 1729"/>
              <a:gd name="T17" fmla="*/ 88233177 h 1403"/>
              <a:gd name="T18" fmla="*/ 403591654 w 1729"/>
              <a:gd name="T19" fmla="*/ 92979900 h 1403"/>
              <a:gd name="T20" fmla="*/ 381851506 w 1729"/>
              <a:gd name="T21" fmla="*/ 92421369 h 1403"/>
              <a:gd name="T22" fmla="*/ 367914878 w 1729"/>
              <a:gd name="T23" fmla="*/ 89629241 h 1403"/>
              <a:gd name="T24" fmla="*/ 353700023 w 1729"/>
              <a:gd name="T25" fmla="*/ 79577263 h 1403"/>
              <a:gd name="T26" fmla="*/ 344223454 w 1729"/>
              <a:gd name="T27" fmla="*/ 67571203 h 1403"/>
              <a:gd name="T28" fmla="*/ 340042676 w 1729"/>
              <a:gd name="T29" fmla="*/ 54447567 h 1403"/>
              <a:gd name="T30" fmla="*/ 340878937 w 1729"/>
              <a:gd name="T31" fmla="*/ 40486928 h 1403"/>
              <a:gd name="T32" fmla="*/ 344223454 w 1729"/>
              <a:gd name="T33" fmla="*/ 27363284 h 1403"/>
              <a:gd name="T34" fmla="*/ 347568498 w 1729"/>
              <a:gd name="T35" fmla="*/ 14240173 h 1403"/>
              <a:gd name="T36" fmla="*/ 345895976 w 1729"/>
              <a:gd name="T37" fmla="*/ 1675066 h 1403"/>
              <a:gd name="T38" fmla="*/ 265902048 w 1729"/>
              <a:gd name="T39" fmla="*/ 15357236 h 1403"/>
              <a:gd name="T40" fmla="*/ 264787561 w 1729"/>
              <a:gd name="T41" fmla="*/ 32948069 h 1403"/>
              <a:gd name="T42" fmla="*/ 263951300 w 1729"/>
              <a:gd name="T43" fmla="*/ 47467248 h 1403"/>
              <a:gd name="T44" fmla="*/ 260049277 w 1729"/>
              <a:gd name="T45" fmla="*/ 60032352 h 1403"/>
              <a:gd name="T46" fmla="*/ 253080962 w 1729"/>
              <a:gd name="T47" fmla="*/ 68408735 h 1403"/>
              <a:gd name="T48" fmla="*/ 243046885 w 1729"/>
              <a:gd name="T49" fmla="*/ 72876474 h 1403"/>
              <a:gd name="T50" fmla="*/ 231897794 w 1729"/>
              <a:gd name="T51" fmla="*/ 74272537 h 1403"/>
              <a:gd name="T52" fmla="*/ 217961693 w 1729"/>
              <a:gd name="T53" fmla="*/ 73434476 h 1403"/>
              <a:gd name="T54" fmla="*/ 205698115 w 1729"/>
              <a:gd name="T55" fmla="*/ 72596944 h 1403"/>
              <a:gd name="T56" fmla="*/ 189810738 w 1729"/>
              <a:gd name="T57" fmla="*/ 71759411 h 1403"/>
              <a:gd name="T58" fmla="*/ 175595884 w 1729"/>
              <a:gd name="T59" fmla="*/ 73434476 h 1403"/>
              <a:gd name="T60" fmla="*/ 162774798 w 1729"/>
              <a:gd name="T61" fmla="*/ 78460729 h 1403"/>
              <a:gd name="T62" fmla="*/ 153298229 w 1729"/>
              <a:gd name="T63" fmla="*/ 87116643 h 1403"/>
              <a:gd name="T64" fmla="*/ 147723683 w 1729"/>
              <a:gd name="T65" fmla="*/ 98006153 h 1403"/>
              <a:gd name="T66" fmla="*/ 147723683 w 1729"/>
              <a:gd name="T67" fmla="*/ 110291727 h 1403"/>
              <a:gd name="T68" fmla="*/ 147723683 w 1729"/>
              <a:gd name="T69" fmla="*/ 124252367 h 1403"/>
              <a:gd name="T70" fmla="*/ 144936146 w 1729"/>
              <a:gd name="T71" fmla="*/ 135421407 h 1403"/>
              <a:gd name="T72" fmla="*/ 139082846 w 1729"/>
              <a:gd name="T73" fmla="*/ 144635356 h 1403"/>
              <a:gd name="T74" fmla="*/ 127097989 w 1729"/>
              <a:gd name="T75" fmla="*/ 150778143 h 1403"/>
              <a:gd name="T76" fmla="*/ 113998149 w 1729"/>
              <a:gd name="T77" fmla="*/ 154687334 h 1403"/>
              <a:gd name="T78" fmla="*/ 98668280 w 1729"/>
              <a:gd name="T79" fmla="*/ 158037993 h 1403"/>
              <a:gd name="T80" fmla="*/ 85010933 w 1729"/>
              <a:gd name="T81" fmla="*/ 161109650 h 1403"/>
              <a:gd name="T82" fmla="*/ 73304334 w 1729"/>
              <a:gd name="T83" fmla="*/ 165856374 h 1403"/>
              <a:gd name="T84" fmla="*/ 64664009 w 1729"/>
              <a:gd name="T85" fmla="*/ 172557692 h 1403"/>
              <a:gd name="T86" fmla="*/ 57138187 w 1729"/>
              <a:gd name="T87" fmla="*/ 182888671 h 1403"/>
              <a:gd name="T88" fmla="*/ 53236164 w 1729"/>
              <a:gd name="T89" fmla="*/ 195732776 h 1403"/>
              <a:gd name="T90" fmla="*/ 54908686 w 1729"/>
              <a:gd name="T91" fmla="*/ 209135413 h 1403"/>
              <a:gd name="T92" fmla="*/ 59089463 w 1729"/>
              <a:gd name="T93" fmla="*/ 225888180 h 1403"/>
              <a:gd name="T94" fmla="*/ 61597718 w 1729"/>
              <a:gd name="T95" fmla="*/ 239849348 h 1403"/>
              <a:gd name="T96" fmla="*/ 60761985 w 1729"/>
              <a:gd name="T97" fmla="*/ 253809988 h 1403"/>
              <a:gd name="T98" fmla="*/ 57138187 w 1729"/>
              <a:gd name="T99" fmla="*/ 266375092 h 1403"/>
              <a:gd name="T100" fmla="*/ 51284888 w 1729"/>
              <a:gd name="T101" fmla="*/ 278660732 h 1403"/>
              <a:gd name="T102" fmla="*/ 41808318 w 1729"/>
              <a:gd name="T103" fmla="*/ 292621900 h 1403"/>
              <a:gd name="T104" fmla="*/ 32052987 w 1729"/>
              <a:gd name="T105" fmla="*/ 301277813 h 1403"/>
              <a:gd name="T106" fmla="*/ 22018910 w 1729"/>
              <a:gd name="T107" fmla="*/ 306582539 h 1403"/>
              <a:gd name="T108" fmla="*/ 7247070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horzBrick">
            <a:fgClr>
              <a:schemeClr val="accent2"/>
            </a:fgClr>
            <a:bgClr>
              <a:schemeClr val="bg1"/>
            </a:bgClr>
          </a:pattFill>
          <a:ln w="0">
            <a:solidFill>
              <a:srgbClr val="000000"/>
            </a:solidFill>
            <a:prstDash val="solid"/>
            <a:round/>
            <a:headEnd/>
            <a:tailEnd/>
          </a:ln>
        </p:spPr>
        <p:txBody>
          <a:bodyPr/>
          <a:lstStyle/>
          <a:p>
            <a:endParaRPr lang="en-US"/>
          </a:p>
        </p:txBody>
      </p:sp>
      <p:sp>
        <p:nvSpPr>
          <p:cNvPr id="18435" name="Freeform 2" descr="Large grid"/>
          <p:cNvSpPr>
            <a:spLocks/>
          </p:cNvSpPr>
          <p:nvPr/>
        </p:nvSpPr>
        <p:spPr bwMode="auto">
          <a:xfrm>
            <a:off x="906463" y="29368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8436" name="Freeform 3" descr="Outlined diamond"/>
          <p:cNvSpPr>
            <a:spLocks/>
          </p:cNvSpPr>
          <p:nvPr/>
        </p:nvSpPr>
        <p:spPr bwMode="auto">
          <a:xfrm>
            <a:off x="8193088" y="4745038"/>
            <a:ext cx="912812" cy="741362"/>
          </a:xfrm>
          <a:custGeom>
            <a:avLst/>
            <a:gdLst>
              <a:gd name="T0" fmla="*/ 0 w 1729"/>
              <a:gd name="T1" fmla="*/ 391744554 h 1403"/>
              <a:gd name="T2" fmla="*/ 481354431 w 1729"/>
              <a:gd name="T3" fmla="*/ 0 h 1403"/>
              <a:gd name="T4" fmla="*/ 436479888 w 1729"/>
              <a:gd name="T5" fmla="*/ 7538853 h 1403"/>
              <a:gd name="T6" fmla="*/ 437594901 w 1729"/>
              <a:gd name="T7" fmla="*/ 20382965 h 1403"/>
              <a:gd name="T8" fmla="*/ 442611934 w 1729"/>
              <a:gd name="T9" fmla="*/ 37973801 h 1403"/>
              <a:gd name="T10" fmla="*/ 444005701 w 1729"/>
              <a:gd name="T11" fmla="*/ 51934969 h 1403"/>
              <a:gd name="T12" fmla="*/ 440939942 w 1729"/>
              <a:gd name="T13" fmla="*/ 66733142 h 1403"/>
              <a:gd name="T14" fmla="*/ 431184629 w 1729"/>
              <a:gd name="T15" fmla="*/ 79019261 h 1403"/>
              <a:gd name="T16" fmla="*/ 418641783 w 1729"/>
              <a:gd name="T17" fmla="*/ 88233177 h 1403"/>
              <a:gd name="T18" fmla="*/ 403590684 w 1729"/>
              <a:gd name="T19" fmla="*/ 92979900 h 1403"/>
              <a:gd name="T20" fmla="*/ 381850560 w 1729"/>
              <a:gd name="T21" fmla="*/ 92421369 h 1403"/>
              <a:gd name="T22" fmla="*/ 367914474 w 1729"/>
              <a:gd name="T23" fmla="*/ 89629241 h 1403"/>
              <a:gd name="T24" fmla="*/ 353699636 w 1729"/>
              <a:gd name="T25" fmla="*/ 79577263 h 1403"/>
              <a:gd name="T26" fmla="*/ 344223077 w 1729"/>
              <a:gd name="T27" fmla="*/ 67571203 h 1403"/>
              <a:gd name="T28" fmla="*/ 340042304 w 1729"/>
              <a:gd name="T29" fmla="*/ 54447567 h 1403"/>
              <a:gd name="T30" fmla="*/ 340878036 w 1729"/>
              <a:gd name="T31" fmla="*/ 40486928 h 1403"/>
              <a:gd name="T32" fmla="*/ 344223077 w 1729"/>
              <a:gd name="T33" fmla="*/ 27363284 h 1403"/>
              <a:gd name="T34" fmla="*/ 347567589 w 1729"/>
              <a:gd name="T35" fmla="*/ 14240173 h 1403"/>
              <a:gd name="T36" fmla="*/ 345895069 w 1729"/>
              <a:gd name="T37" fmla="*/ 1675066 h 1403"/>
              <a:gd name="T38" fmla="*/ 265901757 w 1729"/>
              <a:gd name="T39" fmla="*/ 15357236 h 1403"/>
              <a:gd name="T40" fmla="*/ 264786743 w 1729"/>
              <a:gd name="T41" fmla="*/ 32948069 h 1403"/>
              <a:gd name="T42" fmla="*/ 263950483 w 1729"/>
              <a:gd name="T43" fmla="*/ 47467248 h 1403"/>
              <a:gd name="T44" fmla="*/ 260048464 w 1729"/>
              <a:gd name="T45" fmla="*/ 60032352 h 1403"/>
              <a:gd name="T46" fmla="*/ 253080157 w 1729"/>
              <a:gd name="T47" fmla="*/ 68408735 h 1403"/>
              <a:gd name="T48" fmla="*/ 243046619 w 1729"/>
              <a:gd name="T49" fmla="*/ 72876474 h 1403"/>
              <a:gd name="T50" fmla="*/ 231897540 w 1729"/>
              <a:gd name="T51" fmla="*/ 74272537 h 1403"/>
              <a:gd name="T52" fmla="*/ 217961454 w 1729"/>
              <a:gd name="T53" fmla="*/ 73434476 h 1403"/>
              <a:gd name="T54" fmla="*/ 205697361 w 1729"/>
              <a:gd name="T55" fmla="*/ 72596944 h 1403"/>
              <a:gd name="T56" fmla="*/ 189810530 w 1729"/>
              <a:gd name="T57" fmla="*/ 71759411 h 1403"/>
              <a:gd name="T58" fmla="*/ 175595692 w 1729"/>
              <a:gd name="T59" fmla="*/ 73434476 h 1403"/>
              <a:gd name="T60" fmla="*/ 162774092 w 1729"/>
              <a:gd name="T61" fmla="*/ 78460729 h 1403"/>
              <a:gd name="T62" fmla="*/ 153297533 w 1729"/>
              <a:gd name="T63" fmla="*/ 87116643 h 1403"/>
              <a:gd name="T64" fmla="*/ 147722993 w 1729"/>
              <a:gd name="T65" fmla="*/ 98006153 h 1403"/>
              <a:gd name="T66" fmla="*/ 147722993 w 1729"/>
              <a:gd name="T67" fmla="*/ 110291727 h 1403"/>
              <a:gd name="T68" fmla="*/ 147722993 w 1729"/>
              <a:gd name="T69" fmla="*/ 124252367 h 1403"/>
              <a:gd name="T70" fmla="*/ 144935987 w 1729"/>
              <a:gd name="T71" fmla="*/ 135421407 h 1403"/>
              <a:gd name="T72" fmla="*/ 139082694 w 1729"/>
              <a:gd name="T73" fmla="*/ 144635356 h 1403"/>
              <a:gd name="T74" fmla="*/ 127097849 w 1729"/>
              <a:gd name="T75" fmla="*/ 150778143 h 1403"/>
              <a:gd name="T76" fmla="*/ 113997496 w 1729"/>
              <a:gd name="T77" fmla="*/ 154687334 h 1403"/>
              <a:gd name="T78" fmla="*/ 98668172 w 1729"/>
              <a:gd name="T79" fmla="*/ 158037993 h 1403"/>
              <a:gd name="T80" fmla="*/ 85010312 w 1729"/>
              <a:gd name="T81" fmla="*/ 161109650 h 1403"/>
              <a:gd name="T82" fmla="*/ 73304254 w 1729"/>
              <a:gd name="T83" fmla="*/ 165856374 h 1403"/>
              <a:gd name="T84" fmla="*/ 64663938 w 1729"/>
              <a:gd name="T85" fmla="*/ 172557692 h 1403"/>
              <a:gd name="T86" fmla="*/ 57138125 w 1729"/>
              <a:gd name="T87" fmla="*/ 182888671 h 1403"/>
              <a:gd name="T88" fmla="*/ 53236105 w 1729"/>
              <a:gd name="T89" fmla="*/ 195732776 h 1403"/>
              <a:gd name="T90" fmla="*/ 54908626 w 1729"/>
              <a:gd name="T91" fmla="*/ 209135413 h 1403"/>
              <a:gd name="T92" fmla="*/ 59089398 w 1729"/>
              <a:gd name="T93" fmla="*/ 225888180 h 1403"/>
              <a:gd name="T94" fmla="*/ 61597651 w 1729"/>
              <a:gd name="T95" fmla="*/ 239849348 h 1403"/>
              <a:gd name="T96" fmla="*/ 60761391 w 1729"/>
              <a:gd name="T97" fmla="*/ 253809988 h 1403"/>
              <a:gd name="T98" fmla="*/ 57138125 w 1729"/>
              <a:gd name="T99" fmla="*/ 266375092 h 1403"/>
              <a:gd name="T100" fmla="*/ 51284832 w 1729"/>
              <a:gd name="T101" fmla="*/ 278660732 h 1403"/>
              <a:gd name="T102" fmla="*/ 41808273 w 1729"/>
              <a:gd name="T103" fmla="*/ 292621900 h 1403"/>
              <a:gd name="T104" fmla="*/ 32052952 w 1729"/>
              <a:gd name="T105" fmla="*/ 301277813 h 1403"/>
              <a:gd name="T106" fmla="*/ 22018886 w 1729"/>
              <a:gd name="T107" fmla="*/ 306582539 h 1403"/>
              <a:gd name="T108" fmla="*/ 7246534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8437" name="Freeform 6" descr="Large grid"/>
          <p:cNvSpPr>
            <a:spLocks/>
          </p:cNvSpPr>
          <p:nvPr/>
        </p:nvSpPr>
        <p:spPr bwMode="auto">
          <a:xfrm>
            <a:off x="908050" y="103505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8438" name="Freeform 7" descr="Large grid"/>
          <p:cNvSpPr>
            <a:spLocks/>
          </p:cNvSpPr>
          <p:nvPr/>
        </p:nvSpPr>
        <p:spPr bwMode="auto">
          <a:xfrm>
            <a:off x="398463" y="1217613"/>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8439" name="Freeform 8" descr="Large grid"/>
          <p:cNvSpPr>
            <a:spLocks/>
          </p:cNvSpPr>
          <p:nvPr/>
        </p:nvSpPr>
        <p:spPr bwMode="auto">
          <a:xfrm>
            <a:off x="1820863" y="149225"/>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8440" name="Freeform 9" descr="Outlined diamond"/>
          <p:cNvSpPr>
            <a:spLocks/>
          </p:cNvSpPr>
          <p:nvPr/>
        </p:nvSpPr>
        <p:spPr bwMode="auto">
          <a:xfrm>
            <a:off x="7685088" y="4221163"/>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8441" name="Freeform 10" descr="Large grid"/>
          <p:cNvSpPr>
            <a:spLocks/>
          </p:cNvSpPr>
          <p:nvPr/>
        </p:nvSpPr>
        <p:spPr bwMode="auto">
          <a:xfrm>
            <a:off x="1820863" y="1035050"/>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8442" name="Freeform 13" descr="Outlined diamond"/>
          <p:cNvSpPr>
            <a:spLocks/>
          </p:cNvSpPr>
          <p:nvPr/>
        </p:nvSpPr>
        <p:spPr bwMode="auto">
          <a:xfrm>
            <a:off x="7283450" y="3151188"/>
            <a:ext cx="911225" cy="885825"/>
          </a:xfrm>
          <a:custGeom>
            <a:avLst/>
            <a:gdLst>
              <a:gd name="T0" fmla="*/ 482470071 w 1721"/>
              <a:gd name="T1" fmla="*/ 468469208 h 1675"/>
              <a:gd name="T2" fmla="*/ 0 w 1721"/>
              <a:gd name="T3" fmla="*/ 94533134 h 1675"/>
              <a:gd name="T4" fmla="*/ 43733509 w 1721"/>
              <a:gd name="T5" fmla="*/ 91176519 h 1675"/>
              <a:gd name="T6" fmla="*/ 44854935 w 1721"/>
              <a:gd name="T7" fmla="*/ 82786305 h 1675"/>
              <a:gd name="T8" fmla="*/ 42892705 w 1721"/>
              <a:gd name="T9" fmla="*/ 72437756 h 1675"/>
              <a:gd name="T10" fmla="*/ 39528427 w 1721"/>
              <a:gd name="T11" fmla="*/ 59852153 h 1675"/>
              <a:gd name="T12" fmla="*/ 37285575 w 1721"/>
              <a:gd name="T13" fmla="*/ 47546329 h 1675"/>
              <a:gd name="T14" fmla="*/ 37846288 w 1721"/>
              <a:gd name="T15" fmla="*/ 36359024 h 1675"/>
              <a:gd name="T16" fmla="*/ 41490658 w 1721"/>
              <a:gd name="T17" fmla="*/ 25171710 h 1675"/>
              <a:gd name="T18" fmla="*/ 49620731 w 1721"/>
              <a:gd name="T19" fmla="*/ 15941676 h 1675"/>
              <a:gd name="T20" fmla="*/ 58311517 w 1721"/>
              <a:gd name="T21" fmla="*/ 8390746 h 1675"/>
              <a:gd name="T22" fmla="*/ 69244625 w 1721"/>
              <a:gd name="T23" fmla="*/ 3076325 h 1675"/>
              <a:gd name="T24" fmla="*/ 82981315 w 1721"/>
              <a:gd name="T25" fmla="*/ 559524 h 1675"/>
              <a:gd name="T26" fmla="*/ 95036379 w 1721"/>
              <a:gd name="T27" fmla="*/ 0 h 1675"/>
              <a:gd name="T28" fmla="*/ 105689396 w 1721"/>
              <a:gd name="T29" fmla="*/ 1398281 h 1675"/>
              <a:gd name="T30" fmla="*/ 116342412 w 1721"/>
              <a:gd name="T31" fmla="*/ 4754369 h 1675"/>
              <a:gd name="T32" fmla="*/ 125313290 w 1721"/>
              <a:gd name="T33" fmla="*/ 10627786 h 1675"/>
              <a:gd name="T34" fmla="*/ 133723455 w 1721"/>
              <a:gd name="T35" fmla="*/ 19298295 h 1675"/>
              <a:gd name="T36" fmla="*/ 140171423 w 1721"/>
              <a:gd name="T37" fmla="*/ 28807558 h 1675"/>
              <a:gd name="T38" fmla="*/ 144096413 w 1721"/>
              <a:gd name="T39" fmla="*/ 42231909 h 1675"/>
              <a:gd name="T40" fmla="*/ 142414274 w 1721"/>
              <a:gd name="T41" fmla="*/ 55656782 h 1675"/>
              <a:gd name="T42" fmla="*/ 139049997 w 1721"/>
              <a:gd name="T43" fmla="*/ 69081654 h 1675"/>
              <a:gd name="T44" fmla="*/ 135685686 w 1721"/>
              <a:gd name="T45" fmla="*/ 82226781 h 1675"/>
              <a:gd name="T46" fmla="*/ 136527020 w 1721"/>
              <a:gd name="T47" fmla="*/ 88659719 h 1675"/>
              <a:gd name="T48" fmla="*/ 217826196 w 1721"/>
              <a:gd name="T49" fmla="*/ 92015805 h 1675"/>
              <a:gd name="T50" fmla="*/ 215583874 w 1721"/>
              <a:gd name="T51" fmla="*/ 116627983 h 1675"/>
              <a:gd name="T52" fmla="*/ 216424679 w 1721"/>
              <a:gd name="T53" fmla="*/ 131171374 h 1675"/>
              <a:gd name="T54" fmla="*/ 218667530 w 1721"/>
              <a:gd name="T55" fmla="*/ 146274323 h 1675"/>
              <a:gd name="T56" fmla="*/ 223994039 w 1721"/>
              <a:gd name="T57" fmla="*/ 155224061 h 1675"/>
              <a:gd name="T58" fmla="*/ 232684825 w 1721"/>
              <a:gd name="T59" fmla="*/ 161936762 h 1675"/>
              <a:gd name="T60" fmla="*/ 243617933 w 1721"/>
              <a:gd name="T61" fmla="*/ 165013086 h 1675"/>
              <a:gd name="T62" fmla="*/ 256233181 w 1721"/>
              <a:gd name="T63" fmla="*/ 165292848 h 1675"/>
              <a:gd name="T64" fmla="*/ 268288245 w 1721"/>
              <a:gd name="T65" fmla="*/ 164173800 h 1675"/>
              <a:gd name="T66" fmla="*/ 283426502 w 1721"/>
              <a:gd name="T67" fmla="*/ 162495757 h 1675"/>
              <a:gd name="T68" fmla="*/ 298845843 w 1721"/>
              <a:gd name="T69" fmla="*/ 163335043 h 1675"/>
              <a:gd name="T70" fmla="*/ 313143230 w 1721"/>
              <a:gd name="T71" fmla="*/ 166970890 h 1675"/>
              <a:gd name="T72" fmla="*/ 324917672 w 1721"/>
              <a:gd name="T73" fmla="*/ 173683062 h 1675"/>
              <a:gd name="T74" fmla="*/ 331925790 w 1721"/>
              <a:gd name="T75" fmla="*/ 183751849 h 1675"/>
              <a:gd name="T76" fmla="*/ 334729355 w 1721"/>
              <a:gd name="T77" fmla="*/ 195498678 h 1675"/>
              <a:gd name="T78" fmla="*/ 333607929 w 1721"/>
              <a:gd name="T79" fmla="*/ 208643788 h 1675"/>
              <a:gd name="T80" fmla="*/ 334729355 w 1721"/>
              <a:gd name="T81" fmla="*/ 221229375 h 1675"/>
              <a:gd name="T82" fmla="*/ 339495150 w 1721"/>
              <a:gd name="T83" fmla="*/ 232136918 h 1675"/>
              <a:gd name="T84" fmla="*/ 347905315 w 1721"/>
              <a:gd name="T85" fmla="*/ 239688376 h 1675"/>
              <a:gd name="T86" fmla="*/ 361642518 w 1721"/>
              <a:gd name="T87" fmla="*/ 244163509 h 1675"/>
              <a:gd name="T88" fmla="*/ 374538386 w 1721"/>
              <a:gd name="T89" fmla="*/ 247519595 h 1675"/>
              <a:gd name="T90" fmla="*/ 389957199 w 1721"/>
              <a:gd name="T91" fmla="*/ 250595919 h 1675"/>
              <a:gd name="T92" fmla="*/ 403133159 w 1721"/>
              <a:gd name="T93" fmla="*/ 254791291 h 1675"/>
              <a:gd name="T94" fmla="*/ 413505554 w 1721"/>
              <a:gd name="T95" fmla="*/ 260664706 h 1675"/>
              <a:gd name="T96" fmla="*/ 422196340 w 1721"/>
              <a:gd name="T97" fmla="*/ 269334682 h 1675"/>
              <a:gd name="T98" fmla="*/ 427803470 w 1721"/>
              <a:gd name="T99" fmla="*/ 279683297 h 1675"/>
              <a:gd name="T100" fmla="*/ 428083562 w 1721"/>
              <a:gd name="T101" fmla="*/ 294226688 h 1675"/>
              <a:gd name="T102" fmla="*/ 425279997 w 1721"/>
              <a:gd name="T103" fmla="*/ 308490317 h 1675"/>
              <a:gd name="T104" fmla="*/ 421074915 w 1721"/>
              <a:gd name="T105" fmla="*/ 325271275 h 1675"/>
              <a:gd name="T106" fmla="*/ 420234110 w 1721"/>
              <a:gd name="T107" fmla="*/ 337297867 h 1675"/>
              <a:gd name="T108" fmla="*/ 423037675 w 1721"/>
              <a:gd name="T109" fmla="*/ 351841258 h 1675"/>
              <a:gd name="T110" fmla="*/ 428644275 w 1721"/>
              <a:gd name="T111" fmla="*/ 361910044 h 1675"/>
              <a:gd name="T112" fmla="*/ 437335061 w 1721"/>
              <a:gd name="T113" fmla="*/ 372817588 h 1675"/>
              <a:gd name="T114" fmla="*/ 449109504 w 1721"/>
              <a:gd name="T115" fmla="*/ 381208331 h 1675"/>
              <a:gd name="T116" fmla="*/ 461164038 w 1721"/>
              <a:gd name="T117" fmla="*/ 384844179 h 1675"/>
              <a:gd name="T118" fmla="*/ 474900711 w 1721"/>
              <a:gd name="T119" fmla="*/ 38624246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1721" y="1379"/>
                </a:moveTo>
                <a:lnTo>
                  <a:pt x="1721" y="1675"/>
                </a:lnTo>
                <a:lnTo>
                  <a:pt x="2" y="1675"/>
                </a:lnTo>
                <a:lnTo>
                  <a:pt x="0" y="338"/>
                </a:lnTo>
                <a:lnTo>
                  <a:pt x="150" y="338"/>
                </a:lnTo>
                <a:lnTo>
                  <a:pt x="156" y="326"/>
                </a:lnTo>
                <a:lnTo>
                  <a:pt x="160" y="309"/>
                </a:lnTo>
                <a:lnTo>
                  <a:pt x="160" y="296"/>
                </a:lnTo>
                <a:lnTo>
                  <a:pt x="159" y="279"/>
                </a:lnTo>
                <a:lnTo>
                  <a:pt x="153" y="259"/>
                </a:lnTo>
                <a:lnTo>
                  <a:pt x="147" y="232"/>
                </a:lnTo>
                <a:lnTo>
                  <a:pt x="141" y="214"/>
                </a:lnTo>
                <a:lnTo>
                  <a:pt x="135" y="191"/>
                </a:lnTo>
                <a:lnTo>
                  <a:pt x="133" y="170"/>
                </a:lnTo>
                <a:lnTo>
                  <a:pt x="133" y="150"/>
                </a:lnTo>
                <a:lnTo>
                  <a:pt x="135" y="130"/>
                </a:lnTo>
                <a:lnTo>
                  <a:pt x="141" y="109"/>
                </a:lnTo>
                <a:lnTo>
                  <a:pt x="148" y="90"/>
                </a:lnTo>
                <a:lnTo>
                  <a:pt x="160" y="75"/>
                </a:lnTo>
                <a:lnTo>
                  <a:pt x="177" y="57"/>
                </a:lnTo>
                <a:lnTo>
                  <a:pt x="191" y="44"/>
                </a:lnTo>
                <a:lnTo>
                  <a:pt x="208" y="30"/>
                </a:lnTo>
                <a:lnTo>
                  <a:pt x="226" y="20"/>
                </a:lnTo>
                <a:lnTo>
                  <a:pt x="247" y="11"/>
                </a:lnTo>
                <a:lnTo>
                  <a:pt x="271" y="5"/>
                </a:lnTo>
                <a:lnTo>
                  <a:pt x="296" y="2"/>
                </a:lnTo>
                <a:lnTo>
                  <a:pt x="317" y="0"/>
                </a:lnTo>
                <a:lnTo>
                  <a:pt x="339" y="0"/>
                </a:lnTo>
                <a:lnTo>
                  <a:pt x="360" y="2"/>
                </a:lnTo>
                <a:lnTo>
                  <a:pt x="377" y="5"/>
                </a:lnTo>
                <a:lnTo>
                  <a:pt x="396" y="11"/>
                </a:lnTo>
                <a:lnTo>
                  <a:pt x="415" y="17"/>
                </a:lnTo>
                <a:lnTo>
                  <a:pt x="430" y="26"/>
                </a:lnTo>
                <a:lnTo>
                  <a:pt x="447" y="38"/>
                </a:lnTo>
                <a:lnTo>
                  <a:pt x="462" y="53"/>
                </a:lnTo>
                <a:lnTo>
                  <a:pt x="477" y="69"/>
                </a:lnTo>
                <a:lnTo>
                  <a:pt x="490" y="85"/>
                </a:lnTo>
                <a:lnTo>
                  <a:pt x="500" y="103"/>
                </a:lnTo>
                <a:lnTo>
                  <a:pt x="508" y="126"/>
                </a:lnTo>
                <a:lnTo>
                  <a:pt x="514" y="151"/>
                </a:lnTo>
                <a:lnTo>
                  <a:pt x="514" y="175"/>
                </a:lnTo>
                <a:lnTo>
                  <a:pt x="508" y="199"/>
                </a:lnTo>
                <a:lnTo>
                  <a:pt x="502" y="223"/>
                </a:lnTo>
                <a:lnTo>
                  <a:pt x="496" y="247"/>
                </a:lnTo>
                <a:lnTo>
                  <a:pt x="488" y="273"/>
                </a:lnTo>
                <a:lnTo>
                  <a:pt x="484" y="294"/>
                </a:lnTo>
                <a:lnTo>
                  <a:pt x="484" y="306"/>
                </a:lnTo>
                <a:lnTo>
                  <a:pt x="487" y="317"/>
                </a:lnTo>
                <a:lnTo>
                  <a:pt x="491" y="329"/>
                </a:lnTo>
                <a:lnTo>
                  <a:pt x="777" y="329"/>
                </a:lnTo>
                <a:lnTo>
                  <a:pt x="771" y="384"/>
                </a:lnTo>
                <a:lnTo>
                  <a:pt x="769" y="417"/>
                </a:lnTo>
                <a:lnTo>
                  <a:pt x="771" y="444"/>
                </a:lnTo>
                <a:lnTo>
                  <a:pt x="772" y="469"/>
                </a:lnTo>
                <a:lnTo>
                  <a:pt x="775" y="496"/>
                </a:lnTo>
                <a:lnTo>
                  <a:pt x="780" y="523"/>
                </a:lnTo>
                <a:lnTo>
                  <a:pt x="788" y="541"/>
                </a:lnTo>
                <a:lnTo>
                  <a:pt x="799" y="555"/>
                </a:lnTo>
                <a:lnTo>
                  <a:pt x="812" y="569"/>
                </a:lnTo>
                <a:lnTo>
                  <a:pt x="830" y="579"/>
                </a:lnTo>
                <a:lnTo>
                  <a:pt x="850" y="587"/>
                </a:lnTo>
                <a:lnTo>
                  <a:pt x="869" y="590"/>
                </a:lnTo>
                <a:lnTo>
                  <a:pt x="890" y="591"/>
                </a:lnTo>
                <a:lnTo>
                  <a:pt x="914" y="591"/>
                </a:lnTo>
                <a:lnTo>
                  <a:pt x="939" y="588"/>
                </a:lnTo>
                <a:lnTo>
                  <a:pt x="957" y="587"/>
                </a:lnTo>
                <a:lnTo>
                  <a:pt x="984" y="584"/>
                </a:lnTo>
                <a:lnTo>
                  <a:pt x="1011" y="581"/>
                </a:lnTo>
                <a:lnTo>
                  <a:pt x="1041" y="581"/>
                </a:lnTo>
                <a:lnTo>
                  <a:pt x="1066" y="584"/>
                </a:lnTo>
                <a:lnTo>
                  <a:pt x="1091" y="588"/>
                </a:lnTo>
                <a:lnTo>
                  <a:pt x="1117" y="597"/>
                </a:lnTo>
                <a:lnTo>
                  <a:pt x="1138" y="606"/>
                </a:lnTo>
                <a:lnTo>
                  <a:pt x="1159" y="621"/>
                </a:lnTo>
                <a:lnTo>
                  <a:pt x="1172" y="638"/>
                </a:lnTo>
                <a:lnTo>
                  <a:pt x="1184" y="657"/>
                </a:lnTo>
                <a:lnTo>
                  <a:pt x="1191" y="678"/>
                </a:lnTo>
                <a:lnTo>
                  <a:pt x="1194" y="699"/>
                </a:lnTo>
                <a:lnTo>
                  <a:pt x="1191" y="723"/>
                </a:lnTo>
                <a:lnTo>
                  <a:pt x="1190" y="746"/>
                </a:lnTo>
                <a:lnTo>
                  <a:pt x="1191" y="770"/>
                </a:lnTo>
                <a:lnTo>
                  <a:pt x="1194" y="791"/>
                </a:lnTo>
                <a:lnTo>
                  <a:pt x="1202" y="811"/>
                </a:lnTo>
                <a:lnTo>
                  <a:pt x="1211" y="830"/>
                </a:lnTo>
                <a:lnTo>
                  <a:pt x="1223" y="843"/>
                </a:lnTo>
                <a:lnTo>
                  <a:pt x="1241" y="857"/>
                </a:lnTo>
                <a:lnTo>
                  <a:pt x="1265" y="866"/>
                </a:lnTo>
                <a:lnTo>
                  <a:pt x="1290" y="873"/>
                </a:lnTo>
                <a:lnTo>
                  <a:pt x="1311" y="879"/>
                </a:lnTo>
                <a:lnTo>
                  <a:pt x="1336" y="885"/>
                </a:lnTo>
                <a:lnTo>
                  <a:pt x="1366" y="891"/>
                </a:lnTo>
                <a:lnTo>
                  <a:pt x="1391" y="896"/>
                </a:lnTo>
                <a:lnTo>
                  <a:pt x="1417" y="903"/>
                </a:lnTo>
                <a:lnTo>
                  <a:pt x="1438" y="911"/>
                </a:lnTo>
                <a:lnTo>
                  <a:pt x="1459" y="920"/>
                </a:lnTo>
                <a:lnTo>
                  <a:pt x="1475" y="932"/>
                </a:lnTo>
                <a:lnTo>
                  <a:pt x="1488" y="943"/>
                </a:lnTo>
                <a:lnTo>
                  <a:pt x="1506" y="963"/>
                </a:lnTo>
                <a:lnTo>
                  <a:pt x="1517" y="981"/>
                </a:lnTo>
                <a:lnTo>
                  <a:pt x="1526" y="1000"/>
                </a:lnTo>
                <a:lnTo>
                  <a:pt x="1530" y="1027"/>
                </a:lnTo>
                <a:lnTo>
                  <a:pt x="1527" y="1052"/>
                </a:lnTo>
                <a:lnTo>
                  <a:pt x="1523" y="1075"/>
                </a:lnTo>
                <a:lnTo>
                  <a:pt x="1517" y="1103"/>
                </a:lnTo>
                <a:lnTo>
                  <a:pt x="1509" y="1134"/>
                </a:lnTo>
                <a:lnTo>
                  <a:pt x="1502" y="1163"/>
                </a:lnTo>
                <a:lnTo>
                  <a:pt x="1499" y="1187"/>
                </a:lnTo>
                <a:lnTo>
                  <a:pt x="1499" y="1206"/>
                </a:lnTo>
                <a:lnTo>
                  <a:pt x="1503" y="1234"/>
                </a:lnTo>
                <a:lnTo>
                  <a:pt x="1509" y="1258"/>
                </a:lnTo>
                <a:lnTo>
                  <a:pt x="1518" y="1276"/>
                </a:lnTo>
                <a:lnTo>
                  <a:pt x="1529" y="1294"/>
                </a:lnTo>
                <a:lnTo>
                  <a:pt x="1544" y="1314"/>
                </a:lnTo>
                <a:lnTo>
                  <a:pt x="1560" y="1333"/>
                </a:lnTo>
                <a:lnTo>
                  <a:pt x="1580" y="1349"/>
                </a:lnTo>
                <a:lnTo>
                  <a:pt x="1602" y="1363"/>
                </a:lnTo>
                <a:lnTo>
                  <a:pt x="1623" y="1370"/>
                </a:lnTo>
                <a:lnTo>
                  <a:pt x="1645" y="1376"/>
                </a:lnTo>
                <a:lnTo>
                  <a:pt x="1668" y="1379"/>
                </a:lnTo>
                <a:lnTo>
                  <a:pt x="1694" y="1381"/>
                </a:lnTo>
                <a:lnTo>
                  <a:pt x="1721" y="1379"/>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8443" name="Freeform 14" descr="Outlined diamond"/>
          <p:cNvSpPr>
            <a:spLocks/>
          </p:cNvSpPr>
          <p:nvPr/>
        </p:nvSpPr>
        <p:spPr bwMode="auto">
          <a:xfrm>
            <a:off x="7281863" y="4038600"/>
            <a:ext cx="912812" cy="742950"/>
          </a:xfrm>
          <a:custGeom>
            <a:avLst/>
            <a:gdLst>
              <a:gd name="T0" fmla="*/ 481911938 w 1729"/>
              <a:gd name="T1" fmla="*/ 0 h 1403"/>
              <a:gd name="T2" fmla="*/ 557507 w 1729"/>
              <a:gd name="T3" fmla="*/ 393424587 h 1403"/>
              <a:gd name="T4" fmla="*/ 45432067 w 1729"/>
              <a:gd name="T5" fmla="*/ 385853172 h 1403"/>
              <a:gd name="T6" fmla="*/ 44317053 w 1729"/>
              <a:gd name="T7" fmla="*/ 372954019 h 1403"/>
              <a:gd name="T8" fmla="*/ 39300020 w 1729"/>
              <a:gd name="T9" fmla="*/ 355287913 h 1403"/>
              <a:gd name="T10" fmla="*/ 37627500 w 1729"/>
              <a:gd name="T11" fmla="*/ 341267186 h 1403"/>
              <a:gd name="T12" fmla="*/ 40972540 w 1729"/>
              <a:gd name="T13" fmla="*/ 326405013 h 1403"/>
              <a:gd name="T14" fmla="*/ 51006078 w 1729"/>
              <a:gd name="T15" fmla="*/ 314066646 h 1403"/>
              <a:gd name="T16" fmla="*/ 63270171 w 1729"/>
              <a:gd name="T17" fmla="*/ 304812871 h 1403"/>
              <a:gd name="T18" fmla="*/ 78321287 w 1729"/>
              <a:gd name="T19" fmla="*/ 300045919 h 1403"/>
              <a:gd name="T20" fmla="*/ 100061411 w 1729"/>
              <a:gd name="T21" fmla="*/ 300606706 h 1403"/>
              <a:gd name="T22" fmla="*/ 113997496 w 1729"/>
              <a:gd name="T23" fmla="*/ 303410640 h 1403"/>
              <a:gd name="T24" fmla="*/ 128212335 w 1729"/>
              <a:gd name="T25" fmla="*/ 313505860 h 1403"/>
              <a:gd name="T26" fmla="*/ 137688894 w 1729"/>
              <a:gd name="T27" fmla="*/ 325563569 h 1403"/>
              <a:gd name="T28" fmla="*/ 141870228 w 1729"/>
              <a:gd name="T29" fmla="*/ 338743381 h 1403"/>
              <a:gd name="T30" fmla="*/ 141033968 w 1729"/>
              <a:gd name="T31" fmla="*/ 352764108 h 1403"/>
              <a:gd name="T32" fmla="*/ 137688894 w 1729"/>
              <a:gd name="T33" fmla="*/ 365943920 h 1403"/>
              <a:gd name="T34" fmla="*/ 134623135 w 1729"/>
              <a:gd name="T35" fmla="*/ 379123202 h 1403"/>
              <a:gd name="T36" fmla="*/ 136016902 w 1729"/>
              <a:gd name="T37" fmla="*/ 391742227 h 1403"/>
              <a:gd name="T38" fmla="*/ 216010181 w 1729"/>
              <a:gd name="T39" fmla="*/ 378001629 h 1403"/>
              <a:gd name="T40" fmla="*/ 216846441 w 1729"/>
              <a:gd name="T41" fmla="*/ 360335523 h 1403"/>
              <a:gd name="T42" fmla="*/ 218240208 w 1729"/>
              <a:gd name="T43" fmla="*/ 345754009 h 1403"/>
              <a:gd name="T44" fmla="*/ 221863474 w 1729"/>
              <a:gd name="T45" fmla="*/ 333134984 h 1403"/>
              <a:gd name="T46" fmla="*/ 228831780 w 1729"/>
              <a:gd name="T47" fmla="*/ 324722653 h 1403"/>
              <a:gd name="T48" fmla="*/ 238865318 w 1729"/>
              <a:gd name="T49" fmla="*/ 320235830 h 1403"/>
              <a:gd name="T50" fmla="*/ 250014398 w 1729"/>
              <a:gd name="T51" fmla="*/ 318833598 h 1403"/>
              <a:gd name="T52" fmla="*/ 263950483 w 1729"/>
              <a:gd name="T53" fmla="*/ 319394385 h 1403"/>
              <a:gd name="T54" fmla="*/ 276214576 w 1729"/>
              <a:gd name="T55" fmla="*/ 320516488 h 1403"/>
              <a:gd name="T56" fmla="*/ 292101473 w 1729"/>
              <a:gd name="T57" fmla="*/ 321357403 h 1403"/>
              <a:gd name="T58" fmla="*/ 306316840 w 1729"/>
              <a:gd name="T59" fmla="*/ 319394385 h 1403"/>
              <a:gd name="T60" fmla="*/ 319137912 w 1729"/>
              <a:gd name="T61" fmla="*/ 314908091 h 1403"/>
              <a:gd name="T62" fmla="*/ 328893224 w 1729"/>
              <a:gd name="T63" fmla="*/ 305934445 h 1403"/>
              <a:gd name="T64" fmla="*/ 334189011 w 1729"/>
              <a:gd name="T65" fmla="*/ 294998309 h 1403"/>
              <a:gd name="T66" fmla="*/ 334189011 w 1729"/>
              <a:gd name="T67" fmla="*/ 282659942 h 1403"/>
              <a:gd name="T68" fmla="*/ 334189011 w 1729"/>
              <a:gd name="T69" fmla="*/ 268639149 h 1403"/>
              <a:gd name="T70" fmla="*/ 336976017 w 1729"/>
              <a:gd name="T71" fmla="*/ 257422355 h 1403"/>
              <a:gd name="T72" fmla="*/ 342829310 w 1729"/>
              <a:gd name="T73" fmla="*/ 248168580 h 1403"/>
              <a:gd name="T74" fmla="*/ 355092875 w 1729"/>
              <a:gd name="T75" fmla="*/ 241999396 h 1403"/>
              <a:gd name="T76" fmla="*/ 367914474 w 1729"/>
              <a:gd name="T77" fmla="*/ 238073889 h 1403"/>
              <a:gd name="T78" fmla="*/ 383244327 w 1729"/>
              <a:gd name="T79" fmla="*/ 234989297 h 1403"/>
              <a:gd name="T80" fmla="*/ 396901659 w 1729"/>
              <a:gd name="T81" fmla="*/ 231624047 h 1403"/>
              <a:gd name="T82" fmla="*/ 408607717 w 1729"/>
              <a:gd name="T83" fmla="*/ 226857096 h 1403"/>
              <a:gd name="T84" fmla="*/ 417248016 w 1729"/>
              <a:gd name="T85" fmla="*/ 220127125 h 1403"/>
              <a:gd name="T86" fmla="*/ 424773829 w 1729"/>
              <a:gd name="T87" fmla="*/ 209751777 h 1403"/>
              <a:gd name="T88" fmla="*/ 428675849 w 1729"/>
              <a:gd name="T89" fmla="*/ 196291836 h 1403"/>
              <a:gd name="T90" fmla="*/ 427003329 w 1729"/>
              <a:gd name="T91" fmla="*/ 183392682 h 1403"/>
              <a:gd name="T92" fmla="*/ 422822556 w 1729"/>
              <a:gd name="T93" fmla="*/ 166567492 h 1403"/>
              <a:gd name="T94" fmla="*/ 420314303 w 1729"/>
              <a:gd name="T95" fmla="*/ 152546765 h 1403"/>
              <a:gd name="T96" fmla="*/ 421150563 w 1729"/>
              <a:gd name="T97" fmla="*/ 138526004 h 1403"/>
              <a:gd name="T98" fmla="*/ 425331336 w 1729"/>
              <a:gd name="T99" fmla="*/ 127028553 h 1403"/>
              <a:gd name="T100" fmla="*/ 432299115 w 1729"/>
              <a:gd name="T101" fmla="*/ 116373075 h 1403"/>
              <a:gd name="T102" fmla="*/ 442611934 w 1729"/>
              <a:gd name="T103" fmla="*/ 106277855 h 1403"/>
              <a:gd name="T104" fmla="*/ 454876027 w 1729"/>
              <a:gd name="T105" fmla="*/ 100669458 h 1403"/>
              <a:gd name="T106" fmla="*/ 466860839 w 1729"/>
              <a:gd name="T107" fmla="*/ 98145653 h 1403"/>
              <a:gd name="T108" fmla="*/ 481911938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8444" name="Freeform 15" descr="Outlined diamond"/>
          <p:cNvSpPr>
            <a:spLocks/>
          </p:cNvSpPr>
          <p:nvPr/>
        </p:nvSpPr>
        <p:spPr bwMode="auto">
          <a:xfrm>
            <a:off x="6373813" y="3295650"/>
            <a:ext cx="912812" cy="741363"/>
          </a:xfrm>
          <a:custGeom>
            <a:avLst/>
            <a:gdLst>
              <a:gd name="T0" fmla="*/ 0 w 1729"/>
              <a:gd name="T1" fmla="*/ 391745611 h 1403"/>
              <a:gd name="T2" fmla="*/ 481354431 w 1729"/>
              <a:gd name="T3" fmla="*/ 0 h 1403"/>
              <a:gd name="T4" fmla="*/ 436479888 w 1729"/>
              <a:gd name="T5" fmla="*/ 7538863 h 1403"/>
              <a:gd name="T6" fmla="*/ 437594901 w 1729"/>
              <a:gd name="T7" fmla="*/ 20382992 h 1403"/>
              <a:gd name="T8" fmla="*/ 442611934 w 1729"/>
              <a:gd name="T9" fmla="*/ 37973853 h 1403"/>
              <a:gd name="T10" fmla="*/ 444005701 w 1729"/>
              <a:gd name="T11" fmla="*/ 51935039 h 1403"/>
              <a:gd name="T12" fmla="*/ 440939942 w 1729"/>
              <a:gd name="T13" fmla="*/ 66733760 h 1403"/>
              <a:gd name="T14" fmla="*/ 431184629 w 1729"/>
              <a:gd name="T15" fmla="*/ 79019367 h 1403"/>
              <a:gd name="T16" fmla="*/ 418641783 w 1729"/>
              <a:gd name="T17" fmla="*/ 88233296 h 1403"/>
              <a:gd name="T18" fmla="*/ 403590684 w 1729"/>
              <a:gd name="T19" fmla="*/ 92980026 h 1403"/>
              <a:gd name="T20" fmla="*/ 381850560 w 1729"/>
              <a:gd name="T21" fmla="*/ 92422022 h 1403"/>
              <a:gd name="T22" fmla="*/ 367914474 w 1729"/>
              <a:gd name="T23" fmla="*/ 89629362 h 1403"/>
              <a:gd name="T24" fmla="*/ 353699636 w 1729"/>
              <a:gd name="T25" fmla="*/ 79577899 h 1403"/>
              <a:gd name="T26" fmla="*/ 344223077 w 1729"/>
              <a:gd name="T27" fmla="*/ 67571294 h 1403"/>
              <a:gd name="T28" fmla="*/ 340042304 w 1729"/>
              <a:gd name="T29" fmla="*/ 54447641 h 1403"/>
              <a:gd name="T30" fmla="*/ 340878036 w 1729"/>
              <a:gd name="T31" fmla="*/ 40486983 h 1403"/>
              <a:gd name="T32" fmla="*/ 344223077 w 1729"/>
              <a:gd name="T33" fmla="*/ 27363321 h 1403"/>
              <a:gd name="T34" fmla="*/ 347567589 w 1729"/>
              <a:gd name="T35" fmla="*/ 14240193 h 1403"/>
              <a:gd name="T36" fmla="*/ 345895069 w 1729"/>
              <a:gd name="T37" fmla="*/ 1675068 h 1403"/>
              <a:gd name="T38" fmla="*/ 265901757 w 1729"/>
              <a:gd name="T39" fmla="*/ 15357257 h 1403"/>
              <a:gd name="T40" fmla="*/ 264786743 w 1729"/>
              <a:gd name="T41" fmla="*/ 32948113 h 1403"/>
              <a:gd name="T42" fmla="*/ 263950483 w 1729"/>
              <a:gd name="T43" fmla="*/ 47467312 h 1403"/>
              <a:gd name="T44" fmla="*/ 260048464 w 1729"/>
              <a:gd name="T45" fmla="*/ 60032433 h 1403"/>
              <a:gd name="T46" fmla="*/ 253080157 w 1729"/>
              <a:gd name="T47" fmla="*/ 68408828 h 1403"/>
              <a:gd name="T48" fmla="*/ 243046619 w 1729"/>
              <a:gd name="T49" fmla="*/ 72876572 h 1403"/>
              <a:gd name="T50" fmla="*/ 231897540 w 1729"/>
              <a:gd name="T51" fmla="*/ 74272638 h 1403"/>
              <a:gd name="T52" fmla="*/ 217961454 w 1729"/>
              <a:gd name="T53" fmla="*/ 73435104 h 1403"/>
              <a:gd name="T54" fmla="*/ 205697361 w 1729"/>
              <a:gd name="T55" fmla="*/ 72597042 h 1403"/>
              <a:gd name="T56" fmla="*/ 189810530 w 1729"/>
              <a:gd name="T57" fmla="*/ 71759508 h 1403"/>
              <a:gd name="T58" fmla="*/ 175595692 w 1729"/>
              <a:gd name="T59" fmla="*/ 73435104 h 1403"/>
              <a:gd name="T60" fmla="*/ 162774092 w 1729"/>
              <a:gd name="T61" fmla="*/ 78460835 h 1403"/>
              <a:gd name="T62" fmla="*/ 153297533 w 1729"/>
              <a:gd name="T63" fmla="*/ 87116760 h 1403"/>
              <a:gd name="T64" fmla="*/ 147722993 w 1729"/>
              <a:gd name="T65" fmla="*/ 98006285 h 1403"/>
              <a:gd name="T66" fmla="*/ 147722993 w 1729"/>
              <a:gd name="T67" fmla="*/ 110291876 h 1403"/>
              <a:gd name="T68" fmla="*/ 147722993 w 1729"/>
              <a:gd name="T69" fmla="*/ 124253063 h 1403"/>
              <a:gd name="T70" fmla="*/ 144935987 w 1729"/>
              <a:gd name="T71" fmla="*/ 135421589 h 1403"/>
              <a:gd name="T72" fmla="*/ 139082694 w 1729"/>
              <a:gd name="T73" fmla="*/ 144636080 h 1403"/>
              <a:gd name="T74" fmla="*/ 127097849 w 1729"/>
              <a:gd name="T75" fmla="*/ 150778875 h 1403"/>
              <a:gd name="T76" fmla="*/ 113997496 w 1729"/>
              <a:gd name="T77" fmla="*/ 154688071 h 1403"/>
              <a:gd name="T78" fmla="*/ 98668172 w 1729"/>
              <a:gd name="T79" fmla="*/ 158038734 h 1403"/>
              <a:gd name="T80" fmla="*/ 85010312 w 1729"/>
              <a:gd name="T81" fmla="*/ 161109868 h 1403"/>
              <a:gd name="T82" fmla="*/ 73304254 w 1729"/>
              <a:gd name="T83" fmla="*/ 165856597 h 1403"/>
              <a:gd name="T84" fmla="*/ 64663938 w 1729"/>
              <a:gd name="T85" fmla="*/ 172557925 h 1403"/>
              <a:gd name="T86" fmla="*/ 57138125 w 1729"/>
              <a:gd name="T87" fmla="*/ 182888918 h 1403"/>
              <a:gd name="T88" fmla="*/ 53236105 w 1729"/>
              <a:gd name="T89" fmla="*/ 195733040 h 1403"/>
              <a:gd name="T90" fmla="*/ 54908626 w 1729"/>
              <a:gd name="T91" fmla="*/ 209135695 h 1403"/>
              <a:gd name="T92" fmla="*/ 59089398 w 1729"/>
              <a:gd name="T93" fmla="*/ 225889013 h 1403"/>
              <a:gd name="T94" fmla="*/ 61597651 w 1729"/>
              <a:gd name="T95" fmla="*/ 239849672 h 1403"/>
              <a:gd name="T96" fmla="*/ 60761391 w 1729"/>
              <a:gd name="T97" fmla="*/ 253810858 h 1403"/>
              <a:gd name="T98" fmla="*/ 57138125 w 1729"/>
              <a:gd name="T99" fmla="*/ 266375979 h 1403"/>
              <a:gd name="T100" fmla="*/ 51284832 w 1729"/>
              <a:gd name="T101" fmla="*/ 278661636 h 1403"/>
              <a:gd name="T102" fmla="*/ 41808273 w 1729"/>
              <a:gd name="T103" fmla="*/ 292622823 h 1403"/>
              <a:gd name="T104" fmla="*/ 32052952 w 1729"/>
              <a:gd name="T105" fmla="*/ 301278220 h 1403"/>
              <a:gd name="T106" fmla="*/ 22018886 w 1729"/>
              <a:gd name="T107" fmla="*/ 306583481 h 1403"/>
              <a:gd name="T108" fmla="*/ 7246534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8445" name="Freeform 16" descr="Outlined diamond"/>
          <p:cNvSpPr>
            <a:spLocks/>
          </p:cNvSpPr>
          <p:nvPr/>
        </p:nvSpPr>
        <p:spPr bwMode="auto">
          <a:xfrm>
            <a:off x="6373813" y="403860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openDmnd">
            <a:fgClr>
              <a:schemeClr val="accent2"/>
            </a:fgClr>
            <a:bgClr>
              <a:srgbClr val="FFFF00"/>
            </a:bgClr>
          </a:pattFill>
          <a:ln w="0">
            <a:solidFill>
              <a:srgbClr val="000000"/>
            </a:solidFill>
            <a:prstDash val="solid"/>
            <a:round/>
            <a:headEnd/>
            <a:tailEnd/>
          </a:ln>
        </p:spPr>
        <p:txBody>
          <a:bodyPr/>
          <a:lstStyle/>
          <a:p>
            <a:endParaRPr lang="en-US"/>
          </a:p>
        </p:txBody>
      </p:sp>
      <p:sp>
        <p:nvSpPr>
          <p:cNvPr id="18446" name="Freeform 19" descr="Large grid"/>
          <p:cNvSpPr>
            <a:spLocks/>
          </p:cNvSpPr>
          <p:nvPr/>
        </p:nvSpPr>
        <p:spPr bwMode="auto">
          <a:xfrm>
            <a:off x="2224088" y="1217613"/>
            <a:ext cx="1014412" cy="1111250"/>
          </a:xfrm>
          <a:custGeom>
            <a:avLst/>
            <a:gdLst>
              <a:gd name="T0" fmla="*/ 215613097 w 1917"/>
              <a:gd name="T1" fmla="*/ 93614993 h 2099"/>
              <a:gd name="T2" fmla="*/ 208052898 w 1917"/>
              <a:gd name="T3" fmla="*/ 44565409 h 2099"/>
              <a:gd name="T4" fmla="*/ 234374158 w 1917"/>
              <a:gd name="T5" fmla="*/ 5325423 h 2099"/>
              <a:gd name="T6" fmla="*/ 294578000 w 1917"/>
              <a:gd name="T7" fmla="*/ 1121309 h 2099"/>
              <a:gd name="T8" fmla="*/ 324259994 w 1917"/>
              <a:gd name="T9" fmla="*/ 24104434 h 2099"/>
              <a:gd name="T10" fmla="*/ 330980406 w 1917"/>
              <a:gd name="T11" fmla="*/ 64185130 h 2099"/>
              <a:gd name="T12" fmla="*/ 325099781 w 1917"/>
              <a:gd name="T13" fmla="*/ 107348639 h 2099"/>
              <a:gd name="T14" fmla="*/ 354501846 w 1917"/>
              <a:gd name="T15" fmla="*/ 132854435 h 2099"/>
              <a:gd name="T16" fmla="*/ 398744380 w 1917"/>
              <a:gd name="T17" fmla="*/ 143785902 h 2099"/>
              <a:gd name="T18" fmla="*/ 417225512 w 1917"/>
              <a:gd name="T19" fmla="*/ 163966277 h 2099"/>
              <a:gd name="T20" fmla="*/ 418065828 w 1917"/>
              <a:gd name="T21" fmla="*/ 192274815 h 2099"/>
              <a:gd name="T22" fmla="*/ 435146786 w 1917"/>
              <a:gd name="T23" fmla="*/ 217780612 h 2099"/>
              <a:gd name="T24" fmla="*/ 470148489 w 1917"/>
              <a:gd name="T25" fmla="*/ 222825970 h 2099"/>
              <a:gd name="T26" fmla="*/ 508230998 w 1917"/>
              <a:gd name="T27" fmla="*/ 220863945 h 2099"/>
              <a:gd name="T28" fmla="*/ 530912652 w 1917"/>
              <a:gd name="T29" fmla="*/ 233196220 h 2099"/>
              <a:gd name="T30" fmla="*/ 536232890 w 1917"/>
              <a:gd name="T31" fmla="*/ 278041741 h 2099"/>
              <a:gd name="T32" fmla="*/ 530912652 w 1917"/>
              <a:gd name="T33" fmla="*/ 337742680 h 2099"/>
              <a:gd name="T34" fmla="*/ 507951069 w 1917"/>
              <a:gd name="T35" fmla="*/ 352036980 h 2099"/>
              <a:gd name="T36" fmla="*/ 466508354 w 1917"/>
              <a:gd name="T37" fmla="*/ 350074955 h 2099"/>
              <a:gd name="T38" fmla="*/ 435986573 w 1917"/>
              <a:gd name="T39" fmla="*/ 354559660 h 2099"/>
              <a:gd name="T40" fmla="*/ 418905615 w 1917"/>
              <a:gd name="T41" fmla="*/ 372217356 h 2099"/>
              <a:gd name="T42" fmla="*/ 417225512 w 1917"/>
              <a:gd name="T43" fmla="*/ 406131906 h 2099"/>
              <a:gd name="T44" fmla="*/ 397344206 w 1917"/>
              <a:gd name="T45" fmla="*/ 429395086 h 2099"/>
              <a:gd name="T46" fmla="*/ 362062045 w 1917"/>
              <a:gd name="T47" fmla="*/ 437243186 h 2099"/>
              <a:gd name="T48" fmla="*/ 330980406 w 1917"/>
              <a:gd name="T49" fmla="*/ 453780103 h 2099"/>
              <a:gd name="T50" fmla="*/ 324259994 w 1917"/>
              <a:gd name="T51" fmla="*/ 486853408 h 2099"/>
              <a:gd name="T52" fmla="*/ 330980406 w 1917"/>
              <a:gd name="T53" fmla="*/ 527214688 h 2099"/>
              <a:gd name="T54" fmla="*/ 316419337 w 1917"/>
              <a:gd name="T55" fmla="*/ 565893608 h 2099"/>
              <a:gd name="T56" fmla="*/ 290378007 w 1917"/>
              <a:gd name="T57" fmla="*/ 585793921 h 2099"/>
              <a:gd name="T58" fmla="*/ 250335400 w 1917"/>
              <a:gd name="T59" fmla="*/ 588036538 h 2099"/>
              <a:gd name="T60" fmla="*/ 220373476 w 1917"/>
              <a:gd name="T61" fmla="*/ 572900991 h 2099"/>
              <a:gd name="T62" fmla="*/ 206092866 w 1917"/>
              <a:gd name="T63" fmla="*/ 544031667 h 2099"/>
              <a:gd name="T64" fmla="*/ 209733001 w 1917"/>
              <a:gd name="T65" fmla="*/ 510117116 h 2099"/>
              <a:gd name="T66" fmla="*/ 211972962 w 1917"/>
              <a:gd name="T67" fmla="*/ 479565962 h 2099"/>
              <a:gd name="T68" fmla="*/ 191811727 w 1917"/>
              <a:gd name="T69" fmla="*/ 457984215 h 2099"/>
              <a:gd name="T70" fmla="*/ 158769527 w 1917"/>
              <a:gd name="T71" fmla="*/ 449575990 h 2099"/>
              <a:gd name="T72" fmla="*/ 127127996 w 1917"/>
              <a:gd name="T73" fmla="*/ 436963123 h 2099"/>
              <a:gd name="T74" fmla="*/ 118727482 w 1917"/>
              <a:gd name="T75" fmla="*/ 403048573 h 2099"/>
              <a:gd name="T76" fmla="*/ 109206722 w 1917"/>
              <a:gd name="T77" fmla="*/ 375020097 h 2099"/>
              <a:gd name="T78" fmla="*/ 77284767 w 1917"/>
              <a:gd name="T79" fmla="*/ 364649847 h 2099"/>
              <a:gd name="T80" fmla="*/ 45082866 w 1917"/>
              <a:gd name="T81" fmla="*/ 367452589 h 2099"/>
              <a:gd name="T82" fmla="*/ 10360551 w 1917"/>
              <a:gd name="T83" fmla="*/ 358763772 h 2099"/>
              <a:gd name="T84" fmla="*/ 559858 w 1917"/>
              <a:gd name="T85" fmla="*/ 319523800 h 2099"/>
              <a:gd name="T86" fmla="*/ 2519891 w 1917"/>
              <a:gd name="T87" fmla="*/ 262906658 h 2099"/>
              <a:gd name="T88" fmla="*/ 12880970 w 1917"/>
              <a:gd name="T89" fmla="*/ 228992108 h 2099"/>
              <a:gd name="T90" fmla="*/ 39762628 w 1917"/>
              <a:gd name="T91" fmla="*/ 220303291 h 2099"/>
              <a:gd name="T92" fmla="*/ 79524728 w 1917"/>
              <a:gd name="T93" fmla="*/ 223106033 h 2099"/>
              <a:gd name="T94" fmla="*/ 114526960 w 1917"/>
              <a:gd name="T95" fmla="*/ 209933041 h 2099"/>
              <a:gd name="T96" fmla="*/ 120687514 w 1917"/>
              <a:gd name="T97" fmla="*/ 178541169 h 2099"/>
              <a:gd name="T98" fmla="*/ 133848408 w 1917"/>
              <a:gd name="T99" fmla="*/ 147429360 h 2099"/>
              <a:gd name="T100" fmla="*/ 171090634 w 1917"/>
              <a:gd name="T101" fmla="*/ 136778485 h 209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17"/>
              <a:gd name="T154" fmla="*/ 0 h 2099"/>
              <a:gd name="T155" fmla="*/ 1917 w 1917"/>
              <a:gd name="T156" fmla="*/ 2099 h 209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17" h="2099">
                <a:moveTo>
                  <a:pt x="730" y="438"/>
                </a:moveTo>
                <a:lnTo>
                  <a:pt x="749" y="414"/>
                </a:lnTo>
                <a:lnTo>
                  <a:pt x="763" y="392"/>
                </a:lnTo>
                <a:lnTo>
                  <a:pt x="770" y="367"/>
                </a:lnTo>
                <a:lnTo>
                  <a:pt x="770" y="334"/>
                </a:lnTo>
                <a:lnTo>
                  <a:pt x="761" y="297"/>
                </a:lnTo>
                <a:lnTo>
                  <a:pt x="754" y="265"/>
                </a:lnTo>
                <a:lnTo>
                  <a:pt x="743" y="226"/>
                </a:lnTo>
                <a:lnTo>
                  <a:pt x="739" y="185"/>
                </a:lnTo>
                <a:lnTo>
                  <a:pt x="743" y="159"/>
                </a:lnTo>
                <a:lnTo>
                  <a:pt x="751" y="128"/>
                </a:lnTo>
                <a:lnTo>
                  <a:pt x="766" y="95"/>
                </a:lnTo>
                <a:lnTo>
                  <a:pt x="787" y="64"/>
                </a:lnTo>
                <a:lnTo>
                  <a:pt x="814" y="38"/>
                </a:lnTo>
                <a:lnTo>
                  <a:pt x="837" y="19"/>
                </a:lnTo>
                <a:lnTo>
                  <a:pt x="870" y="7"/>
                </a:lnTo>
                <a:lnTo>
                  <a:pt x="909" y="1"/>
                </a:lnTo>
                <a:lnTo>
                  <a:pt x="951" y="0"/>
                </a:lnTo>
                <a:lnTo>
                  <a:pt x="1008" y="0"/>
                </a:lnTo>
                <a:lnTo>
                  <a:pt x="1052" y="4"/>
                </a:lnTo>
                <a:lnTo>
                  <a:pt x="1078" y="13"/>
                </a:lnTo>
                <a:lnTo>
                  <a:pt x="1097" y="25"/>
                </a:lnTo>
                <a:lnTo>
                  <a:pt x="1118" y="38"/>
                </a:lnTo>
                <a:lnTo>
                  <a:pt x="1139" y="59"/>
                </a:lnTo>
                <a:lnTo>
                  <a:pt x="1158" y="86"/>
                </a:lnTo>
                <a:lnTo>
                  <a:pt x="1173" y="110"/>
                </a:lnTo>
                <a:lnTo>
                  <a:pt x="1181" y="131"/>
                </a:lnTo>
                <a:lnTo>
                  <a:pt x="1187" y="167"/>
                </a:lnTo>
                <a:lnTo>
                  <a:pt x="1187" y="198"/>
                </a:lnTo>
                <a:lnTo>
                  <a:pt x="1182" y="229"/>
                </a:lnTo>
                <a:lnTo>
                  <a:pt x="1176" y="253"/>
                </a:lnTo>
                <a:lnTo>
                  <a:pt x="1169" y="292"/>
                </a:lnTo>
                <a:lnTo>
                  <a:pt x="1158" y="332"/>
                </a:lnTo>
                <a:lnTo>
                  <a:pt x="1154" y="358"/>
                </a:lnTo>
                <a:lnTo>
                  <a:pt x="1161" y="383"/>
                </a:lnTo>
                <a:lnTo>
                  <a:pt x="1170" y="401"/>
                </a:lnTo>
                <a:lnTo>
                  <a:pt x="1187" y="425"/>
                </a:lnTo>
                <a:lnTo>
                  <a:pt x="1211" y="444"/>
                </a:lnTo>
                <a:lnTo>
                  <a:pt x="1233" y="461"/>
                </a:lnTo>
                <a:lnTo>
                  <a:pt x="1266" y="474"/>
                </a:lnTo>
                <a:lnTo>
                  <a:pt x="1299" y="483"/>
                </a:lnTo>
                <a:lnTo>
                  <a:pt x="1330" y="491"/>
                </a:lnTo>
                <a:lnTo>
                  <a:pt x="1363" y="495"/>
                </a:lnTo>
                <a:lnTo>
                  <a:pt x="1397" y="504"/>
                </a:lnTo>
                <a:lnTo>
                  <a:pt x="1424" y="513"/>
                </a:lnTo>
                <a:lnTo>
                  <a:pt x="1445" y="523"/>
                </a:lnTo>
                <a:lnTo>
                  <a:pt x="1461" y="535"/>
                </a:lnTo>
                <a:lnTo>
                  <a:pt x="1473" y="549"/>
                </a:lnTo>
                <a:lnTo>
                  <a:pt x="1482" y="565"/>
                </a:lnTo>
                <a:lnTo>
                  <a:pt x="1490" y="585"/>
                </a:lnTo>
                <a:lnTo>
                  <a:pt x="1493" y="602"/>
                </a:lnTo>
                <a:lnTo>
                  <a:pt x="1496" y="619"/>
                </a:lnTo>
                <a:lnTo>
                  <a:pt x="1496" y="641"/>
                </a:lnTo>
                <a:lnTo>
                  <a:pt x="1493" y="667"/>
                </a:lnTo>
                <a:lnTo>
                  <a:pt x="1493" y="686"/>
                </a:lnTo>
                <a:lnTo>
                  <a:pt x="1497" y="710"/>
                </a:lnTo>
                <a:lnTo>
                  <a:pt x="1508" y="731"/>
                </a:lnTo>
                <a:lnTo>
                  <a:pt x="1519" y="749"/>
                </a:lnTo>
                <a:lnTo>
                  <a:pt x="1534" y="762"/>
                </a:lnTo>
                <a:lnTo>
                  <a:pt x="1554" y="777"/>
                </a:lnTo>
                <a:lnTo>
                  <a:pt x="1573" y="786"/>
                </a:lnTo>
                <a:lnTo>
                  <a:pt x="1603" y="792"/>
                </a:lnTo>
                <a:lnTo>
                  <a:pt x="1628" y="795"/>
                </a:lnTo>
                <a:lnTo>
                  <a:pt x="1652" y="796"/>
                </a:lnTo>
                <a:lnTo>
                  <a:pt x="1679" y="795"/>
                </a:lnTo>
                <a:lnTo>
                  <a:pt x="1712" y="792"/>
                </a:lnTo>
                <a:lnTo>
                  <a:pt x="1737" y="790"/>
                </a:lnTo>
                <a:lnTo>
                  <a:pt x="1763" y="788"/>
                </a:lnTo>
                <a:lnTo>
                  <a:pt x="1787" y="786"/>
                </a:lnTo>
                <a:lnTo>
                  <a:pt x="1815" y="788"/>
                </a:lnTo>
                <a:lnTo>
                  <a:pt x="1830" y="790"/>
                </a:lnTo>
                <a:lnTo>
                  <a:pt x="1848" y="795"/>
                </a:lnTo>
                <a:lnTo>
                  <a:pt x="1864" y="804"/>
                </a:lnTo>
                <a:lnTo>
                  <a:pt x="1882" y="817"/>
                </a:lnTo>
                <a:lnTo>
                  <a:pt x="1896" y="832"/>
                </a:lnTo>
                <a:lnTo>
                  <a:pt x="1906" y="855"/>
                </a:lnTo>
                <a:lnTo>
                  <a:pt x="1911" y="874"/>
                </a:lnTo>
                <a:lnTo>
                  <a:pt x="1914" y="898"/>
                </a:lnTo>
                <a:lnTo>
                  <a:pt x="1917" y="941"/>
                </a:lnTo>
                <a:lnTo>
                  <a:pt x="1915" y="992"/>
                </a:lnTo>
                <a:lnTo>
                  <a:pt x="1917" y="1046"/>
                </a:lnTo>
                <a:lnTo>
                  <a:pt x="1912" y="1108"/>
                </a:lnTo>
                <a:lnTo>
                  <a:pt x="1908" y="1152"/>
                </a:lnTo>
                <a:lnTo>
                  <a:pt x="1903" y="1186"/>
                </a:lnTo>
                <a:lnTo>
                  <a:pt x="1896" y="1205"/>
                </a:lnTo>
                <a:lnTo>
                  <a:pt x="1884" y="1223"/>
                </a:lnTo>
                <a:lnTo>
                  <a:pt x="1870" y="1235"/>
                </a:lnTo>
                <a:lnTo>
                  <a:pt x="1852" y="1246"/>
                </a:lnTo>
                <a:lnTo>
                  <a:pt x="1831" y="1252"/>
                </a:lnTo>
                <a:lnTo>
                  <a:pt x="1814" y="1256"/>
                </a:lnTo>
                <a:lnTo>
                  <a:pt x="1776" y="1258"/>
                </a:lnTo>
                <a:lnTo>
                  <a:pt x="1743" y="1256"/>
                </a:lnTo>
                <a:lnTo>
                  <a:pt x="1717" y="1252"/>
                </a:lnTo>
                <a:lnTo>
                  <a:pt x="1693" y="1250"/>
                </a:lnTo>
                <a:lnTo>
                  <a:pt x="1666" y="1249"/>
                </a:lnTo>
                <a:lnTo>
                  <a:pt x="1642" y="1249"/>
                </a:lnTo>
                <a:lnTo>
                  <a:pt x="1621" y="1250"/>
                </a:lnTo>
                <a:lnTo>
                  <a:pt x="1599" y="1252"/>
                </a:lnTo>
                <a:lnTo>
                  <a:pt x="1572" y="1259"/>
                </a:lnTo>
                <a:lnTo>
                  <a:pt x="1557" y="1265"/>
                </a:lnTo>
                <a:lnTo>
                  <a:pt x="1543" y="1271"/>
                </a:lnTo>
                <a:lnTo>
                  <a:pt x="1525" y="1283"/>
                </a:lnTo>
                <a:lnTo>
                  <a:pt x="1514" y="1298"/>
                </a:lnTo>
                <a:lnTo>
                  <a:pt x="1505" y="1311"/>
                </a:lnTo>
                <a:lnTo>
                  <a:pt x="1496" y="1328"/>
                </a:lnTo>
                <a:lnTo>
                  <a:pt x="1491" y="1344"/>
                </a:lnTo>
                <a:lnTo>
                  <a:pt x="1490" y="1362"/>
                </a:lnTo>
                <a:lnTo>
                  <a:pt x="1491" y="1381"/>
                </a:lnTo>
                <a:lnTo>
                  <a:pt x="1491" y="1414"/>
                </a:lnTo>
                <a:lnTo>
                  <a:pt x="1490" y="1449"/>
                </a:lnTo>
                <a:lnTo>
                  <a:pt x="1481" y="1474"/>
                </a:lnTo>
                <a:lnTo>
                  <a:pt x="1472" y="1495"/>
                </a:lnTo>
                <a:lnTo>
                  <a:pt x="1458" y="1510"/>
                </a:lnTo>
                <a:lnTo>
                  <a:pt x="1439" y="1522"/>
                </a:lnTo>
                <a:lnTo>
                  <a:pt x="1419" y="1532"/>
                </a:lnTo>
                <a:lnTo>
                  <a:pt x="1397" y="1538"/>
                </a:lnTo>
                <a:lnTo>
                  <a:pt x="1369" y="1544"/>
                </a:lnTo>
                <a:lnTo>
                  <a:pt x="1345" y="1552"/>
                </a:lnTo>
                <a:lnTo>
                  <a:pt x="1317" y="1556"/>
                </a:lnTo>
                <a:lnTo>
                  <a:pt x="1293" y="1560"/>
                </a:lnTo>
                <a:lnTo>
                  <a:pt x="1266" y="1566"/>
                </a:lnTo>
                <a:lnTo>
                  <a:pt x="1245" y="1577"/>
                </a:lnTo>
                <a:lnTo>
                  <a:pt x="1221" y="1587"/>
                </a:lnTo>
                <a:lnTo>
                  <a:pt x="1199" y="1601"/>
                </a:lnTo>
                <a:lnTo>
                  <a:pt x="1182" y="1619"/>
                </a:lnTo>
                <a:lnTo>
                  <a:pt x="1167" y="1640"/>
                </a:lnTo>
                <a:lnTo>
                  <a:pt x="1155" y="1665"/>
                </a:lnTo>
                <a:lnTo>
                  <a:pt x="1152" y="1687"/>
                </a:lnTo>
                <a:lnTo>
                  <a:pt x="1154" y="1713"/>
                </a:lnTo>
                <a:lnTo>
                  <a:pt x="1158" y="1737"/>
                </a:lnTo>
                <a:lnTo>
                  <a:pt x="1166" y="1762"/>
                </a:lnTo>
                <a:lnTo>
                  <a:pt x="1172" y="1790"/>
                </a:lnTo>
                <a:lnTo>
                  <a:pt x="1176" y="1816"/>
                </a:lnTo>
                <a:lnTo>
                  <a:pt x="1182" y="1848"/>
                </a:lnTo>
                <a:lnTo>
                  <a:pt x="1182" y="1881"/>
                </a:lnTo>
                <a:lnTo>
                  <a:pt x="1175" y="1914"/>
                </a:lnTo>
                <a:lnTo>
                  <a:pt x="1167" y="1940"/>
                </a:lnTo>
                <a:lnTo>
                  <a:pt x="1158" y="1965"/>
                </a:lnTo>
                <a:lnTo>
                  <a:pt x="1146" y="1989"/>
                </a:lnTo>
                <a:lnTo>
                  <a:pt x="1130" y="2019"/>
                </a:lnTo>
                <a:lnTo>
                  <a:pt x="1112" y="2038"/>
                </a:lnTo>
                <a:lnTo>
                  <a:pt x="1097" y="2051"/>
                </a:lnTo>
                <a:lnTo>
                  <a:pt x="1078" y="2068"/>
                </a:lnTo>
                <a:lnTo>
                  <a:pt x="1057" y="2083"/>
                </a:lnTo>
                <a:lnTo>
                  <a:pt x="1037" y="2090"/>
                </a:lnTo>
                <a:lnTo>
                  <a:pt x="1020" y="2095"/>
                </a:lnTo>
                <a:lnTo>
                  <a:pt x="990" y="2098"/>
                </a:lnTo>
                <a:lnTo>
                  <a:pt x="955" y="2099"/>
                </a:lnTo>
                <a:lnTo>
                  <a:pt x="914" y="2098"/>
                </a:lnTo>
                <a:lnTo>
                  <a:pt x="894" y="2098"/>
                </a:lnTo>
                <a:lnTo>
                  <a:pt x="869" y="2093"/>
                </a:lnTo>
                <a:lnTo>
                  <a:pt x="842" y="2086"/>
                </a:lnTo>
                <a:lnTo>
                  <a:pt x="818" y="2072"/>
                </a:lnTo>
                <a:lnTo>
                  <a:pt x="803" y="2060"/>
                </a:lnTo>
                <a:lnTo>
                  <a:pt x="787" y="2044"/>
                </a:lnTo>
                <a:lnTo>
                  <a:pt x="773" y="2029"/>
                </a:lnTo>
                <a:lnTo>
                  <a:pt x="760" y="2010"/>
                </a:lnTo>
                <a:lnTo>
                  <a:pt x="749" y="1990"/>
                </a:lnTo>
                <a:lnTo>
                  <a:pt x="740" y="1966"/>
                </a:lnTo>
                <a:lnTo>
                  <a:pt x="736" y="1941"/>
                </a:lnTo>
                <a:lnTo>
                  <a:pt x="734" y="1922"/>
                </a:lnTo>
                <a:lnTo>
                  <a:pt x="734" y="1895"/>
                </a:lnTo>
                <a:lnTo>
                  <a:pt x="736" y="1872"/>
                </a:lnTo>
                <a:lnTo>
                  <a:pt x="743" y="1848"/>
                </a:lnTo>
                <a:lnTo>
                  <a:pt x="749" y="1820"/>
                </a:lnTo>
                <a:lnTo>
                  <a:pt x="757" y="1793"/>
                </a:lnTo>
                <a:lnTo>
                  <a:pt x="761" y="1769"/>
                </a:lnTo>
                <a:lnTo>
                  <a:pt x="763" y="1747"/>
                </a:lnTo>
                <a:lnTo>
                  <a:pt x="761" y="1729"/>
                </a:lnTo>
                <a:lnTo>
                  <a:pt x="757" y="1711"/>
                </a:lnTo>
                <a:lnTo>
                  <a:pt x="745" y="1689"/>
                </a:lnTo>
                <a:lnTo>
                  <a:pt x="733" y="1674"/>
                </a:lnTo>
                <a:lnTo>
                  <a:pt x="718" y="1657"/>
                </a:lnTo>
                <a:lnTo>
                  <a:pt x="702" y="1646"/>
                </a:lnTo>
                <a:lnTo>
                  <a:pt x="685" y="1634"/>
                </a:lnTo>
                <a:lnTo>
                  <a:pt x="661" y="1625"/>
                </a:lnTo>
                <a:lnTo>
                  <a:pt x="640" y="1619"/>
                </a:lnTo>
                <a:lnTo>
                  <a:pt x="614" y="1613"/>
                </a:lnTo>
                <a:lnTo>
                  <a:pt x="590" y="1610"/>
                </a:lnTo>
                <a:lnTo>
                  <a:pt x="567" y="1604"/>
                </a:lnTo>
                <a:lnTo>
                  <a:pt x="540" y="1598"/>
                </a:lnTo>
                <a:lnTo>
                  <a:pt x="518" y="1589"/>
                </a:lnTo>
                <a:lnTo>
                  <a:pt x="491" y="1581"/>
                </a:lnTo>
                <a:lnTo>
                  <a:pt x="470" y="1572"/>
                </a:lnTo>
                <a:lnTo>
                  <a:pt x="454" y="1559"/>
                </a:lnTo>
                <a:lnTo>
                  <a:pt x="440" y="1541"/>
                </a:lnTo>
                <a:lnTo>
                  <a:pt x="431" y="1519"/>
                </a:lnTo>
                <a:lnTo>
                  <a:pt x="424" y="1489"/>
                </a:lnTo>
                <a:lnTo>
                  <a:pt x="423" y="1465"/>
                </a:lnTo>
                <a:lnTo>
                  <a:pt x="424" y="1438"/>
                </a:lnTo>
                <a:lnTo>
                  <a:pt x="427" y="1417"/>
                </a:lnTo>
                <a:lnTo>
                  <a:pt x="424" y="1392"/>
                </a:lnTo>
                <a:lnTo>
                  <a:pt x="417" y="1372"/>
                </a:lnTo>
                <a:lnTo>
                  <a:pt x="403" y="1352"/>
                </a:lnTo>
                <a:lnTo>
                  <a:pt x="390" y="1338"/>
                </a:lnTo>
                <a:lnTo>
                  <a:pt x="373" y="1325"/>
                </a:lnTo>
                <a:lnTo>
                  <a:pt x="351" y="1316"/>
                </a:lnTo>
                <a:lnTo>
                  <a:pt x="325" y="1307"/>
                </a:lnTo>
                <a:lnTo>
                  <a:pt x="299" y="1304"/>
                </a:lnTo>
                <a:lnTo>
                  <a:pt x="276" y="1301"/>
                </a:lnTo>
                <a:lnTo>
                  <a:pt x="251" y="1301"/>
                </a:lnTo>
                <a:lnTo>
                  <a:pt x="228" y="1304"/>
                </a:lnTo>
                <a:lnTo>
                  <a:pt x="206" y="1305"/>
                </a:lnTo>
                <a:lnTo>
                  <a:pt x="184" y="1308"/>
                </a:lnTo>
                <a:lnTo>
                  <a:pt x="161" y="1311"/>
                </a:lnTo>
                <a:lnTo>
                  <a:pt x="124" y="1311"/>
                </a:lnTo>
                <a:lnTo>
                  <a:pt x="100" y="1310"/>
                </a:lnTo>
                <a:lnTo>
                  <a:pt x="75" y="1304"/>
                </a:lnTo>
                <a:lnTo>
                  <a:pt x="57" y="1295"/>
                </a:lnTo>
                <a:lnTo>
                  <a:pt x="37" y="1280"/>
                </a:lnTo>
                <a:lnTo>
                  <a:pt x="24" y="1264"/>
                </a:lnTo>
                <a:lnTo>
                  <a:pt x="15" y="1246"/>
                </a:lnTo>
                <a:lnTo>
                  <a:pt x="5" y="1211"/>
                </a:lnTo>
                <a:lnTo>
                  <a:pt x="3" y="1175"/>
                </a:lnTo>
                <a:lnTo>
                  <a:pt x="2" y="1140"/>
                </a:lnTo>
                <a:lnTo>
                  <a:pt x="0" y="1095"/>
                </a:lnTo>
                <a:lnTo>
                  <a:pt x="3" y="1056"/>
                </a:lnTo>
                <a:lnTo>
                  <a:pt x="5" y="1014"/>
                </a:lnTo>
                <a:lnTo>
                  <a:pt x="6" y="977"/>
                </a:lnTo>
                <a:lnTo>
                  <a:pt x="9" y="938"/>
                </a:lnTo>
                <a:lnTo>
                  <a:pt x="14" y="908"/>
                </a:lnTo>
                <a:lnTo>
                  <a:pt x="18" y="876"/>
                </a:lnTo>
                <a:lnTo>
                  <a:pt x="24" y="850"/>
                </a:lnTo>
                <a:lnTo>
                  <a:pt x="33" y="834"/>
                </a:lnTo>
                <a:lnTo>
                  <a:pt x="46" y="817"/>
                </a:lnTo>
                <a:lnTo>
                  <a:pt x="60" y="807"/>
                </a:lnTo>
                <a:lnTo>
                  <a:pt x="78" y="795"/>
                </a:lnTo>
                <a:lnTo>
                  <a:pt x="94" y="792"/>
                </a:lnTo>
                <a:lnTo>
                  <a:pt x="115" y="788"/>
                </a:lnTo>
                <a:lnTo>
                  <a:pt x="142" y="786"/>
                </a:lnTo>
                <a:lnTo>
                  <a:pt x="166" y="788"/>
                </a:lnTo>
                <a:lnTo>
                  <a:pt x="199" y="792"/>
                </a:lnTo>
                <a:lnTo>
                  <a:pt x="227" y="793"/>
                </a:lnTo>
                <a:lnTo>
                  <a:pt x="251" y="795"/>
                </a:lnTo>
                <a:lnTo>
                  <a:pt x="284" y="796"/>
                </a:lnTo>
                <a:lnTo>
                  <a:pt x="318" y="792"/>
                </a:lnTo>
                <a:lnTo>
                  <a:pt x="346" y="786"/>
                </a:lnTo>
                <a:lnTo>
                  <a:pt x="373" y="776"/>
                </a:lnTo>
                <a:lnTo>
                  <a:pt x="391" y="765"/>
                </a:lnTo>
                <a:lnTo>
                  <a:pt x="409" y="749"/>
                </a:lnTo>
                <a:lnTo>
                  <a:pt x="423" y="728"/>
                </a:lnTo>
                <a:lnTo>
                  <a:pt x="431" y="707"/>
                </a:lnTo>
                <a:lnTo>
                  <a:pt x="434" y="685"/>
                </a:lnTo>
                <a:lnTo>
                  <a:pt x="433" y="668"/>
                </a:lnTo>
                <a:lnTo>
                  <a:pt x="431" y="637"/>
                </a:lnTo>
                <a:lnTo>
                  <a:pt x="433" y="605"/>
                </a:lnTo>
                <a:lnTo>
                  <a:pt x="439" y="582"/>
                </a:lnTo>
                <a:lnTo>
                  <a:pt x="446" y="559"/>
                </a:lnTo>
                <a:lnTo>
                  <a:pt x="457" y="543"/>
                </a:lnTo>
                <a:lnTo>
                  <a:pt x="478" y="526"/>
                </a:lnTo>
                <a:lnTo>
                  <a:pt x="500" y="514"/>
                </a:lnTo>
                <a:lnTo>
                  <a:pt x="528" y="505"/>
                </a:lnTo>
                <a:lnTo>
                  <a:pt x="557" y="498"/>
                </a:lnTo>
                <a:lnTo>
                  <a:pt x="581" y="492"/>
                </a:lnTo>
                <a:lnTo>
                  <a:pt x="611" y="488"/>
                </a:lnTo>
                <a:lnTo>
                  <a:pt x="639" y="482"/>
                </a:lnTo>
                <a:lnTo>
                  <a:pt x="672" y="473"/>
                </a:lnTo>
                <a:lnTo>
                  <a:pt x="703" y="459"/>
                </a:lnTo>
                <a:lnTo>
                  <a:pt x="730" y="438"/>
                </a:lnTo>
                <a:close/>
              </a:path>
            </a:pathLst>
          </a:custGeom>
          <a:pattFill prst="lgGrid">
            <a:fgClr>
              <a:srgbClr val="FF3300"/>
            </a:fgClr>
            <a:bgClr>
              <a:schemeClr val="bg1"/>
            </a:bgClr>
          </a:pattFill>
          <a:ln w="0">
            <a:solidFill>
              <a:srgbClr val="000000"/>
            </a:solidFill>
            <a:prstDash val="solid"/>
            <a:round/>
            <a:headEnd/>
            <a:tailEnd/>
          </a:ln>
        </p:spPr>
        <p:txBody>
          <a:bodyPr/>
          <a:lstStyle/>
          <a:p>
            <a:endParaRPr lang="en-US"/>
          </a:p>
        </p:txBody>
      </p:sp>
      <p:sp>
        <p:nvSpPr>
          <p:cNvPr id="18447" name="Freeform 32" descr="Outlined diamond"/>
          <p:cNvSpPr>
            <a:spLocks/>
          </p:cNvSpPr>
          <p:nvPr/>
        </p:nvSpPr>
        <p:spPr bwMode="auto">
          <a:xfrm>
            <a:off x="0" y="2482850"/>
            <a:ext cx="912813" cy="742950"/>
          </a:xfrm>
          <a:custGeom>
            <a:avLst/>
            <a:gdLst>
              <a:gd name="T0" fmla="*/ 481912994 w 1729"/>
              <a:gd name="T1" fmla="*/ 0 h 1403"/>
              <a:gd name="T2" fmla="*/ 557508 w 1729"/>
              <a:gd name="T3" fmla="*/ 393424587 h 1403"/>
              <a:gd name="T4" fmla="*/ 45432116 w 1729"/>
              <a:gd name="T5" fmla="*/ 385853172 h 1403"/>
              <a:gd name="T6" fmla="*/ 44317102 w 1729"/>
              <a:gd name="T7" fmla="*/ 372954019 h 1403"/>
              <a:gd name="T8" fmla="*/ 39300063 w 1729"/>
              <a:gd name="T9" fmla="*/ 355287913 h 1403"/>
              <a:gd name="T10" fmla="*/ 37627541 w 1729"/>
              <a:gd name="T11" fmla="*/ 341267186 h 1403"/>
              <a:gd name="T12" fmla="*/ 40972585 w 1729"/>
              <a:gd name="T13" fmla="*/ 326405013 h 1403"/>
              <a:gd name="T14" fmla="*/ 51006662 w 1729"/>
              <a:gd name="T15" fmla="*/ 314066646 h 1403"/>
              <a:gd name="T16" fmla="*/ 63270241 w 1729"/>
              <a:gd name="T17" fmla="*/ 304812871 h 1403"/>
              <a:gd name="T18" fmla="*/ 78321372 w 1729"/>
              <a:gd name="T19" fmla="*/ 300045919 h 1403"/>
              <a:gd name="T20" fmla="*/ 100061520 w 1729"/>
              <a:gd name="T21" fmla="*/ 300606706 h 1403"/>
              <a:gd name="T22" fmla="*/ 113998149 w 1729"/>
              <a:gd name="T23" fmla="*/ 303410640 h 1403"/>
              <a:gd name="T24" fmla="*/ 128213003 w 1729"/>
              <a:gd name="T25" fmla="*/ 313505860 h 1403"/>
              <a:gd name="T26" fmla="*/ 137689573 w 1729"/>
              <a:gd name="T27" fmla="*/ 325563569 h 1403"/>
              <a:gd name="T28" fmla="*/ 141870383 w 1729"/>
              <a:gd name="T29" fmla="*/ 338743381 h 1403"/>
              <a:gd name="T30" fmla="*/ 141034122 w 1729"/>
              <a:gd name="T31" fmla="*/ 352764108 h 1403"/>
              <a:gd name="T32" fmla="*/ 137689573 w 1729"/>
              <a:gd name="T33" fmla="*/ 365943920 h 1403"/>
              <a:gd name="T34" fmla="*/ 134623282 w 1729"/>
              <a:gd name="T35" fmla="*/ 379123202 h 1403"/>
              <a:gd name="T36" fmla="*/ 136017051 w 1729"/>
              <a:gd name="T37" fmla="*/ 391742227 h 1403"/>
              <a:gd name="T38" fmla="*/ 216010945 w 1729"/>
              <a:gd name="T39" fmla="*/ 378001629 h 1403"/>
              <a:gd name="T40" fmla="*/ 216846678 w 1729"/>
              <a:gd name="T41" fmla="*/ 360335523 h 1403"/>
              <a:gd name="T42" fmla="*/ 218240447 w 1729"/>
              <a:gd name="T43" fmla="*/ 345754009 h 1403"/>
              <a:gd name="T44" fmla="*/ 221863717 w 1729"/>
              <a:gd name="T45" fmla="*/ 333134984 h 1403"/>
              <a:gd name="T46" fmla="*/ 228832031 w 1729"/>
              <a:gd name="T47" fmla="*/ 324722653 h 1403"/>
              <a:gd name="T48" fmla="*/ 238866108 w 1729"/>
              <a:gd name="T49" fmla="*/ 320235830 h 1403"/>
              <a:gd name="T50" fmla="*/ 250015200 w 1729"/>
              <a:gd name="T51" fmla="*/ 318833598 h 1403"/>
              <a:gd name="T52" fmla="*/ 263951300 w 1729"/>
              <a:gd name="T53" fmla="*/ 319394385 h 1403"/>
              <a:gd name="T54" fmla="*/ 276214879 w 1729"/>
              <a:gd name="T55" fmla="*/ 320516488 h 1403"/>
              <a:gd name="T56" fmla="*/ 292102321 w 1729"/>
              <a:gd name="T57" fmla="*/ 321357403 h 1403"/>
              <a:gd name="T58" fmla="*/ 306317176 w 1729"/>
              <a:gd name="T59" fmla="*/ 319394385 h 1403"/>
              <a:gd name="T60" fmla="*/ 319138789 w 1729"/>
              <a:gd name="T61" fmla="*/ 314908091 h 1403"/>
              <a:gd name="T62" fmla="*/ 328894113 w 1729"/>
              <a:gd name="T63" fmla="*/ 305934445 h 1403"/>
              <a:gd name="T64" fmla="*/ 334189377 w 1729"/>
              <a:gd name="T65" fmla="*/ 294998309 h 1403"/>
              <a:gd name="T66" fmla="*/ 334189377 w 1729"/>
              <a:gd name="T67" fmla="*/ 282659942 h 1403"/>
              <a:gd name="T68" fmla="*/ 334189377 w 1729"/>
              <a:gd name="T69" fmla="*/ 268639149 h 1403"/>
              <a:gd name="T70" fmla="*/ 336976914 w 1729"/>
              <a:gd name="T71" fmla="*/ 257422355 h 1403"/>
              <a:gd name="T72" fmla="*/ 342830213 w 1729"/>
              <a:gd name="T73" fmla="*/ 248168580 h 1403"/>
              <a:gd name="T74" fmla="*/ 355093792 w 1729"/>
              <a:gd name="T75" fmla="*/ 241999396 h 1403"/>
              <a:gd name="T76" fmla="*/ 367914878 w 1729"/>
              <a:gd name="T77" fmla="*/ 238073889 h 1403"/>
              <a:gd name="T78" fmla="*/ 383244747 w 1729"/>
              <a:gd name="T79" fmla="*/ 234989297 h 1403"/>
              <a:gd name="T80" fmla="*/ 396902621 w 1729"/>
              <a:gd name="T81" fmla="*/ 231624047 h 1403"/>
              <a:gd name="T82" fmla="*/ 408608693 w 1729"/>
              <a:gd name="T83" fmla="*/ 226857096 h 1403"/>
              <a:gd name="T84" fmla="*/ 417249001 w 1729"/>
              <a:gd name="T85" fmla="*/ 220127125 h 1403"/>
              <a:gd name="T86" fmla="*/ 424774823 w 1729"/>
              <a:gd name="T87" fmla="*/ 209751777 h 1403"/>
              <a:gd name="T88" fmla="*/ 428676846 w 1729"/>
              <a:gd name="T89" fmla="*/ 196291836 h 1403"/>
              <a:gd name="T90" fmla="*/ 427004324 w 1729"/>
              <a:gd name="T91" fmla="*/ 183392682 h 1403"/>
              <a:gd name="T92" fmla="*/ 422823547 w 1729"/>
              <a:gd name="T93" fmla="*/ 166567492 h 1403"/>
              <a:gd name="T94" fmla="*/ 420315292 w 1729"/>
              <a:gd name="T95" fmla="*/ 152546765 h 1403"/>
              <a:gd name="T96" fmla="*/ 421151553 w 1729"/>
              <a:gd name="T97" fmla="*/ 138526004 h 1403"/>
              <a:gd name="T98" fmla="*/ 425332330 w 1729"/>
              <a:gd name="T99" fmla="*/ 127028553 h 1403"/>
              <a:gd name="T100" fmla="*/ 432300116 w 1729"/>
              <a:gd name="T101" fmla="*/ 116373075 h 1403"/>
              <a:gd name="T102" fmla="*/ 442612947 w 1729"/>
              <a:gd name="T103" fmla="*/ 106277855 h 1403"/>
              <a:gd name="T104" fmla="*/ 454877053 w 1729"/>
              <a:gd name="T105" fmla="*/ 100669458 h 1403"/>
              <a:gd name="T106" fmla="*/ 466861878 w 1729"/>
              <a:gd name="T107" fmla="*/ 98145653 h 1403"/>
              <a:gd name="T108" fmla="*/ 481912994 w 1729"/>
              <a:gd name="T109" fmla="*/ 9814565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1729" y="350"/>
                </a:moveTo>
                <a:lnTo>
                  <a:pt x="1729" y="0"/>
                </a:lnTo>
                <a:lnTo>
                  <a:pt x="0" y="0"/>
                </a:lnTo>
                <a:lnTo>
                  <a:pt x="2" y="1403"/>
                </a:lnTo>
                <a:lnTo>
                  <a:pt x="156" y="1403"/>
                </a:lnTo>
                <a:lnTo>
                  <a:pt x="163" y="1376"/>
                </a:lnTo>
                <a:lnTo>
                  <a:pt x="163" y="1357"/>
                </a:lnTo>
                <a:lnTo>
                  <a:pt x="159" y="1330"/>
                </a:lnTo>
                <a:lnTo>
                  <a:pt x="150" y="1302"/>
                </a:lnTo>
                <a:lnTo>
                  <a:pt x="141" y="1267"/>
                </a:lnTo>
                <a:lnTo>
                  <a:pt x="136" y="1240"/>
                </a:lnTo>
                <a:lnTo>
                  <a:pt x="135" y="1217"/>
                </a:lnTo>
                <a:lnTo>
                  <a:pt x="139" y="1190"/>
                </a:lnTo>
                <a:lnTo>
                  <a:pt x="147" y="1164"/>
                </a:lnTo>
                <a:lnTo>
                  <a:pt x="163" y="1139"/>
                </a:lnTo>
                <a:lnTo>
                  <a:pt x="183" y="1120"/>
                </a:lnTo>
                <a:lnTo>
                  <a:pt x="203" y="1100"/>
                </a:lnTo>
                <a:lnTo>
                  <a:pt x="227" y="1087"/>
                </a:lnTo>
                <a:lnTo>
                  <a:pt x="256" y="1075"/>
                </a:lnTo>
                <a:lnTo>
                  <a:pt x="281" y="1070"/>
                </a:lnTo>
                <a:lnTo>
                  <a:pt x="317" y="1069"/>
                </a:lnTo>
                <a:lnTo>
                  <a:pt x="359" y="1072"/>
                </a:lnTo>
                <a:lnTo>
                  <a:pt x="386" y="1075"/>
                </a:lnTo>
                <a:lnTo>
                  <a:pt x="409" y="1082"/>
                </a:lnTo>
                <a:lnTo>
                  <a:pt x="432" y="1096"/>
                </a:lnTo>
                <a:lnTo>
                  <a:pt x="460" y="1118"/>
                </a:lnTo>
                <a:lnTo>
                  <a:pt x="478" y="1139"/>
                </a:lnTo>
                <a:lnTo>
                  <a:pt x="494" y="1161"/>
                </a:lnTo>
                <a:lnTo>
                  <a:pt x="503" y="1185"/>
                </a:lnTo>
                <a:lnTo>
                  <a:pt x="509" y="1208"/>
                </a:lnTo>
                <a:lnTo>
                  <a:pt x="509" y="1233"/>
                </a:lnTo>
                <a:lnTo>
                  <a:pt x="506" y="1258"/>
                </a:lnTo>
                <a:lnTo>
                  <a:pt x="500" y="1282"/>
                </a:lnTo>
                <a:lnTo>
                  <a:pt x="494" y="1305"/>
                </a:lnTo>
                <a:lnTo>
                  <a:pt x="487" y="1329"/>
                </a:lnTo>
                <a:lnTo>
                  <a:pt x="483" y="1352"/>
                </a:lnTo>
                <a:lnTo>
                  <a:pt x="483" y="1373"/>
                </a:lnTo>
                <a:lnTo>
                  <a:pt x="488" y="1397"/>
                </a:lnTo>
                <a:lnTo>
                  <a:pt x="778" y="1397"/>
                </a:lnTo>
                <a:lnTo>
                  <a:pt x="775" y="1348"/>
                </a:lnTo>
                <a:lnTo>
                  <a:pt x="778" y="1312"/>
                </a:lnTo>
                <a:lnTo>
                  <a:pt x="778" y="1285"/>
                </a:lnTo>
                <a:lnTo>
                  <a:pt x="780" y="1260"/>
                </a:lnTo>
                <a:lnTo>
                  <a:pt x="783" y="1233"/>
                </a:lnTo>
                <a:lnTo>
                  <a:pt x="788" y="1206"/>
                </a:lnTo>
                <a:lnTo>
                  <a:pt x="796" y="1188"/>
                </a:lnTo>
                <a:lnTo>
                  <a:pt x="806" y="1172"/>
                </a:lnTo>
                <a:lnTo>
                  <a:pt x="821" y="1158"/>
                </a:lnTo>
                <a:lnTo>
                  <a:pt x="838" y="1148"/>
                </a:lnTo>
                <a:lnTo>
                  <a:pt x="857" y="1142"/>
                </a:lnTo>
                <a:lnTo>
                  <a:pt x="878" y="1139"/>
                </a:lnTo>
                <a:lnTo>
                  <a:pt x="897" y="1137"/>
                </a:lnTo>
                <a:lnTo>
                  <a:pt x="923" y="1137"/>
                </a:lnTo>
                <a:lnTo>
                  <a:pt x="947" y="1139"/>
                </a:lnTo>
                <a:lnTo>
                  <a:pt x="966" y="1142"/>
                </a:lnTo>
                <a:lnTo>
                  <a:pt x="991" y="1143"/>
                </a:lnTo>
                <a:lnTo>
                  <a:pt x="1018" y="1146"/>
                </a:lnTo>
                <a:lnTo>
                  <a:pt x="1048" y="1146"/>
                </a:lnTo>
                <a:lnTo>
                  <a:pt x="1074" y="1143"/>
                </a:lnTo>
                <a:lnTo>
                  <a:pt x="1099" y="1139"/>
                </a:lnTo>
                <a:lnTo>
                  <a:pt x="1126" y="1133"/>
                </a:lnTo>
                <a:lnTo>
                  <a:pt x="1145" y="1123"/>
                </a:lnTo>
                <a:lnTo>
                  <a:pt x="1166" y="1109"/>
                </a:lnTo>
                <a:lnTo>
                  <a:pt x="1180" y="1091"/>
                </a:lnTo>
                <a:lnTo>
                  <a:pt x="1193" y="1072"/>
                </a:lnTo>
                <a:lnTo>
                  <a:pt x="1199" y="1052"/>
                </a:lnTo>
                <a:lnTo>
                  <a:pt x="1202" y="1030"/>
                </a:lnTo>
                <a:lnTo>
                  <a:pt x="1199" y="1008"/>
                </a:lnTo>
                <a:lnTo>
                  <a:pt x="1197" y="984"/>
                </a:lnTo>
                <a:lnTo>
                  <a:pt x="1199" y="958"/>
                </a:lnTo>
                <a:lnTo>
                  <a:pt x="1203" y="939"/>
                </a:lnTo>
                <a:lnTo>
                  <a:pt x="1209" y="918"/>
                </a:lnTo>
                <a:lnTo>
                  <a:pt x="1218" y="899"/>
                </a:lnTo>
                <a:lnTo>
                  <a:pt x="1230" y="885"/>
                </a:lnTo>
                <a:lnTo>
                  <a:pt x="1250" y="872"/>
                </a:lnTo>
                <a:lnTo>
                  <a:pt x="1274" y="863"/>
                </a:lnTo>
                <a:lnTo>
                  <a:pt x="1297" y="855"/>
                </a:lnTo>
                <a:lnTo>
                  <a:pt x="1320" y="849"/>
                </a:lnTo>
                <a:lnTo>
                  <a:pt x="1344" y="844"/>
                </a:lnTo>
                <a:lnTo>
                  <a:pt x="1375" y="838"/>
                </a:lnTo>
                <a:lnTo>
                  <a:pt x="1399" y="833"/>
                </a:lnTo>
                <a:lnTo>
                  <a:pt x="1424" y="826"/>
                </a:lnTo>
                <a:lnTo>
                  <a:pt x="1445" y="818"/>
                </a:lnTo>
                <a:lnTo>
                  <a:pt x="1466" y="809"/>
                </a:lnTo>
                <a:lnTo>
                  <a:pt x="1483" y="797"/>
                </a:lnTo>
                <a:lnTo>
                  <a:pt x="1497" y="785"/>
                </a:lnTo>
                <a:lnTo>
                  <a:pt x="1514" y="766"/>
                </a:lnTo>
                <a:lnTo>
                  <a:pt x="1524" y="748"/>
                </a:lnTo>
                <a:lnTo>
                  <a:pt x="1533" y="727"/>
                </a:lnTo>
                <a:lnTo>
                  <a:pt x="1538" y="700"/>
                </a:lnTo>
                <a:lnTo>
                  <a:pt x="1535" y="678"/>
                </a:lnTo>
                <a:lnTo>
                  <a:pt x="1532" y="654"/>
                </a:lnTo>
                <a:lnTo>
                  <a:pt x="1524" y="626"/>
                </a:lnTo>
                <a:lnTo>
                  <a:pt x="1517" y="594"/>
                </a:lnTo>
                <a:lnTo>
                  <a:pt x="1509" y="566"/>
                </a:lnTo>
                <a:lnTo>
                  <a:pt x="1508" y="544"/>
                </a:lnTo>
                <a:lnTo>
                  <a:pt x="1508" y="523"/>
                </a:lnTo>
                <a:lnTo>
                  <a:pt x="1511" y="494"/>
                </a:lnTo>
                <a:lnTo>
                  <a:pt x="1518" y="470"/>
                </a:lnTo>
                <a:lnTo>
                  <a:pt x="1526" y="453"/>
                </a:lnTo>
                <a:lnTo>
                  <a:pt x="1536" y="435"/>
                </a:lnTo>
                <a:lnTo>
                  <a:pt x="1551" y="415"/>
                </a:lnTo>
                <a:lnTo>
                  <a:pt x="1568" y="396"/>
                </a:lnTo>
                <a:lnTo>
                  <a:pt x="1588" y="379"/>
                </a:lnTo>
                <a:lnTo>
                  <a:pt x="1611" y="366"/>
                </a:lnTo>
                <a:lnTo>
                  <a:pt x="1632" y="359"/>
                </a:lnTo>
                <a:lnTo>
                  <a:pt x="1653" y="353"/>
                </a:lnTo>
                <a:lnTo>
                  <a:pt x="1675" y="350"/>
                </a:lnTo>
                <a:lnTo>
                  <a:pt x="1702" y="350"/>
                </a:lnTo>
                <a:lnTo>
                  <a:pt x="1729" y="350"/>
                </a:lnTo>
                <a:close/>
              </a:path>
            </a:pathLst>
          </a:custGeom>
          <a:pattFill prst="openDmnd">
            <a:fgClr>
              <a:srgbClr val="008000"/>
            </a:fgClr>
            <a:bgClr>
              <a:schemeClr val="bg1"/>
            </a:bgClr>
          </a:pattFill>
          <a:ln w="0">
            <a:solidFill>
              <a:srgbClr val="000000"/>
            </a:solidFill>
            <a:prstDash val="solid"/>
            <a:round/>
            <a:headEnd/>
            <a:tailEnd/>
          </a:ln>
        </p:spPr>
        <p:txBody>
          <a:bodyPr/>
          <a:lstStyle/>
          <a:p>
            <a:endParaRPr lang="en-US"/>
          </a:p>
        </p:txBody>
      </p:sp>
      <p:sp>
        <p:nvSpPr>
          <p:cNvPr id="18448" name="Freeform 33" descr="Large checker board"/>
          <p:cNvSpPr>
            <a:spLocks/>
          </p:cNvSpPr>
          <p:nvPr/>
        </p:nvSpPr>
        <p:spPr bwMode="auto">
          <a:xfrm>
            <a:off x="4570413" y="4044950"/>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lgCheck">
            <a:fgClr>
              <a:srgbClr val="008000"/>
            </a:fgClr>
            <a:bgClr>
              <a:srgbClr val="EAEAEA"/>
            </a:bgClr>
          </a:pattFill>
          <a:ln w="0">
            <a:solidFill>
              <a:srgbClr val="000000"/>
            </a:solidFill>
            <a:prstDash val="solid"/>
            <a:round/>
            <a:headEnd/>
            <a:tailEnd/>
          </a:ln>
        </p:spPr>
        <p:txBody>
          <a:bodyPr/>
          <a:lstStyle/>
          <a:p>
            <a:endParaRPr lang="en-US"/>
          </a:p>
        </p:txBody>
      </p:sp>
      <p:sp>
        <p:nvSpPr>
          <p:cNvPr id="18449" name="Freeform 34" descr="Horizontal brick"/>
          <p:cNvSpPr>
            <a:spLocks/>
          </p:cNvSpPr>
          <p:nvPr/>
        </p:nvSpPr>
        <p:spPr bwMode="auto">
          <a:xfrm>
            <a:off x="4565650" y="1739900"/>
            <a:ext cx="912813" cy="741363"/>
          </a:xfrm>
          <a:custGeom>
            <a:avLst/>
            <a:gdLst>
              <a:gd name="T0" fmla="*/ 0 w 1729"/>
              <a:gd name="T1" fmla="*/ 391745611 h 1403"/>
              <a:gd name="T2" fmla="*/ 481355486 w 1729"/>
              <a:gd name="T3" fmla="*/ 0 h 1403"/>
              <a:gd name="T4" fmla="*/ 436480894 w 1729"/>
              <a:gd name="T5" fmla="*/ 7538863 h 1403"/>
              <a:gd name="T6" fmla="*/ 437595909 w 1729"/>
              <a:gd name="T7" fmla="*/ 20382992 h 1403"/>
              <a:gd name="T8" fmla="*/ 442612947 w 1729"/>
              <a:gd name="T9" fmla="*/ 37973853 h 1403"/>
              <a:gd name="T10" fmla="*/ 444006715 w 1729"/>
              <a:gd name="T11" fmla="*/ 51935039 h 1403"/>
              <a:gd name="T12" fmla="*/ 440940425 w 1729"/>
              <a:gd name="T13" fmla="*/ 66733760 h 1403"/>
              <a:gd name="T14" fmla="*/ 431185102 w 1729"/>
              <a:gd name="T15" fmla="*/ 79019367 h 1403"/>
              <a:gd name="T16" fmla="*/ 418642769 w 1729"/>
              <a:gd name="T17" fmla="*/ 88233296 h 1403"/>
              <a:gd name="T18" fmla="*/ 403591654 w 1729"/>
              <a:gd name="T19" fmla="*/ 92980026 h 1403"/>
              <a:gd name="T20" fmla="*/ 381851506 w 1729"/>
              <a:gd name="T21" fmla="*/ 92422022 h 1403"/>
              <a:gd name="T22" fmla="*/ 367914878 w 1729"/>
              <a:gd name="T23" fmla="*/ 89629362 h 1403"/>
              <a:gd name="T24" fmla="*/ 353700023 w 1729"/>
              <a:gd name="T25" fmla="*/ 79577899 h 1403"/>
              <a:gd name="T26" fmla="*/ 344223454 w 1729"/>
              <a:gd name="T27" fmla="*/ 67571294 h 1403"/>
              <a:gd name="T28" fmla="*/ 340042676 w 1729"/>
              <a:gd name="T29" fmla="*/ 54447641 h 1403"/>
              <a:gd name="T30" fmla="*/ 340878937 w 1729"/>
              <a:gd name="T31" fmla="*/ 40486983 h 1403"/>
              <a:gd name="T32" fmla="*/ 344223454 w 1729"/>
              <a:gd name="T33" fmla="*/ 27363321 h 1403"/>
              <a:gd name="T34" fmla="*/ 347568498 w 1729"/>
              <a:gd name="T35" fmla="*/ 14240193 h 1403"/>
              <a:gd name="T36" fmla="*/ 345895976 w 1729"/>
              <a:gd name="T37" fmla="*/ 1675068 h 1403"/>
              <a:gd name="T38" fmla="*/ 265902048 w 1729"/>
              <a:gd name="T39" fmla="*/ 15357257 h 1403"/>
              <a:gd name="T40" fmla="*/ 264787561 w 1729"/>
              <a:gd name="T41" fmla="*/ 32948113 h 1403"/>
              <a:gd name="T42" fmla="*/ 263951300 w 1729"/>
              <a:gd name="T43" fmla="*/ 47467312 h 1403"/>
              <a:gd name="T44" fmla="*/ 260049277 w 1729"/>
              <a:gd name="T45" fmla="*/ 60032433 h 1403"/>
              <a:gd name="T46" fmla="*/ 253080962 w 1729"/>
              <a:gd name="T47" fmla="*/ 68408828 h 1403"/>
              <a:gd name="T48" fmla="*/ 243046885 w 1729"/>
              <a:gd name="T49" fmla="*/ 72876572 h 1403"/>
              <a:gd name="T50" fmla="*/ 231897794 w 1729"/>
              <a:gd name="T51" fmla="*/ 74272638 h 1403"/>
              <a:gd name="T52" fmla="*/ 217961693 w 1729"/>
              <a:gd name="T53" fmla="*/ 73435104 h 1403"/>
              <a:gd name="T54" fmla="*/ 205698115 w 1729"/>
              <a:gd name="T55" fmla="*/ 72597042 h 1403"/>
              <a:gd name="T56" fmla="*/ 189810738 w 1729"/>
              <a:gd name="T57" fmla="*/ 71759508 h 1403"/>
              <a:gd name="T58" fmla="*/ 175595884 w 1729"/>
              <a:gd name="T59" fmla="*/ 73435104 h 1403"/>
              <a:gd name="T60" fmla="*/ 162774798 w 1729"/>
              <a:gd name="T61" fmla="*/ 78460835 h 1403"/>
              <a:gd name="T62" fmla="*/ 153298229 w 1729"/>
              <a:gd name="T63" fmla="*/ 87116760 h 1403"/>
              <a:gd name="T64" fmla="*/ 147723683 w 1729"/>
              <a:gd name="T65" fmla="*/ 98006285 h 1403"/>
              <a:gd name="T66" fmla="*/ 147723683 w 1729"/>
              <a:gd name="T67" fmla="*/ 110291876 h 1403"/>
              <a:gd name="T68" fmla="*/ 147723683 w 1729"/>
              <a:gd name="T69" fmla="*/ 124253063 h 1403"/>
              <a:gd name="T70" fmla="*/ 144936146 w 1729"/>
              <a:gd name="T71" fmla="*/ 135421589 h 1403"/>
              <a:gd name="T72" fmla="*/ 139082846 w 1729"/>
              <a:gd name="T73" fmla="*/ 144636080 h 1403"/>
              <a:gd name="T74" fmla="*/ 127097989 w 1729"/>
              <a:gd name="T75" fmla="*/ 150778875 h 1403"/>
              <a:gd name="T76" fmla="*/ 113998149 w 1729"/>
              <a:gd name="T77" fmla="*/ 154688071 h 1403"/>
              <a:gd name="T78" fmla="*/ 98668280 w 1729"/>
              <a:gd name="T79" fmla="*/ 158038734 h 1403"/>
              <a:gd name="T80" fmla="*/ 85010933 w 1729"/>
              <a:gd name="T81" fmla="*/ 161109868 h 1403"/>
              <a:gd name="T82" fmla="*/ 73304334 w 1729"/>
              <a:gd name="T83" fmla="*/ 165856597 h 1403"/>
              <a:gd name="T84" fmla="*/ 64664009 w 1729"/>
              <a:gd name="T85" fmla="*/ 172557925 h 1403"/>
              <a:gd name="T86" fmla="*/ 57138187 w 1729"/>
              <a:gd name="T87" fmla="*/ 182888918 h 1403"/>
              <a:gd name="T88" fmla="*/ 53236164 w 1729"/>
              <a:gd name="T89" fmla="*/ 195733040 h 1403"/>
              <a:gd name="T90" fmla="*/ 54908686 w 1729"/>
              <a:gd name="T91" fmla="*/ 209135695 h 1403"/>
              <a:gd name="T92" fmla="*/ 59089463 w 1729"/>
              <a:gd name="T93" fmla="*/ 225889013 h 1403"/>
              <a:gd name="T94" fmla="*/ 61597718 w 1729"/>
              <a:gd name="T95" fmla="*/ 239849672 h 1403"/>
              <a:gd name="T96" fmla="*/ 60761985 w 1729"/>
              <a:gd name="T97" fmla="*/ 253810858 h 1403"/>
              <a:gd name="T98" fmla="*/ 57138187 w 1729"/>
              <a:gd name="T99" fmla="*/ 266375979 h 1403"/>
              <a:gd name="T100" fmla="*/ 51284888 w 1729"/>
              <a:gd name="T101" fmla="*/ 278661636 h 1403"/>
              <a:gd name="T102" fmla="*/ 41808318 w 1729"/>
              <a:gd name="T103" fmla="*/ 292622823 h 1403"/>
              <a:gd name="T104" fmla="*/ 32052987 w 1729"/>
              <a:gd name="T105" fmla="*/ 301278220 h 1403"/>
              <a:gd name="T106" fmla="*/ 22018910 w 1729"/>
              <a:gd name="T107" fmla="*/ 306583481 h 1403"/>
              <a:gd name="T108" fmla="*/ 7247070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18450" name="Freeform 35" descr="Plaid"/>
          <p:cNvSpPr>
            <a:spLocks/>
          </p:cNvSpPr>
          <p:nvPr/>
        </p:nvSpPr>
        <p:spPr bwMode="auto">
          <a:xfrm>
            <a:off x="8196263" y="1027113"/>
            <a:ext cx="911225" cy="885825"/>
          </a:xfrm>
          <a:custGeom>
            <a:avLst/>
            <a:gdLst>
              <a:gd name="T0" fmla="*/ 0 w 1721"/>
              <a:gd name="T1" fmla="*/ 0 h 1675"/>
              <a:gd name="T2" fmla="*/ 482470071 w 1721"/>
              <a:gd name="T3" fmla="*/ 373936107 h 1675"/>
              <a:gd name="T4" fmla="*/ 438736579 w 1721"/>
              <a:gd name="T5" fmla="*/ 377292722 h 1675"/>
              <a:gd name="T6" fmla="*/ 437615153 w 1721"/>
              <a:gd name="T7" fmla="*/ 385682936 h 1675"/>
              <a:gd name="T8" fmla="*/ 439577383 w 1721"/>
              <a:gd name="T9" fmla="*/ 396311247 h 1675"/>
              <a:gd name="T10" fmla="*/ 442941661 w 1721"/>
              <a:gd name="T11" fmla="*/ 408617071 h 1675"/>
              <a:gd name="T12" fmla="*/ 445184513 w 1721"/>
              <a:gd name="T13" fmla="*/ 420922895 h 1675"/>
              <a:gd name="T14" fmla="*/ 444343708 w 1721"/>
              <a:gd name="T15" fmla="*/ 432110201 h 1675"/>
              <a:gd name="T16" fmla="*/ 440979430 w 1721"/>
              <a:gd name="T17" fmla="*/ 443297506 h 1675"/>
              <a:gd name="T18" fmla="*/ 433129978 w 1721"/>
              <a:gd name="T19" fmla="*/ 452527536 h 1675"/>
              <a:gd name="T20" fmla="*/ 424158571 w 1721"/>
              <a:gd name="T21" fmla="*/ 460078464 h 1675"/>
              <a:gd name="T22" fmla="*/ 413225463 w 1721"/>
              <a:gd name="T23" fmla="*/ 465113122 h 1675"/>
              <a:gd name="T24" fmla="*/ 399488789 w 1721"/>
              <a:gd name="T25" fmla="*/ 467909684 h 1675"/>
              <a:gd name="T26" fmla="*/ 387433725 w 1721"/>
              <a:gd name="T27" fmla="*/ 468469208 h 1675"/>
              <a:gd name="T28" fmla="*/ 377061330 w 1721"/>
              <a:gd name="T29" fmla="*/ 467070927 h 1675"/>
              <a:gd name="T30" fmla="*/ 366127692 w 1721"/>
              <a:gd name="T31" fmla="*/ 463714841 h 1675"/>
              <a:gd name="T32" fmla="*/ 357156814 w 1721"/>
              <a:gd name="T33" fmla="*/ 457841426 h 1675"/>
              <a:gd name="T34" fmla="*/ 349026741 w 1721"/>
              <a:gd name="T35" fmla="*/ 449170921 h 1675"/>
              <a:gd name="T36" fmla="*/ 342298715 w 1721"/>
              <a:gd name="T37" fmla="*/ 439661659 h 1675"/>
              <a:gd name="T38" fmla="*/ 338373724 w 1721"/>
              <a:gd name="T39" fmla="*/ 426237315 h 1675"/>
              <a:gd name="T40" fmla="*/ 340055863 w 1721"/>
              <a:gd name="T41" fmla="*/ 412812443 h 1675"/>
              <a:gd name="T42" fmla="*/ 343420141 w 1721"/>
              <a:gd name="T43" fmla="*/ 399387571 h 1675"/>
              <a:gd name="T44" fmla="*/ 346503797 w 1721"/>
              <a:gd name="T45" fmla="*/ 386242460 h 1675"/>
              <a:gd name="T46" fmla="*/ 345943084 w 1721"/>
              <a:gd name="T47" fmla="*/ 379809522 h 1675"/>
              <a:gd name="T48" fmla="*/ 264363254 w 1721"/>
              <a:gd name="T49" fmla="*/ 376453436 h 1675"/>
              <a:gd name="T50" fmla="*/ 265204588 w 1721"/>
              <a:gd name="T51" fmla="*/ 354358587 h 1675"/>
              <a:gd name="T52" fmla="*/ 263522449 w 1721"/>
              <a:gd name="T53" fmla="*/ 339815196 h 1675"/>
              <a:gd name="T54" fmla="*/ 260158171 w 1721"/>
              <a:gd name="T55" fmla="*/ 331144690 h 1675"/>
              <a:gd name="T56" fmla="*/ 253430145 w 1721"/>
              <a:gd name="T57" fmla="*/ 323872994 h 1675"/>
              <a:gd name="T58" fmla="*/ 244178646 w 1721"/>
              <a:gd name="T59" fmla="*/ 319398390 h 1675"/>
              <a:gd name="T60" fmla="*/ 232964917 w 1721"/>
              <a:gd name="T61" fmla="*/ 317999580 h 1675"/>
              <a:gd name="T62" fmla="*/ 216705300 w 1721"/>
              <a:gd name="T63" fmla="*/ 318838866 h 1675"/>
              <a:gd name="T64" fmla="*/ 201285958 w 1721"/>
              <a:gd name="T65" fmla="*/ 320237147 h 1675"/>
              <a:gd name="T66" fmla="*/ 185306433 w 1721"/>
              <a:gd name="T67" fmla="*/ 320237147 h 1675"/>
              <a:gd name="T68" fmla="*/ 169326908 w 1721"/>
              <a:gd name="T69" fmla="*/ 317440585 h 1675"/>
              <a:gd name="T70" fmla="*/ 157272374 w 1721"/>
              <a:gd name="T71" fmla="*/ 310168889 h 1675"/>
              <a:gd name="T72" fmla="*/ 150263726 w 1721"/>
              <a:gd name="T73" fmla="*/ 300659627 h 1675"/>
              <a:gd name="T74" fmla="*/ 147180070 w 1721"/>
              <a:gd name="T75" fmla="*/ 287794278 h 1675"/>
              <a:gd name="T76" fmla="*/ 147740783 w 1721"/>
              <a:gd name="T77" fmla="*/ 272970530 h 1675"/>
              <a:gd name="T78" fmla="*/ 145497931 w 1721"/>
              <a:gd name="T79" fmla="*/ 259825420 h 1675"/>
              <a:gd name="T80" fmla="*/ 142133653 w 1721"/>
              <a:gd name="T81" fmla="*/ 251435205 h 1675"/>
              <a:gd name="T82" fmla="*/ 137087733 w 1721"/>
              <a:gd name="T83" fmla="*/ 245841552 h 1675"/>
              <a:gd name="T84" fmla="*/ 125593382 w 1721"/>
              <a:gd name="T85" fmla="*/ 240527662 h 1675"/>
              <a:gd name="T86" fmla="*/ 109894478 w 1721"/>
              <a:gd name="T87" fmla="*/ 236332290 h 1675"/>
              <a:gd name="T88" fmla="*/ 92793527 w 1721"/>
              <a:gd name="T89" fmla="*/ 233535199 h 1675"/>
              <a:gd name="T90" fmla="*/ 79897659 w 1721"/>
              <a:gd name="T91" fmla="*/ 229340356 h 1675"/>
              <a:gd name="T92" fmla="*/ 68683912 w 1721"/>
              <a:gd name="T93" fmla="*/ 222907418 h 1675"/>
              <a:gd name="T94" fmla="*/ 59432943 w 1721"/>
              <a:gd name="T95" fmla="*/ 214237441 h 1675"/>
              <a:gd name="T96" fmla="*/ 53545721 w 1721"/>
              <a:gd name="T97" fmla="*/ 203329898 h 1675"/>
              <a:gd name="T98" fmla="*/ 52704387 w 1721"/>
              <a:gd name="T99" fmla="*/ 191303306 h 1675"/>
              <a:gd name="T100" fmla="*/ 56068665 w 1721"/>
              <a:gd name="T101" fmla="*/ 177878434 h 1675"/>
              <a:gd name="T102" fmla="*/ 58872230 w 1721"/>
              <a:gd name="T103" fmla="*/ 162775519 h 1675"/>
              <a:gd name="T104" fmla="*/ 61395173 w 1721"/>
              <a:gd name="T105" fmla="*/ 148791651 h 1675"/>
              <a:gd name="T106" fmla="*/ 58872230 w 1721"/>
              <a:gd name="T107" fmla="*/ 134527460 h 1675"/>
              <a:gd name="T108" fmla="*/ 52985008 w 1721"/>
              <a:gd name="T109" fmla="*/ 121662112 h 1675"/>
              <a:gd name="T110" fmla="*/ 47097787 w 1721"/>
              <a:gd name="T111" fmla="*/ 113551130 h 1675"/>
              <a:gd name="T112" fmla="*/ 39808519 w 1721"/>
              <a:gd name="T113" fmla="*/ 106559197 h 1675"/>
              <a:gd name="T114" fmla="*/ 30837633 w 1721"/>
              <a:gd name="T115" fmla="*/ 101525068 h 1675"/>
              <a:gd name="T116" fmla="*/ 19623903 w 1721"/>
              <a:gd name="T117" fmla="*/ 98168982 h 1675"/>
              <a:gd name="T118" fmla="*/ 6167315 w 1721"/>
              <a:gd name="T119" fmla="*/ 97889220 h 16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21"/>
              <a:gd name="T181" fmla="*/ 0 h 1675"/>
              <a:gd name="T182" fmla="*/ 1721 w 1721"/>
              <a:gd name="T183" fmla="*/ 1675 h 16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21" h="1675">
                <a:moveTo>
                  <a:pt x="0" y="350"/>
                </a:moveTo>
                <a:lnTo>
                  <a:pt x="0" y="0"/>
                </a:lnTo>
                <a:lnTo>
                  <a:pt x="1719" y="0"/>
                </a:lnTo>
                <a:lnTo>
                  <a:pt x="1721" y="1337"/>
                </a:lnTo>
                <a:lnTo>
                  <a:pt x="1571" y="1337"/>
                </a:lnTo>
                <a:lnTo>
                  <a:pt x="1565" y="1349"/>
                </a:lnTo>
                <a:lnTo>
                  <a:pt x="1561" y="1366"/>
                </a:lnTo>
                <a:lnTo>
                  <a:pt x="1561" y="1379"/>
                </a:lnTo>
                <a:lnTo>
                  <a:pt x="1562" y="1396"/>
                </a:lnTo>
                <a:lnTo>
                  <a:pt x="1568" y="1417"/>
                </a:lnTo>
                <a:lnTo>
                  <a:pt x="1574" y="1443"/>
                </a:lnTo>
                <a:lnTo>
                  <a:pt x="1580" y="1461"/>
                </a:lnTo>
                <a:lnTo>
                  <a:pt x="1585" y="1484"/>
                </a:lnTo>
                <a:lnTo>
                  <a:pt x="1588" y="1505"/>
                </a:lnTo>
                <a:lnTo>
                  <a:pt x="1588" y="1525"/>
                </a:lnTo>
                <a:lnTo>
                  <a:pt x="1585" y="1545"/>
                </a:lnTo>
                <a:lnTo>
                  <a:pt x="1580" y="1566"/>
                </a:lnTo>
                <a:lnTo>
                  <a:pt x="1573" y="1585"/>
                </a:lnTo>
                <a:lnTo>
                  <a:pt x="1561" y="1600"/>
                </a:lnTo>
                <a:lnTo>
                  <a:pt x="1545" y="1618"/>
                </a:lnTo>
                <a:lnTo>
                  <a:pt x="1528" y="1631"/>
                </a:lnTo>
                <a:lnTo>
                  <a:pt x="1513" y="1645"/>
                </a:lnTo>
                <a:lnTo>
                  <a:pt x="1495" y="1655"/>
                </a:lnTo>
                <a:lnTo>
                  <a:pt x="1474" y="1663"/>
                </a:lnTo>
                <a:lnTo>
                  <a:pt x="1449" y="1670"/>
                </a:lnTo>
                <a:lnTo>
                  <a:pt x="1425" y="1673"/>
                </a:lnTo>
                <a:lnTo>
                  <a:pt x="1404" y="1675"/>
                </a:lnTo>
                <a:lnTo>
                  <a:pt x="1382" y="1675"/>
                </a:lnTo>
                <a:lnTo>
                  <a:pt x="1361" y="1673"/>
                </a:lnTo>
                <a:lnTo>
                  <a:pt x="1345" y="1670"/>
                </a:lnTo>
                <a:lnTo>
                  <a:pt x="1325" y="1664"/>
                </a:lnTo>
                <a:lnTo>
                  <a:pt x="1306" y="1658"/>
                </a:lnTo>
                <a:lnTo>
                  <a:pt x="1291" y="1649"/>
                </a:lnTo>
                <a:lnTo>
                  <a:pt x="1274" y="1637"/>
                </a:lnTo>
                <a:lnTo>
                  <a:pt x="1259" y="1622"/>
                </a:lnTo>
                <a:lnTo>
                  <a:pt x="1245" y="1606"/>
                </a:lnTo>
                <a:lnTo>
                  <a:pt x="1231" y="1590"/>
                </a:lnTo>
                <a:lnTo>
                  <a:pt x="1221" y="1572"/>
                </a:lnTo>
                <a:lnTo>
                  <a:pt x="1213" y="1549"/>
                </a:lnTo>
                <a:lnTo>
                  <a:pt x="1207" y="1524"/>
                </a:lnTo>
                <a:lnTo>
                  <a:pt x="1207" y="1500"/>
                </a:lnTo>
                <a:lnTo>
                  <a:pt x="1213" y="1476"/>
                </a:lnTo>
                <a:lnTo>
                  <a:pt x="1219" y="1452"/>
                </a:lnTo>
                <a:lnTo>
                  <a:pt x="1225" y="1428"/>
                </a:lnTo>
                <a:lnTo>
                  <a:pt x="1233" y="1402"/>
                </a:lnTo>
                <a:lnTo>
                  <a:pt x="1236" y="1381"/>
                </a:lnTo>
                <a:lnTo>
                  <a:pt x="1236" y="1369"/>
                </a:lnTo>
                <a:lnTo>
                  <a:pt x="1234" y="1358"/>
                </a:lnTo>
                <a:lnTo>
                  <a:pt x="1230" y="1346"/>
                </a:lnTo>
                <a:lnTo>
                  <a:pt x="943" y="1346"/>
                </a:lnTo>
                <a:lnTo>
                  <a:pt x="948" y="1296"/>
                </a:lnTo>
                <a:lnTo>
                  <a:pt x="946" y="1267"/>
                </a:lnTo>
                <a:lnTo>
                  <a:pt x="943" y="1240"/>
                </a:lnTo>
                <a:lnTo>
                  <a:pt x="940" y="1215"/>
                </a:lnTo>
                <a:lnTo>
                  <a:pt x="936" y="1199"/>
                </a:lnTo>
                <a:lnTo>
                  <a:pt x="928" y="1184"/>
                </a:lnTo>
                <a:lnTo>
                  <a:pt x="919" y="1170"/>
                </a:lnTo>
                <a:lnTo>
                  <a:pt x="904" y="1158"/>
                </a:lnTo>
                <a:lnTo>
                  <a:pt x="888" y="1148"/>
                </a:lnTo>
                <a:lnTo>
                  <a:pt x="871" y="1142"/>
                </a:lnTo>
                <a:lnTo>
                  <a:pt x="856" y="1139"/>
                </a:lnTo>
                <a:lnTo>
                  <a:pt x="831" y="1137"/>
                </a:lnTo>
                <a:lnTo>
                  <a:pt x="801" y="1137"/>
                </a:lnTo>
                <a:lnTo>
                  <a:pt x="773" y="1140"/>
                </a:lnTo>
                <a:lnTo>
                  <a:pt x="742" y="1142"/>
                </a:lnTo>
                <a:lnTo>
                  <a:pt x="718" y="1145"/>
                </a:lnTo>
                <a:lnTo>
                  <a:pt x="686" y="1146"/>
                </a:lnTo>
                <a:lnTo>
                  <a:pt x="661" y="1145"/>
                </a:lnTo>
                <a:lnTo>
                  <a:pt x="639" y="1142"/>
                </a:lnTo>
                <a:lnTo>
                  <a:pt x="604" y="1135"/>
                </a:lnTo>
                <a:lnTo>
                  <a:pt x="582" y="1124"/>
                </a:lnTo>
                <a:lnTo>
                  <a:pt x="561" y="1109"/>
                </a:lnTo>
                <a:lnTo>
                  <a:pt x="548" y="1093"/>
                </a:lnTo>
                <a:lnTo>
                  <a:pt x="536" y="1075"/>
                </a:lnTo>
                <a:lnTo>
                  <a:pt x="527" y="1052"/>
                </a:lnTo>
                <a:lnTo>
                  <a:pt x="525" y="1029"/>
                </a:lnTo>
                <a:lnTo>
                  <a:pt x="525" y="999"/>
                </a:lnTo>
                <a:lnTo>
                  <a:pt x="527" y="976"/>
                </a:lnTo>
                <a:lnTo>
                  <a:pt x="525" y="954"/>
                </a:lnTo>
                <a:lnTo>
                  <a:pt x="519" y="929"/>
                </a:lnTo>
                <a:lnTo>
                  <a:pt x="515" y="914"/>
                </a:lnTo>
                <a:lnTo>
                  <a:pt x="507" y="899"/>
                </a:lnTo>
                <a:lnTo>
                  <a:pt x="498" y="888"/>
                </a:lnTo>
                <a:lnTo>
                  <a:pt x="489" y="879"/>
                </a:lnTo>
                <a:lnTo>
                  <a:pt x="470" y="870"/>
                </a:lnTo>
                <a:lnTo>
                  <a:pt x="448" y="860"/>
                </a:lnTo>
                <a:lnTo>
                  <a:pt x="422" y="852"/>
                </a:lnTo>
                <a:lnTo>
                  <a:pt x="392" y="845"/>
                </a:lnTo>
                <a:lnTo>
                  <a:pt x="362" y="839"/>
                </a:lnTo>
                <a:lnTo>
                  <a:pt x="331" y="835"/>
                </a:lnTo>
                <a:lnTo>
                  <a:pt x="309" y="827"/>
                </a:lnTo>
                <a:lnTo>
                  <a:pt x="285" y="820"/>
                </a:lnTo>
                <a:lnTo>
                  <a:pt x="261" y="811"/>
                </a:lnTo>
                <a:lnTo>
                  <a:pt x="245" y="797"/>
                </a:lnTo>
                <a:lnTo>
                  <a:pt x="225" y="781"/>
                </a:lnTo>
                <a:lnTo>
                  <a:pt x="212" y="766"/>
                </a:lnTo>
                <a:lnTo>
                  <a:pt x="200" y="748"/>
                </a:lnTo>
                <a:lnTo>
                  <a:pt x="191" y="727"/>
                </a:lnTo>
                <a:lnTo>
                  <a:pt x="188" y="705"/>
                </a:lnTo>
                <a:lnTo>
                  <a:pt x="188" y="684"/>
                </a:lnTo>
                <a:lnTo>
                  <a:pt x="192" y="664"/>
                </a:lnTo>
                <a:lnTo>
                  <a:pt x="200" y="636"/>
                </a:lnTo>
                <a:lnTo>
                  <a:pt x="207" y="608"/>
                </a:lnTo>
                <a:lnTo>
                  <a:pt x="210" y="582"/>
                </a:lnTo>
                <a:lnTo>
                  <a:pt x="216" y="557"/>
                </a:lnTo>
                <a:lnTo>
                  <a:pt x="219" y="532"/>
                </a:lnTo>
                <a:lnTo>
                  <a:pt x="216" y="505"/>
                </a:lnTo>
                <a:lnTo>
                  <a:pt x="210" y="481"/>
                </a:lnTo>
                <a:lnTo>
                  <a:pt x="201" y="457"/>
                </a:lnTo>
                <a:lnTo>
                  <a:pt x="189" y="435"/>
                </a:lnTo>
                <a:lnTo>
                  <a:pt x="176" y="417"/>
                </a:lnTo>
                <a:lnTo>
                  <a:pt x="168" y="406"/>
                </a:lnTo>
                <a:lnTo>
                  <a:pt x="155" y="393"/>
                </a:lnTo>
                <a:lnTo>
                  <a:pt x="142" y="381"/>
                </a:lnTo>
                <a:lnTo>
                  <a:pt x="128" y="372"/>
                </a:lnTo>
                <a:lnTo>
                  <a:pt x="110" y="363"/>
                </a:lnTo>
                <a:lnTo>
                  <a:pt x="92" y="357"/>
                </a:lnTo>
                <a:lnTo>
                  <a:pt x="70" y="351"/>
                </a:lnTo>
                <a:lnTo>
                  <a:pt x="45" y="350"/>
                </a:lnTo>
                <a:lnTo>
                  <a:pt x="22" y="350"/>
                </a:lnTo>
                <a:lnTo>
                  <a:pt x="0" y="350"/>
                </a:lnTo>
                <a:close/>
              </a:path>
            </a:pathLst>
          </a:custGeom>
          <a:pattFill prst="plaid">
            <a:fgClr>
              <a:srgbClr val="FF6600"/>
            </a:fgClr>
            <a:bgClr>
              <a:schemeClr val="bg1"/>
            </a:bgClr>
          </a:pattFill>
          <a:ln w="0">
            <a:solidFill>
              <a:srgbClr val="000000"/>
            </a:solidFill>
            <a:prstDash val="solid"/>
            <a:round/>
            <a:headEnd/>
            <a:tailEnd/>
          </a:ln>
        </p:spPr>
        <p:txBody>
          <a:bodyPr/>
          <a:lstStyle/>
          <a:p>
            <a:endParaRPr lang="en-US"/>
          </a:p>
        </p:txBody>
      </p:sp>
      <p:sp>
        <p:nvSpPr>
          <p:cNvPr id="18451" name="Freeform 47" descr="Horizontal brick"/>
          <p:cNvSpPr>
            <a:spLocks/>
          </p:cNvSpPr>
          <p:nvPr/>
        </p:nvSpPr>
        <p:spPr bwMode="auto">
          <a:xfrm>
            <a:off x="4565650" y="1751013"/>
            <a:ext cx="912813" cy="741362"/>
          </a:xfrm>
          <a:custGeom>
            <a:avLst/>
            <a:gdLst>
              <a:gd name="T0" fmla="*/ 0 w 1729"/>
              <a:gd name="T1" fmla="*/ 391744554 h 1403"/>
              <a:gd name="T2" fmla="*/ 481355486 w 1729"/>
              <a:gd name="T3" fmla="*/ 0 h 1403"/>
              <a:gd name="T4" fmla="*/ 436480894 w 1729"/>
              <a:gd name="T5" fmla="*/ 7538853 h 1403"/>
              <a:gd name="T6" fmla="*/ 437595909 w 1729"/>
              <a:gd name="T7" fmla="*/ 20382965 h 1403"/>
              <a:gd name="T8" fmla="*/ 442612947 w 1729"/>
              <a:gd name="T9" fmla="*/ 37973801 h 1403"/>
              <a:gd name="T10" fmla="*/ 444006715 w 1729"/>
              <a:gd name="T11" fmla="*/ 51934969 h 1403"/>
              <a:gd name="T12" fmla="*/ 440940425 w 1729"/>
              <a:gd name="T13" fmla="*/ 66733142 h 1403"/>
              <a:gd name="T14" fmla="*/ 431185102 w 1729"/>
              <a:gd name="T15" fmla="*/ 79019261 h 1403"/>
              <a:gd name="T16" fmla="*/ 418642769 w 1729"/>
              <a:gd name="T17" fmla="*/ 88233177 h 1403"/>
              <a:gd name="T18" fmla="*/ 403591654 w 1729"/>
              <a:gd name="T19" fmla="*/ 92979900 h 1403"/>
              <a:gd name="T20" fmla="*/ 381851506 w 1729"/>
              <a:gd name="T21" fmla="*/ 92421369 h 1403"/>
              <a:gd name="T22" fmla="*/ 367914878 w 1729"/>
              <a:gd name="T23" fmla="*/ 89629241 h 1403"/>
              <a:gd name="T24" fmla="*/ 353700023 w 1729"/>
              <a:gd name="T25" fmla="*/ 79577263 h 1403"/>
              <a:gd name="T26" fmla="*/ 344223454 w 1729"/>
              <a:gd name="T27" fmla="*/ 67571203 h 1403"/>
              <a:gd name="T28" fmla="*/ 340042676 w 1729"/>
              <a:gd name="T29" fmla="*/ 54447567 h 1403"/>
              <a:gd name="T30" fmla="*/ 340878937 w 1729"/>
              <a:gd name="T31" fmla="*/ 40486928 h 1403"/>
              <a:gd name="T32" fmla="*/ 344223454 w 1729"/>
              <a:gd name="T33" fmla="*/ 27363284 h 1403"/>
              <a:gd name="T34" fmla="*/ 347568498 w 1729"/>
              <a:gd name="T35" fmla="*/ 14240173 h 1403"/>
              <a:gd name="T36" fmla="*/ 345895976 w 1729"/>
              <a:gd name="T37" fmla="*/ 1675066 h 1403"/>
              <a:gd name="T38" fmla="*/ 265902048 w 1729"/>
              <a:gd name="T39" fmla="*/ 15357236 h 1403"/>
              <a:gd name="T40" fmla="*/ 264787561 w 1729"/>
              <a:gd name="T41" fmla="*/ 32948069 h 1403"/>
              <a:gd name="T42" fmla="*/ 263951300 w 1729"/>
              <a:gd name="T43" fmla="*/ 47467248 h 1403"/>
              <a:gd name="T44" fmla="*/ 260049277 w 1729"/>
              <a:gd name="T45" fmla="*/ 60032352 h 1403"/>
              <a:gd name="T46" fmla="*/ 253080962 w 1729"/>
              <a:gd name="T47" fmla="*/ 68408735 h 1403"/>
              <a:gd name="T48" fmla="*/ 243046885 w 1729"/>
              <a:gd name="T49" fmla="*/ 72876474 h 1403"/>
              <a:gd name="T50" fmla="*/ 231897794 w 1729"/>
              <a:gd name="T51" fmla="*/ 74272537 h 1403"/>
              <a:gd name="T52" fmla="*/ 217961693 w 1729"/>
              <a:gd name="T53" fmla="*/ 73434476 h 1403"/>
              <a:gd name="T54" fmla="*/ 205698115 w 1729"/>
              <a:gd name="T55" fmla="*/ 72596944 h 1403"/>
              <a:gd name="T56" fmla="*/ 189810738 w 1729"/>
              <a:gd name="T57" fmla="*/ 71759411 h 1403"/>
              <a:gd name="T58" fmla="*/ 175595884 w 1729"/>
              <a:gd name="T59" fmla="*/ 73434476 h 1403"/>
              <a:gd name="T60" fmla="*/ 162774798 w 1729"/>
              <a:gd name="T61" fmla="*/ 78460729 h 1403"/>
              <a:gd name="T62" fmla="*/ 153298229 w 1729"/>
              <a:gd name="T63" fmla="*/ 87116643 h 1403"/>
              <a:gd name="T64" fmla="*/ 147723683 w 1729"/>
              <a:gd name="T65" fmla="*/ 98006153 h 1403"/>
              <a:gd name="T66" fmla="*/ 147723683 w 1729"/>
              <a:gd name="T67" fmla="*/ 110291727 h 1403"/>
              <a:gd name="T68" fmla="*/ 147723683 w 1729"/>
              <a:gd name="T69" fmla="*/ 124252367 h 1403"/>
              <a:gd name="T70" fmla="*/ 144936146 w 1729"/>
              <a:gd name="T71" fmla="*/ 135421407 h 1403"/>
              <a:gd name="T72" fmla="*/ 139082846 w 1729"/>
              <a:gd name="T73" fmla="*/ 144635356 h 1403"/>
              <a:gd name="T74" fmla="*/ 127097989 w 1729"/>
              <a:gd name="T75" fmla="*/ 150778143 h 1403"/>
              <a:gd name="T76" fmla="*/ 113998149 w 1729"/>
              <a:gd name="T77" fmla="*/ 154687334 h 1403"/>
              <a:gd name="T78" fmla="*/ 98668280 w 1729"/>
              <a:gd name="T79" fmla="*/ 158037993 h 1403"/>
              <a:gd name="T80" fmla="*/ 85010933 w 1729"/>
              <a:gd name="T81" fmla="*/ 161109650 h 1403"/>
              <a:gd name="T82" fmla="*/ 73304334 w 1729"/>
              <a:gd name="T83" fmla="*/ 165856374 h 1403"/>
              <a:gd name="T84" fmla="*/ 64664009 w 1729"/>
              <a:gd name="T85" fmla="*/ 172557692 h 1403"/>
              <a:gd name="T86" fmla="*/ 57138187 w 1729"/>
              <a:gd name="T87" fmla="*/ 182888671 h 1403"/>
              <a:gd name="T88" fmla="*/ 53236164 w 1729"/>
              <a:gd name="T89" fmla="*/ 195732776 h 1403"/>
              <a:gd name="T90" fmla="*/ 54908686 w 1729"/>
              <a:gd name="T91" fmla="*/ 209135413 h 1403"/>
              <a:gd name="T92" fmla="*/ 59089463 w 1729"/>
              <a:gd name="T93" fmla="*/ 225888180 h 1403"/>
              <a:gd name="T94" fmla="*/ 61597718 w 1729"/>
              <a:gd name="T95" fmla="*/ 239849348 h 1403"/>
              <a:gd name="T96" fmla="*/ 60761985 w 1729"/>
              <a:gd name="T97" fmla="*/ 253809988 h 1403"/>
              <a:gd name="T98" fmla="*/ 57138187 w 1729"/>
              <a:gd name="T99" fmla="*/ 266375092 h 1403"/>
              <a:gd name="T100" fmla="*/ 51284888 w 1729"/>
              <a:gd name="T101" fmla="*/ 278660732 h 1403"/>
              <a:gd name="T102" fmla="*/ 41808318 w 1729"/>
              <a:gd name="T103" fmla="*/ 292621900 h 1403"/>
              <a:gd name="T104" fmla="*/ 32052987 w 1729"/>
              <a:gd name="T105" fmla="*/ 301277813 h 1403"/>
              <a:gd name="T106" fmla="*/ 22018910 w 1729"/>
              <a:gd name="T107" fmla="*/ 306582539 h 1403"/>
              <a:gd name="T108" fmla="*/ 7247070 w 1729"/>
              <a:gd name="T109" fmla="*/ 309654197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horzBrick">
            <a:fgClr>
              <a:srgbClr val="990099"/>
            </a:fgClr>
            <a:bgClr>
              <a:schemeClr val="bg1"/>
            </a:bgClr>
          </a:pattFill>
          <a:ln w="0">
            <a:solidFill>
              <a:srgbClr val="000000"/>
            </a:solidFill>
            <a:prstDash val="solid"/>
            <a:round/>
            <a:headEnd/>
            <a:tailEnd/>
          </a:ln>
        </p:spPr>
        <p:txBody>
          <a:bodyPr/>
          <a:lstStyle/>
          <a:p>
            <a:endParaRPr lang="en-US"/>
          </a:p>
        </p:txBody>
      </p:sp>
      <p:sp>
        <p:nvSpPr>
          <p:cNvPr id="18452" name="Freeform 50" descr="Small grid"/>
          <p:cNvSpPr>
            <a:spLocks/>
          </p:cNvSpPr>
          <p:nvPr/>
        </p:nvSpPr>
        <p:spPr bwMode="auto">
          <a:xfrm>
            <a:off x="911225" y="3314700"/>
            <a:ext cx="912813" cy="741363"/>
          </a:xfrm>
          <a:custGeom>
            <a:avLst/>
            <a:gdLst>
              <a:gd name="T0" fmla="*/ 0 w 1729"/>
              <a:gd name="T1" fmla="*/ 391745611 h 1403"/>
              <a:gd name="T2" fmla="*/ 481355486 w 1729"/>
              <a:gd name="T3" fmla="*/ 0 h 1403"/>
              <a:gd name="T4" fmla="*/ 436480894 w 1729"/>
              <a:gd name="T5" fmla="*/ 7538863 h 1403"/>
              <a:gd name="T6" fmla="*/ 437595909 w 1729"/>
              <a:gd name="T7" fmla="*/ 20382992 h 1403"/>
              <a:gd name="T8" fmla="*/ 442612947 w 1729"/>
              <a:gd name="T9" fmla="*/ 37973853 h 1403"/>
              <a:gd name="T10" fmla="*/ 444006715 w 1729"/>
              <a:gd name="T11" fmla="*/ 51935039 h 1403"/>
              <a:gd name="T12" fmla="*/ 440940425 w 1729"/>
              <a:gd name="T13" fmla="*/ 66733760 h 1403"/>
              <a:gd name="T14" fmla="*/ 431185102 w 1729"/>
              <a:gd name="T15" fmla="*/ 79019367 h 1403"/>
              <a:gd name="T16" fmla="*/ 418642769 w 1729"/>
              <a:gd name="T17" fmla="*/ 88233296 h 1403"/>
              <a:gd name="T18" fmla="*/ 403591654 w 1729"/>
              <a:gd name="T19" fmla="*/ 92980026 h 1403"/>
              <a:gd name="T20" fmla="*/ 381851506 w 1729"/>
              <a:gd name="T21" fmla="*/ 92422022 h 1403"/>
              <a:gd name="T22" fmla="*/ 367914878 w 1729"/>
              <a:gd name="T23" fmla="*/ 89629362 h 1403"/>
              <a:gd name="T24" fmla="*/ 353700023 w 1729"/>
              <a:gd name="T25" fmla="*/ 79577899 h 1403"/>
              <a:gd name="T26" fmla="*/ 344223454 w 1729"/>
              <a:gd name="T27" fmla="*/ 67571294 h 1403"/>
              <a:gd name="T28" fmla="*/ 340042676 w 1729"/>
              <a:gd name="T29" fmla="*/ 54447641 h 1403"/>
              <a:gd name="T30" fmla="*/ 340878937 w 1729"/>
              <a:gd name="T31" fmla="*/ 40486983 h 1403"/>
              <a:gd name="T32" fmla="*/ 344223454 w 1729"/>
              <a:gd name="T33" fmla="*/ 27363321 h 1403"/>
              <a:gd name="T34" fmla="*/ 347568498 w 1729"/>
              <a:gd name="T35" fmla="*/ 14240193 h 1403"/>
              <a:gd name="T36" fmla="*/ 345895976 w 1729"/>
              <a:gd name="T37" fmla="*/ 1675068 h 1403"/>
              <a:gd name="T38" fmla="*/ 265902048 w 1729"/>
              <a:gd name="T39" fmla="*/ 15357257 h 1403"/>
              <a:gd name="T40" fmla="*/ 264787561 w 1729"/>
              <a:gd name="T41" fmla="*/ 32948113 h 1403"/>
              <a:gd name="T42" fmla="*/ 263951300 w 1729"/>
              <a:gd name="T43" fmla="*/ 47467312 h 1403"/>
              <a:gd name="T44" fmla="*/ 260049277 w 1729"/>
              <a:gd name="T45" fmla="*/ 60032433 h 1403"/>
              <a:gd name="T46" fmla="*/ 253080962 w 1729"/>
              <a:gd name="T47" fmla="*/ 68408828 h 1403"/>
              <a:gd name="T48" fmla="*/ 243046885 w 1729"/>
              <a:gd name="T49" fmla="*/ 72876572 h 1403"/>
              <a:gd name="T50" fmla="*/ 231897794 w 1729"/>
              <a:gd name="T51" fmla="*/ 74272638 h 1403"/>
              <a:gd name="T52" fmla="*/ 217961693 w 1729"/>
              <a:gd name="T53" fmla="*/ 73435104 h 1403"/>
              <a:gd name="T54" fmla="*/ 205698115 w 1729"/>
              <a:gd name="T55" fmla="*/ 72597042 h 1403"/>
              <a:gd name="T56" fmla="*/ 189810738 w 1729"/>
              <a:gd name="T57" fmla="*/ 71759508 h 1403"/>
              <a:gd name="T58" fmla="*/ 175595884 w 1729"/>
              <a:gd name="T59" fmla="*/ 73435104 h 1403"/>
              <a:gd name="T60" fmla="*/ 162774798 w 1729"/>
              <a:gd name="T61" fmla="*/ 78460835 h 1403"/>
              <a:gd name="T62" fmla="*/ 153298229 w 1729"/>
              <a:gd name="T63" fmla="*/ 87116760 h 1403"/>
              <a:gd name="T64" fmla="*/ 147723683 w 1729"/>
              <a:gd name="T65" fmla="*/ 98006285 h 1403"/>
              <a:gd name="T66" fmla="*/ 147723683 w 1729"/>
              <a:gd name="T67" fmla="*/ 110291876 h 1403"/>
              <a:gd name="T68" fmla="*/ 147723683 w 1729"/>
              <a:gd name="T69" fmla="*/ 124253063 h 1403"/>
              <a:gd name="T70" fmla="*/ 144936146 w 1729"/>
              <a:gd name="T71" fmla="*/ 135421589 h 1403"/>
              <a:gd name="T72" fmla="*/ 139082846 w 1729"/>
              <a:gd name="T73" fmla="*/ 144636080 h 1403"/>
              <a:gd name="T74" fmla="*/ 127097989 w 1729"/>
              <a:gd name="T75" fmla="*/ 150778875 h 1403"/>
              <a:gd name="T76" fmla="*/ 113998149 w 1729"/>
              <a:gd name="T77" fmla="*/ 154688071 h 1403"/>
              <a:gd name="T78" fmla="*/ 98668280 w 1729"/>
              <a:gd name="T79" fmla="*/ 158038734 h 1403"/>
              <a:gd name="T80" fmla="*/ 85010933 w 1729"/>
              <a:gd name="T81" fmla="*/ 161109868 h 1403"/>
              <a:gd name="T82" fmla="*/ 73304334 w 1729"/>
              <a:gd name="T83" fmla="*/ 165856597 h 1403"/>
              <a:gd name="T84" fmla="*/ 64664009 w 1729"/>
              <a:gd name="T85" fmla="*/ 172557925 h 1403"/>
              <a:gd name="T86" fmla="*/ 57138187 w 1729"/>
              <a:gd name="T87" fmla="*/ 182888918 h 1403"/>
              <a:gd name="T88" fmla="*/ 53236164 w 1729"/>
              <a:gd name="T89" fmla="*/ 195733040 h 1403"/>
              <a:gd name="T90" fmla="*/ 54908686 w 1729"/>
              <a:gd name="T91" fmla="*/ 209135695 h 1403"/>
              <a:gd name="T92" fmla="*/ 59089463 w 1729"/>
              <a:gd name="T93" fmla="*/ 225889013 h 1403"/>
              <a:gd name="T94" fmla="*/ 61597718 w 1729"/>
              <a:gd name="T95" fmla="*/ 239849672 h 1403"/>
              <a:gd name="T96" fmla="*/ 60761985 w 1729"/>
              <a:gd name="T97" fmla="*/ 253810858 h 1403"/>
              <a:gd name="T98" fmla="*/ 57138187 w 1729"/>
              <a:gd name="T99" fmla="*/ 266375979 h 1403"/>
              <a:gd name="T100" fmla="*/ 51284888 w 1729"/>
              <a:gd name="T101" fmla="*/ 278661636 h 1403"/>
              <a:gd name="T102" fmla="*/ 41808318 w 1729"/>
              <a:gd name="T103" fmla="*/ 292622823 h 1403"/>
              <a:gd name="T104" fmla="*/ 32052987 w 1729"/>
              <a:gd name="T105" fmla="*/ 301278220 h 1403"/>
              <a:gd name="T106" fmla="*/ 22018910 w 1729"/>
              <a:gd name="T107" fmla="*/ 306583481 h 1403"/>
              <a:gd name="T108" fmla="*/ 7247070 w 1729"/>
              <a:gd name="T109" fmla="*/ 309655143 h 14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29"/>
              <a:gd name="T166" fmla="*/ 0 h 1403"/>
              <a:gd name="T167" fmla="*/ 1729 w 1729"/>
              <a:gd name="T168" fmla="*/ 1403 h 14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29" h="1403">
                <a:moveTo>
                  <a:pt x="0" y="1109"/>
                </a:moveTo>
                <a:lnTo>
                  <a:pt x="0" y="1403"/>
                </a:lnTo>
                <a:lnTo>
                  <a:pt x="1729" y="1403"/>
                </a:lnTo>
                <a:lnTo>
                  <a:pt x="1727" y="0"/>
                </a:lnTo>
                <a:lnTo>
                  <a:pt x="1573" y="0"/>
                </a:lnTo>
                <a:lnTo>
                  <a:pt x="1566" y="27"/>
                </a:lnTo>
                <a:lnTo>
                  <a:pt x="1566" y="46"/>
                </a:lnTo>
                <a:lnTo>
                  <a:pt x="1570" y="73"/>
                </a:lnTo>
                <a:lnTo>
                  <a:pt x="1579" y="101"/>
                </a:lnTo>
                <a:lnTo>
                  <a:pt x="1588" y="136"/>
                </a:lnTo>
                <a:lnTo>
                  <a:pt x="1593" y="163"/>
                </a:lnTo>
                <a:lnTo>
                  <a:pt x="1593" y="186"/>
                </a:lnTo>
                <a:lnTo>
                  <a:pt x="1590" y="213"/>
                </a:lnTo>
                <a:lnTo>
                  <a:pt x="1582" y="239"/>
                </a:lnTo>
                <a:lnTo>
                  <a:pt x="1566" y="263"/>
                </a:lnTo>
                <a:lnTo>
                  <a:pt x="1547" y="283"/>
                </a:lnTo>
                <a:lnTo>
                  <a:pt x="1526" y="303"/>
                </a:lnTo>
                <a:lnTo>
                  <a:pt x="1502" y="316"/>
                </a:lnTo>
                <a:lnTo>
                  <a:pt x="1473" y="327"/>
                </a:lnTo>
                <a:lnTo>
                  <a:pt x="1448" y="333"/>
                </a:lnTo>
                <a:lnTo>
                  <a:pt x="1412" y="334"/>
                </a:lnTo>
                <a:lnTo>
                  <a:pt x="1370" y="331"/>
                </a:lnTo>
                <a:lnTo>
                  <a:pt x="1344" y="327"/>
                </a:lnTo>
                <a:lnTo>
                  <a:pt x="1320" y="321"/>
                </a:lnTo>
                <a:lnTo>
                  <a:pt x="1297" y="307"/>
                </a:lnTo>
                <a:lnTo>
                  <a:pt x="1269" y="285"/>
                </a:lnTo>
                <a:lnTo>
                  <a:pt x="1251" y="264"/>
                </a:lnTo>
                <a:lnTo>
                  <a:pt x="1235" y="242"/>
                </a:lnTo>
                <a:lnTo>
                  <a:pt x="1226" y="218"/>
                </a:lnTo>
                <a:lnTo>
                  <a:pt x="1220" y="195"/>
                </a:lnTo>
                <a:lnTo>
                  <a:pt x="1220" y="170"/>
                </a:lnTo>
                <a:lnTo>
                  <a:pt x="1223" y="145"/>
                </a:lnTo>
                <a:lnTo>
                  <a:pt x="1229" y="121"/>
                </a:lnTo>
                <a:lnTo>
                  <a:pt x="1235" y="98"/>
                </a:lnTo>
                <a:lnTo>
                  <a:pt x="1242" y="75"/>
                </a:lnTo>
                <a:lnTo>
                  <a:pt x="1247" y="51"/>
                </a:lnTo>
                <a:lnTo>
                  <a:pt x="1247" y="30"/>
                </a:lnTo>
                <a:lnTo>
                  <a:pt x="1241" y="6"/>
                </a:lnTo>
                <a:lnTo>
                  <a:pt x="951" y="6"/>
                </a:lnTo>
                <a:lnTo>
                  <a:pt x="954" y="55"/>
                </a:lnTo>
                <a:lnTo>
                  <a:pt x="951" y="89"/>
                </a:lnTo>
                <a:lnTo>
                  <a:pt x="950" y="118"/>
                </a:lnTo>
                <a:lnTo>
                  <a:pt x="950" y="143"/>
                </a:lnTo>
                <a:lnTo>
                  <a:pt x="947" y="170"/>
                </a:lnTo>
                <a:lnTo>
                  <a:pt x="941" y="197"/>
                </a:lnTo>
                <a:lnTo>
                  <a:pt x="933" y="215"/>
                </a:lnTo>
                <a:lnTo>
                  <a:pt x="923" y="231"/>
                </a:lnTo>
                <a:lnTo>
                  <a:pt x="908" y="245"/>
                </a:lnTo>
                <a:lnTo>
                  <a:pt x="891" y="255"/>
                </a:lnTo>
                <a:lnTo>
                  <a:pt x="872" y="261"/>
                </a:lnTo>
                <a:lnTo>
                  <a:pt x="851" y="264"/>
                </a:lnTo>
                <a:lnTo>
                  <a:pt x="832" y="266"/>
                </a:lnTo>
                <a:lnTo>
                  <a:pt x="806" y="266"/>
                </a:lnTo>
                <a:lnTo>
                  <a:pt x="782" y="263"/>
                </a:lnTo>
                <a:lnTo>
                  <a:pt x="763" y="261"/>
                </a:lnTo>
                <a:lnTo>
                  <a:pt x="738" y="260"/>
                </a:lnTo>
                <a:lnTo>
                  <a:pt x="711" y="257"/>
                </a:lnTo>
                <a:lnTo>
                  <a:pt x="681" y="257"/>
                </a:lnTo>
                <a:lnTo>
                  <a:pt x="656" y="260"/>
                </a:lnTo>
                <a:lnTo>
                  <a:pt x="630" y="263"/>
                </a:lnTo>
                <a:lnTo>
                  <a:pt x="603" y="270"/>
                </a:lnTo>
                <a:lnTo>
                  <a:pt x="584" y="281"/>
                </a:lnTo>
                <a:lnTo>
                  <a:pt x="563" y="294"/>
                </a:lnTo>
                <a:lnTo>
                  <a:pt x="550" y="312"/>
                </a:lnTo>
                <a:lnTo>
                  <a:pt x="536" y="331"/>
                </a:lnTo>
                <a:lnTo>
                  <a:pt x="530" y="351"/>
                </a:lnTo>
                <a:lnTo>
                  <a:pt x="527" y="373"/>
                </a:lnTo>
                <a:lnTo>
                  <a:pt x="530" y="395"/>
                </a:lnTo>
                <a:lnTo>
                  <a:pt x="532" y="419"/>
                </a:lnTo>
                <a:lnTo>
                  <a:pt x="530" y="445"/>
                </a:lnTo>
                <a:lnTo>
                  <a:pt x="526" y="464"/>
                </a:lnTo>
                <a:lnTo>
                  <a:pt x="520" y="485"/>
                </a:lnTo>
                <a:lnTo>
                  <a:pt x="511" y="504"/>
                </a:lnTo>
                <a:lnTo>
                  <a:pt x="499" y="518"/>
                </a:lnTo>
                <a:lnTo>
                  <a:pt x="479" y="531"/>
                </a:lnTo>
                <a:lnTo>
                  <a:pt x="456" y="540"/>
                </a:lnTo>
                <a:lnTo>
                  <a:pt x="432" y="548"/>
                </a:lnTo>
                <a:lnTo>
                  <a:pt x="409" y="554"/>
                </a:lnTo>
                <a:lnTo>
                  <a:pt x="385" y="560"/>
                </a:lnTo>
                <a:lnTo>
                  <a:pt x="354" y="566"/>
                </a:lnTo>
                <a:lnTo>
                  <a:pt x="330" y="570"/>
                </a:lnTo>
                <a:lnTo>
                  <a:pt x="305" y="577"/>
                </a:lnTo>
                <a:lnTo>
                  <a:pt x="284" y="585"/>
                </a:lnTo>
                <a:lnTo>
                  <a:pt x="263" y="594"/>
                </a:lnTo>
                <a:lnTo>
                  <a:pt x="247" y="606"/>
                </a:lnTo>
                <a:lnTo>
                  <a:pt x="232" y="618"/>
                </a:lnTo>
                <a:lnTo>
                  <a:pt x="215" y="637"/>
                </a:lnTo>
                <a:lnTo>
                  <a:pt x="205" y="655"/>
                </a:lnTo>
                <a:lnTo>
                  <a:pt x="196" y="676"/>
                </a:lnTo>
                <a:lnTo>
                  <a:pt x="191" y="701"/>
                </a:lnTo>
                <a:lnTo>
                  <a:pt x="194" y="725"/>
                </a:lnTo>
                <a:lnTo>
                  <a:pt x="197" y="749"/>
                </a:lnTo>
                <a:lnTo>
                  <a:pt x="205" y="777"/>
                </a:lnTo>
                <a:lnTo>
                  <a:pt x="212" y="809"/>
                </a:lnTo>
                <a:lnTo>
                  <a:pt x="218" y="837"/>
                </a:lnTo>
                <a:lnTo>
                  <a:pt x="221" y="859"/>
                </a:lnTo>
                <a:lnTo>
                  <a:pt x="221" y="880"/>
                </a:lnTo>
                <a:lnTo>
                  <a:pt x="218" y="909"/>
                </a:lnTo>
                <a:lnTo>
                  <a:pt x="211" y="933"/>
                </a:lnTo>
                <a:lnTo>
                  <a:pt x="205" y="954"/>
                </a:lnTo>
                <a:lnTo>
                  <a:pt x="196" y="973"/>
                </a:lnTo>
                <a:lnTo>
                  <a:pt x="184" y="998"/>
                </a:lnTo>
                <a:lnTo>
                  <a:pt x="167" y="1027"/>
                </a:lnTo>
                <a:lnTo>
                  <a:pt x="150" y="1048"/>
                </a:lnTo>
                <a:lnTo>
                  <a:pt x="132" y="1064"/>
                </a:lnTo>
                <a:lnTo>
                  <a:pt x="115" y="1079"/>
                </a:lnTo>
                <a:lnTo>
                  <a:pt x="97" y="1091"/>
                </a:lnTo>
                <a:lnTo>
                  <a:pt x="79" y="1098"/>
                </a:lnTo>
                <a:lnTo>
                  <a:pt x="54" y="1104"/>
                </a:lnTo>
                <a:lnTo>
                  <a:pt x="26" y="1109"/>
                </a:lnTo>
                <a:lnTo>
                  <a:pt x="0" y="1109"/>
                </a:lnTo>
                <a:close/>
              </a:path>
            </a:pathLst>
          </a:custGeom>
          <a:pattFill prst="smGrid">
            <a:fgClr>
              <a:schemeClr val="accent2"/>
            </a:fgClr>
            <a:bgClr>
              <a:schemeClr val="bg1"/>
            </a:bgClr>
          </a:pattFill>
          <a:ln w="0">
            <a:solidFill>
              <a:srgbClr val="000000"/>
            </a:solidFill>
            <a:prstDash val="solid"/>
            <a:round/>
            <a:headEnd/>
            <a:tailEnd/>
          </a:ln>
        </p:spPr>
        <p:txBody>
          <a:bodyPr/>
          <a:lstStyle/>
          <a:p>
            <a:endParaRPr lang="en-US"/>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4490</TotalTime>
  <Words>2101</Words>
  <Application>Microsoft Office PowerPoint</Application>
  <PresentationFormat>On-screen Show (4:3)</PresentationFormat>
  <Paragraphs>202</Paragraphs>
  <Slides>46</Slides>
  <Notes>33</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1_Default Design</vt:lpstr>
      <vt:lpstr>Slide 1</vt:lpstr>
      <vt:lpstr>NAPSG Implementation Guide to the USNG</vt:lpstr>
      <vt:lpstr>What’s wrong with current systems?</vt:lpstr>
      <vt:lpstr>Latitude/Longitude</vt:lpstr>
      <vt:lpstr> How far is a second anyway?</vt:lpstr>
      <vt:lpstr>Worse yet…</vt:lpstr>
      <vt:lpstr>Township/Range/Section</vt:lpstr>
      <vt:lpstr>Township/Range/Section</vt:lpstr>
      <vt:lpstr>Slide 9</vt:lpstr>
      <vt:lpstr>Slide 10</vt:lpstr>
      <vt:lpstr>Slide 11</vt:lpstr>
      <vt:lpstr>Street Address and Zip</vt:lpstr>
      <vt:lpstr>Slide 13</vt:lpstr>
      <vt:lpstr>Slide 14</vt:lpstr>
      <vt:lpstr>Slide 15</vt:lpstr>
      <vt:lpstr>US National Grid</vt:lpstr>
      <vt:lpstr>US National Grid</vt:lpstr>
      <vt:lpstr>Slide 18</vt:lpstr>
      <vt:lpstr>National Standards</vt:lpstr>
      <vt:lpstr>Slide 20</vt:lpstr>
      <vt:lpstr>Florida Adopts the USNG</vt:lpstr>
      <vt:lpstr>Florida CEMP</vt:lpstr>
      <vt:lpstr>EM Constellation</vt:lpstr>
      <vt:lpstr>Slide 24</vt:lpstr>
      <vt:lpstr>Slide 25</vt:lpstr>
      <vt:lpstr>Slide 26</vt:lpstr>
      <vt:lpstr>Slide 27</vt:lpstr>
      <vt:lpstr>Support for USNG</vt:lpstr>
      <vt:lpstr>KML for Google Earth</vt:lpstr>
      <vt:lpstr>KML for Google Earth</vt:lpstr>
      <vt:lpstr>County Map Books</vt:lpstr>
      <vt:lpstr>Map Book Templates</vt:lpstr>
      <vt:lpstr>Slide 33</vt:lpstr>
      <vt:lpstr>Map Book Templates</vt:lpstr>
      <vt:lpstr>Slide 35</vt:lpstr>
      <vt:lpstr>USNG – Data aggregation</vt:lpstr>
      <vt:lpstr>Slide 37</vt:lpstr>
      <vt:lpstr>USNG – Data aggregation</vt:lpstr>
      <vt:lpstr>USNG – Data aggregation</vt:lpstr>
      <vt:lpstr>USNG – Data aggregation</vt:lpstr>
      <vt:lpstr>USNG – Data aggregation</vt:lpstr>
      <vt:lpstr>Zip Code</vt:lpstr>
      <vt:lpstr>USNG – Data aggregation</vt:lpstr>
      <vt:lpstr>USNG – Data aggregation</vt:lpstr>
      <vt:lpstr>USNG – Data aggregation</vt:lpstr>
      <vt:lpstr>Conclusion</vt:lpstr>
    </vt:vector>
  </TitlesOfParts>
  <Company>regional cooperative alliance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marsh</dc:creator>
  <cp:lastModifiedBy>Richard Butgereit</cp:lastModifiedBy>
  <cp:revision>122</cp:revision>
  <dcterms:created xsi:type="dcterms:W3CDTF">2008-12-23T19:46:38Z</dcterms:created>
  <dcterms:modified xsi:type="dcterms:W3CDTF">2014-09-13T03:45:05Z</dcterms:modified>
</cp:coreProperties>
</file>