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handoutMasterIdLst>
    <p:handoutMasterId r:id="rId33"/>
  </p:handoutMasterIdLst>
  <p:sldIdLst>
    <p:sldId id="296" r:id="rId2"/>
    <p:sldId id="386" r:id="rId3"/>
    <p:sldId id="405" r:id="rId4"/>
    <p:sldId id="387" r:id="rId5"/>
    <p:sldId id="389" r:id="rId6"/>
    <p:sldId id="381" r:id="rId7"/>
    <p:sldId id="390" r:id="rId8"/>
    <p:sldId id="391" r:id="rId9"/>
    <p:sldId id="393" r:id="rId10"/>
    <p:sldId id="394" r:id="rId11"/>
    <p:sldId id="388" r:id="rId12"/>
    <p:sldId id="397" r:id="rId13"/>
    <p:sldId id="404" r:id="rId14"/>
    <p:sldId id="413" r:id="rId15"/>
    <p:sldId id="368" r:id="rId16"/>
    <p:sldId id="379" r:id="rId17"/>
    <p:sldId id="409" r:id="rId18"/>
    <p:sldId id="414" r:id="rId19"/>
    <p:sldId id="411" r:id="rId20"/>
    <p:sldId id="410" r:id="rId21"/>
    <p:sldId id="406" r:id="rId22"/>
    <p:sldId id="380" r:id="rId23"/>
    <p:sldId id="407" r:id="rId24"/>
    <p:sldId id="412" r:id="rId25"/>
    <p:sldId id="416" r:id="rId26"/>
    <p:sldId id="415" r:id="rId27"/>
    <p:sldId id="384" r:id="rId28"/>
    <p:sldId id="417" r:id="rId29"/>
    <p:sldId id="418" r:id="rId30"/>
    <p:sldId id="385" r:id="rId31"/>
  </p:sldIdLst>
  <p:sldSz cx="9144000" cy="6858000" type="screen4x3"/>
  <p:notesSz cx="7004050" cy="92233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05">
          <p15:clr>
            <a:srgbClr val="A4A3A4"/>
          </p15:clr>
        </p15:guide>
        <p15:guide id="2" pos="220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mes E. Lake" initials="JE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12" autoAdjust="0"/>
    <p:restoredTop sz="58400" autoAdjust="0"/>
  </p:normalViewPr>
  <p:slideViewPr>
    <p:cSldViewPr>
      <p:cViewPr varScale="1">
        <p:scale>
          <a:sx n="67" d="100"/>
          <a:sy n="67" d="100"/>
        </p:scale>
        <p:origin x="-29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905"/>
        <p:guide pos="220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image" Target="../media/image5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1169"/>
          </a:xfrm>
          <a:prstGeom prst="rect">
            <a:avLst/>
          </a:prstGeom>
        </p:spPr>
        <p:txBody>
          <a:bodyPr vert="horz" lIns="92715" tIns="46358" rIns="92715" bIns="4635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7341" y="0"/>
            <a:ext cx="3035088" cy="461169"/>
          </a:xfrm>
          <a:prstGeom prst="rect">
            <a:avLst/>
          </a:prstGeom>
        </p:spPr>
        <p:txBody>
          <a:bodyPr vert="horz" lIns="92715" tIns="46358" rIns="92715" bIns="46358" rtlCol="0"/>
          <a:lstStyle>
            <a:lvl1pPr algn="r">
              <a:defRPr sz="1300"/>
            </a:lvl1pPr>
          </a:lstStyle>
          <a:p>
            <a:fld id="{623D7235-6AD6-41D1-B5F1-803CB9DA9D6E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0606"/>
            <a:ext cx="3035088" cy="461169"/>
          </a:xfrm>
          <a:prstGeom prst="rect">
            <a:avLst/>
          </a:prstGeom>
        </p:spPr>
        <p:txBody>
          <a:bodyPr vert="horz" lIns="92715" tIns="46358" rIns="92715" bIns="4635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7341" y="8760606"/>
            <a:ext cx="3035088" cy="461169"/>
          </a:xfrm>
          <a:prstGeom prst="rect">
            <a:avLst/>
          </a:prstGeom>
        </p:spPr>
        <p:txBody>
          <a:bodyPr vert="horz" lIns="92715" tIns="46358" rIns="92715" bIns="46358" rtlCol="0" anchor="b"/>
          <a:lstStyle>
            <a:lvl1pPr algn="r">
              <a:defRPr sz="1300"/>
            </a:lvl1pPr>
          </a:lstStyle>
          <a:p>
            <a:fld id="{F80EE2C2-F88C-451A-B557-6DD078D14F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6138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1169"/>
          </a:xfrm>
          <a:prstGeom prst="rect">
            <a:avLst/>
          </a:prstGeom>
        </p:spPr>
        <p:txBody>
          <a:bodyPr vert="horz" lIns="92715" tIns="46358" rIns="92715" bIns="4635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7341" y="0"/>
            <a:ext cx="3035088" cy="461169"/>
          </a:xfrm>
          <a:prstGeom prst="rect">
            <a:avLst/>
          </a:prstGeom>
        </p:spPr>
        <p:txBody>
          <a:bodyPr vert="horz" lIns="92715" tIns="46358" rIns="92715" bIns="46358" rtlCol="0"/>
          <a:lstStyle>
            <a:lvl1pPr algn="r">
              <a:defRPr sz="1300"/>
            </a:lvl1pPr>
          </a:lstStyle>
          <a:p>
            <a:fld id="{877BD521-BD42-41D7-9854-B58C7D930D68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693738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15" tIns="46358" rIns="92715" bIns="4635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5" y="4381103"/>
            <a:ext cx="5603240" cy="4150519"/>
          </a:xfrm>
          <a:prstGeom prst="rect">
            <a:avLst/>
          </a:prstGeom>
        </p:spPr>
        <p:txBody>
          <a:bodyPr vert="horz" lIns="92715" tIns="46358" rIns="92715" bIns="4635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0606"/>
            <a:ext cx="3035088" cy="461169"/>
          </a:xfrm>
          <a:prstGeom prst="rect">
            <a:avLst/>
          </a:prstGeom>
        </p:spPr>
        <p:txBody>
          <a:bodyPr vert="horz" lIns="92715" tIns="46358" rIns="92715" bIns="4635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7341" y="8760606"/>
            <a:ext cx="3035088" cy="461169"/>
          </a:xfrm>
          <a:prstGeom prst="rect">
            <a:avLst/>
          </a:prstGeom>
        </p:spPr>
        <p:txBody>
          <a:bodyPr vert="horz" lIns="92715" tIns="46358" rIns="92715" bIns="46358" rtlCol="0" anchor="b"/>
          <a:lstStyle>
            <a:lvl1pPr algn="r">
              <a:defRPr sz="1300"/>
            </a:lvl1pPr>
          </a:lstStyle>
          <a:p>
            <a:fld id="{77D6C4D2-A8B8-459C-ABD0-A484BD9DFF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266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Consolidation of E911 operations for multiple PSAPs &amp; NextGen911 	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NAPSG Foundation Southeast Summit, September 13-14, 2014 Francis Marion Hotel, Charleston, South Carolina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6C4D2-A8B8-459C-ABD0-A484BD9DFF8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714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sz="1200" kern="0" dirty="0" smtClean="0">
                <a:latin typeface="Franklin Gothic Medium Cond" pitchFamily="34" charset="0"/>
              </a:rPr>
              <a:t>This image shows</a:t>
            </a:r>
            <a:r>
              <a:rPr lang="en-US" sz="1200" kern="0" baseline="0" dirty="0" smtClean="0">
                <a:latin typeface="Franklin Gothic Medium Cond" pitchFamily="34" charset="0"/>
              </a:rPr>
              <a:t> a panoramic view of the 9-1-1 Communications Center floor.  The 36 console positions support law, fire and EMS dispatch as well as 9-1-1 call taking.  Our department has </a:t>
            </a:r>
            <a:r>
              <a:rPr lang="en-US" sz="1200" kern="0" dirty="0" smtClean="0">
                <a:latin typeface="Franklin Gothic Medium Cond" pitchFamily="34" charset="0"/>
              </a:rPr>
              <a:t>132 Call Taker, Dispatcher &amp; Supervisor</a:t>
            </a:r>
            <a:r>
              <a:rPr lang="en-US" sz="1200" kern="0" baseline="0" dirty="0" smtClean="0">
                <a:latin typeface="Franklin Gothic Medium Cond" pitchFamily="34" charset="0"/>
              </a:rPr>
              <a:t> positions to handle the workload.  We have </a:t>
            </a:r>
            <a:r>
              <a:rPr lang="en-US" sz="1200" kern="0" dirty="0" smtClean="0">
                <a:latin typeface="Franklin Gothic Medium Cond" pitchFamily="34" charset="0"/>
              </a:rPr>
              <a:t>28 Support, IT, Administrative and Manager</a:t>
            </a:r>
            <a:r>
              <a:rPr lang="en-US" sz="1200" kern="0" baseline="0" dirty="0" smtClean="0">
                <a:latin typeface="Franklin Gothic Medium Cond" pitchFamily="34" charset="0"/>
              </a:rPr>
              <a:t> positions to maintain the support and technology for the Center.</a:t>
            </a:r>
          </a:p>
          <a:p>
            <a:pPr marL="0" indent="0">
              <a:buFont typeface="Arial" pitchFamily="34" charset="0"/>
              <a:buNone/>
            </a:pPr>
            <a:endParaRPr lang="en-US" sz="1200" kern="0" baseline="0" dirty="0" smtClean="0">
              <a:latin typeface="Franklin Gothic Medium Cond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1200" kern="0" baseline="0" dirty="0" smtClean="0">
                <a:latin typeface="Franklin Gothic Medium Cond" pitchFamily="34" charset="0"/>
              </a:rPr>
              <a:t>We manage all of this with a $</a:t>
            </a:r>
            <a:r>
              <a:rPr lang="en-US" sz="1200" kern="0" dirty="0" smtClean="0">
                <a:latin typeface="Franklin Gothic Medium Cond" pitchFamily="34" charset="0"/>
              </a:rPr>
              <a:t>12 million Operating Budget</a:t>
            </a:r>
            <a:r>
              <a:rPr lang="en-US" sz="1200" kern="0" baseline="0" dirty="0" smtClean="0">
                <a:latin typeface="Franklin Gothic Medium Cond" pitchFamily="34" charset="0"/>
              </a:rPr>
              <a:t> comprised of general funds from taxes and 9-1-1 surcharge fees.</a:t>
            </a:r>
            <a:endParaRPr lang="en-US" sz="1200" kern="0" dirty="0" smtClean="0">
              <a:latin typeface="Franklin Gothic Medium Cond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6C4D2-A8B8-459C-ABD0-A484BD9DFF8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206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kern="0" dirty="0" smtClean="0">
                <a:solidFill>
                  <a:schemeClr val="tx1"/>
                </a:solidFill>
              </a:rPr>
              <a:t>Our workload consists of 1.2 million inbound and outbound calls annually</a:t>
            </a:r>
            <a:r>
              <a:rPr lang="en-US" kern="0" baseline="0" dirty="0" smtClean="0">
                <a:solidFill>
                  <a:schemeClr val="tx1"/>
                </a:solidFill>
              </a:rPr>
              <a:t> or 3,500 phone calls per day.  </a:t>
            </a:r>
          </a:p>
          <a:p>
            <a:pPr marL="0" indent="0">
              <a:buFont typeface="Arial" pitchFamily="34" charset="0"/>
              <a:buNone/>
            </a:pPr>
            <a:endParaRPr lang="en-US" kern="0" baseline="0" dirty="0" smtClean="0">
              <a:solidFill>
                <a:schemeClr val="tx1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US" kern="0" baseline="0" dirty="0" smtClean="0">
                <a:solidFill>
                  <a:schemeClr val="tx1"/>
                </a:solidFill>
              </a:rPr>
              <a:t>Approximately 1,000 of those 3,500 calls will be on a 9-1-1 line while the others are on seven-digit inbound and outbound lines.</a:t>
            </a:r>
          </a:p>
          <a:p>
            <a:pPr marL="0" indent="0">
              <a:buFont typeface="Arial" pitchFamily="34" charset="0"/>
              <a:buNone/>
            </a:pPr>
            <a:endParaRPr lang="en-US" kern="0" baseline="0" dirty="0" smtClean="0">
              <a:solidFill>
                <a:schemeClr val="tx1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US" kern="0" baseline="0" dirty="0" smtClean="0">
                <a:solidFill>
                  <a:schemeClr val="tx1"/>
                </a:solidFill>
              </a:rPr>
              <a:t>Of those 1.2 million calls comes </a:t>
            </a:r>
            <a:r>
              <a:rPr lang="en-US" kern="0" dirty="0" smtClean="0">
                <a:solidFill>
                  <a:schemeClr val="tx1"/>
                </a:solidFill>
              </a:rPr>
              <a:t>620,000 law, fire &amp; medical incidents annually.  As an example, we may receive</a:t>
            </a:r>
            <a:r>
              <a:rPr lang="en-US" kern="0" baseline="0" dirty="0" smtClean="0">
                <a:solidFill>
                  <a:schemeClr val="tx1"/>
                </a:solidFill>
              </a:rPr>
              <a:t> 20 calls about the traffic accident on the highway but it is only one incident.</a:t>
            </a:r>
            <a:endParaRPr lang="en-US" kern="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6C4D2-A8B8-459C-ABD0-A484BD9DFF8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6373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6C4D2-A8B8-459C-ABD0-A484BD9DFF8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7048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6C4D2-A8B8-459C-ABD0-A484BD9DFF8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7048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6C4D2-A8B8-459C-ABD0-A484BD9DFF8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5458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00D7-7771-4D13-B537-DF8CCEE5491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020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6C4D2-A8B8-459C-ABD0-A484BD9DFF8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8833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00D7-7771-4D13-B537-DF8CCEE5491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1965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6C4D2-A8B8-459C-ABD0-A484BD9DFF8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8856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6C4D2-A8B8-459C-ABD0-A484BD9DFF8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70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6C4D2-A8B8-459C-ABD0-A484BD9DFF8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831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6C4D2-A8B8-459C-ABD0-A484BD9DFF8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8199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1200" i="1" dirty="0" smtClean="0">
                <a:latin typeface="+mn-lt"/>
              </a:rPr>
              <a:t>Floor Plans</a:t>
            </a:r>
          </a:p>
          <a:p>
            <a:pPr>
              <a:spcBef>
                <a:spcPct val="20000"/>
              </a:spcBef>
              <a:defRPr/>
            </a:pPr>
            <a:r>
              <a:rPr lang="en-US" sz="1200" i="1" dirty="0" smtClean="0">
                <a:latin typeface="+mn-lt"/>
              </a:rPr>
              <a:t>Fire Control Panels</a:t>
            </a:r>
          </a:p>
          <a:p>
            <a:pPr>
              <a:spcBef>
                <a:spcPct val="20000"/>
              </a:spcBef>
              <a:defRPr/>
            </a:pPr>
            <a:r>
              <a:rPr lang="en-US" sz="1200" i="1" dirty="0" smtClean="0">
                <a:latin typeface="+mn-lt"/>
              </a:rPr>
              <a:t>Ingress, Egress, Stairwells</a:t>
            </a:r>
          </a:p>
          <a:p>
            <a:pPr>
              <a:spcBef>
                <a:spcPct val="20000"/>
              </a:spcBef>
              <a:defRPr/>
            </a:pPr>
            <a:r>
              <a:rPr lang="en-US" sz="1200" i="1" dirty="0" smtClean="0">
                <a:latin typeface="+mn-lt"/>
              </a:rPr>
              <a:t>Fire Code Inspections</a:t>
            </a:r>
          </a:p>
          <a:p>
            <a:pPr>
              <a:spcBef>
                <a:spcPct val="20000"/>
              </a:spcBef>
              <a:defRPr/>
            </a:pPr>
            <a:r>
              <a:rPr lang="en-US" sz="1200" i="1" dirty="0" smtClean="0">
                <a:latin typeface="+mn-lt"/>
              </a:rPr>
              <a:t>Past historical data (law and fire) </a:t>
            </a:r>
          </a:p>
          <a:p>
            <a:pPr>
              <a:spcBef>
                <a:spcPct val="20000"/>
              </a:spcBef>
              <a:defRPr/>
            </a:pPr>
            <a:r>
              <a:rPr lang="en-US" sz="1200" i="1" dirty="0" smtClean="0">
                <a:latin typeface="+mn-lt"/>
              </a:rPr>
              <a:t>Building Inspections</a:t>
            </a:r>
          </a:p>
          <a:p>
            <a:pPr>
              <a:spcBef>
                <a:spcPct val="20000"/>
              </a:spcBef>
              <a:defRPr/>
            </a:pPr>
            <a:r>
              <a:rPr lang="en-US" sz="1200" i="1" dirty="0" smtClean="0">
                <a:latin typeface="+mn-lt"/>
              </a:rPr>
              <a:t>Hazardous Materials</a:t>
            </a:r>
          </a:p>
          <a:p>
            <a:pPr>
              <a:spcBef>
                <a:spcPct val="20000"/>
              </a:spcBef>
              <a:defRPr/>
            </a:pPr>
            <a:r>
              <a:rPr lang="en-US" sz="1200" i="1" dirty="0" smtClean="0">
                <a:latin typeface="+mn-lt"/>
              </a:rPr>
              <a:t>Sensor Locations and Data</a:t>
            </a:r>
          </a:p>
          <a:p>
            <a:pPr>
              <a:spcBef>
                <a:spcPct val="20000"/>
              </a:spcBef>
              <a:defRPr/>
            </a:pPr>
            <a:r>
              <a:rPr lang="en-US" sz="1200" i="1" dirty="0" smtClean="0">
                <a:latin typeface="+mn-lt"/>
              </a:rPr>
              <a:t>Historical Data</a:t>
            </a:r>
          </a:p>
          <a:p>
            <a:pPr>
              <a:spcBef>
                <a:spcPct val="20000"/>
              </a:spcBef>
              <a:defRPr/>
            </a:pPr>
            <a:r>
              <a:rPr lang="en-US" sz="1200" i="1" dirty="0" smtClean="0">
                <a:latin typeface="+mn-lt"/>
              </a:rPr>
              <a:t>Surveillance Camera Locations</a:t>
            </a:r>
          </a:p>
          <a:p>
            <a:pPr>
              <a:spcBef>
                <a:spcPct val="20000"/>
              </a:spcBef>
              <a:defRPr/>
            </a:pPr>
            <a:r>
              <a:rPr lang="en-US" sz="1200" i="1" dirty="0" smtClean="0">
                <a:latin typeface="+mn-lt"/>
              </a:rPr>
              <a:t>Campus /  Facilities Layouts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6C4D2-A8B8-459C-ABD0-A484BD9DFF8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765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6C4D2-A8B8-459C-ABD0-A484BD9DFF8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0566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00D7-7771-4D13-B537-DF8CCEE5491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0796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CD0B940-0869-4655-98CA-F3D3DC8A7FA3}" type="slidenum">
              <a:rPr lang="en-US" smtClean="0">
                <a:cs typeface="Arial" charset="0"/>
              </a:rPr>
              <a:pPr/>
              <a:t>25</a:t>
            </a:fld>
            <a:endParaRPr lang="en-US" smtClean="0">
              <a:cs typeface="Arial" charset="0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896097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96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0CAF6BF-FDD7-4F8D-9D93-B24A6586A4DB}" type="slidenum">
              <a:rPr lang="en-US" smtClean="0"/>
              <a:pPr/>
              <a:t>26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752604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F61D43-BF5C-4AF2-BD6B-BAC9F236233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7082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ESInet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Using an AT&amp;T IP</a:t>
            </a:r>
            <a:r>
              <a:rPr lang="en-US" baseline="0" dirty="0" smtClean="0"/>
              <a:t> enabled infrastructure we will be moving forward next year with an Emergency Services IP network (</a:t>
            </a:r>
            <a:r>
              <a:rPr lang="en-US" baseline="0" dirty="0" err="1" smtClean="0"/>
              <a:t>ESInet</a:t>
            </a:r>
            <a:r>
              <a:rPr lang="en-US" baseline="0" dirty="0" smtClean="0"/>
              <a:t>) and transitioning off of our old legacy telephone network.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AT&amp;T is shutting down the old telephone network and hopes to be transitioned away from that equipment by 2019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Geographically</a:t>
            </a:r>
            <a:r>
              <a:rPr lang="en-US" baseline="0" dirty="0" smtClean="0"/>
              <a:t> Diversity for our 9-1-1  Center Backup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We are working with Spartanburg, SC to answer our calls and dispatcher our responders in the event that we cannot do so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Four hours away in the “upstate”, Spartanburg should not feel our hurricane and we would not be affected by their tornado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Continuity</a:t>
            </a:r>
            <a:r>
              <a:rPr lang="en-US" baseline="0" dirty="0" smtClean="0"/>
              <a:t> Of Operations Plan (COOP)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Again, thinking geographically diverse, we are working with a large agency in North Carolina to provide a long term COOP location should we not be able to operate in Charleston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CAD to CAD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We are working with a vendor to develop a CAD to CAD solution for us.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Basically, I own CAD Brand A and Summerville owns  CAD Brand B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We will create an interface between the two that will allow us to exchange information and dispatch units from each other’s jurisdiction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dirty="0" smtClean="0"/>
              <a:t>Automatic</a:t>
            </a:r>
            <a:r>
              <a:rPr lang="en-US" baseline="0" dirty="0" smtClean="0"/>
              <a:t> Video Identification (AVI)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 receive a 9-1-1 call into my Center and the system gives me a pop-up box with my closest cameras and hyperlinks to view those cameras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Dispatchers do not have to search to see what cameras are available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6C4D2-A8B8-459C-ABD0-A484BD9DFF82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960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6C4D2-A8B8-459C-ABD0-A484BD9DFF8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363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Charleston  County is a diverse community because of it’s rich blend of:</a:t>
            </a:r>
          </a:p>
          <a:p>
            <a:pPr marL="173841" indent="-173841">
              <a:buFontTx/>
              <a:buChar char="-"/>
            </a:pPr>
            <a:r>
              <a:rPr lang="en-US" baseline="0" dirty="0" smtClean="0"/>
              <a:t>C</a:t>
            </a:r>
            <a:r>
              <a:rPr lang="en-US" dirty="0" smtClean="0"/>
              <a:t>ulture such as our Performing</a:t>
            </a:r>
            <a:r>
              <a:rPr lang="en-US" baseline="0" dirty="0" smtClean="0"/>
              <a:t> Arts Center with everything from country, rock, ballet and comedy performances</a:t>
            </a:r>
            <a:r>
              <a:rPr lang="en-US" dirty="0" smtClean="0"/>
              <a:t> </a:t>
            </a:r>
          </a:p>
          <a:p>
            <a:pPr marL="173841" indent="-173841">
              <a:buFontTx/>
              <a:buChar char="-"/>
            </a:pPr>
            <a:r>
              <a:rPr lang="en-US" dirty="0" smtClean="0"/>
              <a:t>Economic activity such as Boeing, </a:t>
            </a:r>
          </a:p>
          <a:p>
            <a:pPr marL="173841" indent="-173841">
              <a:buFontTx/>
              <a:buChar char="-"/>
            </a:pPr>
            <a:r>
              <a:rPr lang="en-US" dirty="0" smtClean="0"/>
              <a:t>Environmental beauty such as our beaches</a:t>
            </a:r>
          </a:p>
          <a:p>
            <a:pPr marL="173841" indent="-173841">
              <a:buFontTx/>
              <a:buChar char="-"/>
            </a:pPr>
            <a:r>
              <a:rPr lang="en-US" dirty="0" smtClean="0"/>
              <a:t>History</a:t>
            </a:r>
            <a:r>
              <a:rPr lang="en-US" baseline="0" dirty="0" smtClean="0"/>
              <a:t> </a:t>
            </a:r>
            <a:r>
              <a:rPr lang="en-US" dirty="0" smtClean="0"/>
              <a:t>such as Downtown Charleston</a:t>
            </a:r>
          </a:p>
          <a:p>
            <a:pPr marL="173841" indent="-173841">
              <a:buFontTx/>
              <a:buChar char="-"/>
            </a:pPr>
            <a:endParaRPr lang="en-US" dirty="0" smtClean="0"/>
          </a:p>
          <a:p>
            <a:r>
              <a:rPr lang="en-US" dirty="0" smtClean="0"/>
              <a:t>Charleston</a:t>
            </a:r>
            <a:r>
              <a:rPr lang="en-US" baseline="0" dirty="0" smtClean="0"/>
              <a:t> is or has been a:</a:t>
            </a:r>
          </a:p>
          <a:p>
            <a:pPr marL="173841" indent="-173841">
              <a:buFontTx/>
              <a:buChar char="-"/>
            </a:pPr>
            <a:r>
              <a:rPr lang="en-US" baseline="0" dirty="0" smtClean="0"/>
              <a:t>T</a:t>
            </a:r>
            <a:r>
              <a:rPr lang="en-US" dirty="0" smtClean="0"/>
              <a:t>op ten "most livable places" in the United States.</a:t>
            </a:r>
          </a:p>
          <a:p>
            <a:pPr marL="173841" indent="-173841">
              <a:buFontTx/>
              <a:buChar char="-"/>
            </a:pPr>
            <a:r>
              <a:rPr lang="en-US" dirty="0" smtClean="0"/>
              <a:t>Top five travel cities in America</a:t>
            </a:r>
          </a:p>
          <a:p>
            <a:pPr marL="173841" indent="-173841">
              <a:buFontTx/>
              <a:buChar char="-"/>
            </a:pPr>
            <a:r>
              <a:rPr lang="en-US" dirty="0" smtClean="0"/>
              <a:t>Top twenty travel cities worldwide</a:t>
            </a:r>
          </a:p>
          <a:p>
            <a:endParaRPr lang="en-US" dirty="0" smtClean="0"/>
          </a:p>
          <a:p>
            <a:r>
              <a:rPr lang="en-US" dirty="0" smtClean="0"/>
              <a:t>There</a:t>
            </a:r>
            <a:r>
              <a:rPr lang="en-US" baseline="0" dirty="0" smtClean="0"/>
              <a:t> is always something going on in Charleston from:</a:t>
            </a:r>
          </a:p>
          <a:p>
            <a:pPr marL="173841" indent="-173841">
              <a:buFontTx/>
              <a:buChar char="-"/>
            </a:pPr>
            <a:r>
              <a:rPr lang="en-US" baseline="0" dirty="0" smtClean="0"/>
              <a:t>Cooper River Bridge Run</a:t>
            </a:r>
          </a:p>
          <a:p>
            <a:pPr marL="173841" indent="-173841">
              <a:buFontTx/>
              <a:buChar char="-"/>
            </a:pPr>
            <a:r>
              <a:rPr lang="en-US" baseline="0" dirty="0" smtClean="0"/>
              <a:t>Arts Festivals</a:t>
            </a:r>
          </a:p>
          <a:p>
            <a:pPr marL="173841" indent="-173841">
              <a:buFontTx/>
              <a:buChar char="-"/>
            </a:pPr>
            <a:endParaRPr lang="en-US" baseline="0" dirty="0" smtClean="0"/>
          </a:p>
          <a:p>
            <a:r>
              <a:rPr lang="en-US" baseline="0" dirty="0" smtClean="0"/>
              <a:t>Charleston, North Charleston and Mount Pleasant are three of the top five largest cities by population in South Carolina.</a:t>
            </a:r>
          </a:p>
          <a:p>
            <a:endParaRPr lang="en-US" baseline="0" dirty="0" smtClean="0"/>
          </a:p>
          <a:p>
            <a:r>
              <a:rPr lang="en-US" baseline="0" dirty="0" smtClean="0"/>
              <a:t>Geographically our challenges are annexations which occur weekly and have no County boundaries.  For example, the City of Charleston is in 2 counties and the City of North Charleston is in 3 counties.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also have the challenge of bridges.  Folly Beach has 1 way on &amp; off, Kiawah Island has 1 way on &amp; off, Isle of Palms has 2 ways on &amp; off, Sullivan’s Island has 2 ways on and off, etc.  All bridges are closed when sustained winds reach 40 mph.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6C4D2-A8B8-459C-ABD0-A484BD9DFF8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043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841" indent="-173841">
              <a:buFontTx/>
              <a:buChar char="-"/>
            </a:pPr>
            <a:r>
              <a:rPr lang="en-US" dirty="0" smtClean="0"/>
              <a:t>In 2007, after completing</a:t>
            </a:r>
            <a:r>
              <a:rPr lang="en-US" baseline="0" dirty="0" smtClean="0"/>
              <a:t> a Consolidation Feasibility Study conducted by Kimball Consulting, Charleston County chose to move forward with consolidation of all 9-1-1 public safety answering points (PSAPs) and emergency communications centers (ECCs).  </a:t>
            </a:r>
          </a:p>
          <a:p>
            <a:pPr marL="173841" indent="-173841">
              <a:buFontTx/>
              <a:buChar char="-"/>
            </a:pPr>
            <a:r>
              <a:rPr lang="en-US" baseline="0" dirty="0" smtClean="0"/>
              <a:t>This one consolidated PSAP would provide all call taking and dispatching for 24 agencies within Charleston County.</a:t>
            </a:r>
          </a:p>
          <a:p>
            <a:pPr marL="173841" indent="-173841">
              <a:buFontTx/>
              <a:buChar char="-"/>
            </a:pPr>
            <a:r>
              <a:rPr lang="en-US" baseline="0" dirty="0" smtClean="0"/>
              <a:t>All personnel are County employees.  The County manages the HR &amp; Budget, a Consolidated Dispatch Board provides operational direction.</a:t>
            </a:r>
          </a:p>
          <a:p>
            <a:pPr marL="173841" indent="-173841">
              <a:buFontTx/>
              <a:buChar char="-"/>
            </a:pPr>
            <a:r>
              <a:rPr lang="en-US" baseline="0" dirty="0" smtClean="0"/>
              <a:t>CDC Board made up of Sheriff, Police Chiefs, Fire Chiefs, EMS Director and Coast Guard.</a:t>
            </a:r>
          </a:p>
          <a:p>
            <a:pPr marL="173841" indent="-173841">
              <a:buFontTx/>
              <a:buChar char="-"/>
            </a:pPr>
            <a:r>
              <a:rPr lang="en-US" baseline="0" dirty="0" smtClean="0"/>
              <a:t>Although the original plan was to plan the consolidation process over 3 years, the U.S. financial crisis drove government officials in Charleston County to start the process immediately so that there would be no turning back.</a:t>
            </a:r>
          </a:p>
          <a:p>
            <a:pPr marL="173841" indent="-173841">
              <a:buFontTx/>
              <a:buChar char="-"/>
            </a:pPr>
            <a:r>
              <a:rPr lang="en-US" baseline="0" dirty="0" smtClean="0"/>
              <a:t>The consolidation project will be considered successfully completed in 2014 with the consolidation of last PSAP.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6C4D2-A8B8-459C-ABD0-A484BD9DFF8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807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Charleston County</a:t>
            </a:r>
            <a:r>
              <a:rPr lang="en-US" baseline="0" dirty="0" smtClean="0"/>
              <a:t> Consolidated 9-1-1 Center is an information sharing hub.  We take in a large amount of data and although the Center may not use all the data we make it available to our partners.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use the term “data” to describe:</a:t>
            </a:r>
          </a:p>
          <a:p>
            <a:endParaRPr lang="en-US" baseline="0" dirty="0" smtClean="0"/>
          </a:p>
          <a:p>
            <a:r>
              <a:rPr lang="en-US" baseline="0" dirty="0" smtClean="0"/>
              <a:t>Mobile Data Units – laptops equipped with automatic vehicle locators (AVL) in law, fire and medical vehicles so we all know where each other is</a:t>
            </a:r>
          </a:p>
          <a:p>
            <a:r>
              <a:rPr lang="en-US" baseline="0" dirty="0" smtClean="0"/>
              <a:t>Last Know Location – for units without AVL</a:t>
            </a:r>
          </a:p>
          <a:p>
            <a:r>
              <a:rPr lang="en-US" baseline="0" dirty="0" smtClean="0"/>
              <a:t>Fixed Cameras – over 135 cameras and increasing throughout Charleston County which overlook critical infrastructure and priority areas</a:t>
            </a:r>
          </a:p>
          <a:p>
            <a:r>
              <a:rPr lang="en-US" baseline="0" dirty="0" smtClean="0"/>
              <a:t>School locations</a:t>
            </a:r>
          </a:p>
          <a:p>
            <a:r>
              <a:rPr lang="en-US" baseline="0" dirty="0" smtClean="0"/>
              <a:t>Day Care locations</a:t>
            </a:r>
          </a:p>
          <a:p>
            <a:r>
              <a:rPr lang="en-US" baseline="0" dirty="0" smtClean="0"/>
              <a:t>Medical facilities</a:t>
            </a:r>
          </a:p>
          <a:p>
            <a:r>
              <a:rPr lang="en-US" baseline="0" dirty="0" smtClean="0"/>
              <a:t>Hydrant locations</a:t>
            </a:r>
          </a:p>
          <a:p>
            <a:r>
              <a:rPr lang="en-US" baseline="0" dirty="0" smtClean="0"/>
              <a:t>Etc., etc., etc. </a:t>
            </a:r>
          </a:p>
          <a:p>
            <a:endParaRPr lang="en-US" baseline="0" dirty="0" smtClean="0"/>
          </a:p>
          <a:p>
            <a:r>
              <a:rPr lang="en-US" dirty="0" smtClean="0"/>
              <a:t>CAD is the heart of the hub</a:t>
            </a:r>
          </a:p>
          <a:p>
            <a:r>
              <a:rPr lang="en-US" dirty="0" smtClean="0"/>
              <a:t>The PSAP takes in all information and then shares that information with those that need to know</a:t>
            </a:r>
          </a:p>
          <a:p>
            <a:r>
              <a:rPr lang="en-US" dirty="0" smtClean="0"/>
              <a:t>Caution – beware of information overload!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6C4D2-A8B8-459C-ABD0-A484BD9DFF8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59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are the “Consolidation Partners”.  Those that have chosen</a:t>
            </a:r>
            <a:r>
              <a:rPr lang="en-US" baseline="0" dirty="0" smtClean="0"/>
              <a:t> to have their 9-1-1 calls answered and dispatched through the Consolidated 9-1-1 Center.  Although Folly Beach is not on this list, we do answer their 9-1-1 calls, transfer those to their dispatch center and assist when they need us.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6C4D2-A8B8-459C-ABD0-A484BD9DFF8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965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also have other partners that we work closely with and share information on a regular basis.  Our current major project is with Joint Base Charleston.  This primarily Air Force/Navy Base has their own 9-1-1 center.  We are working with them to share our technology, information and provide additional services for them.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6C4D2-A8B8-459C-ABD0-A484BD9DFF8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3229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kern="0" dirty="0" smtClean="0"/>
              <a:t>This image</a:t>
            </a:r>
            <a:r>
              <a:rPr lang="en-US" kern="0" baseline="0" dirty="0" smtClean="0"/>
              <a:t> is a view of the Charleston County Consolidated 9-1-1 Center and </a:t>
            </a:r>
            <a:r>
              <a:rPr lang="en-US" kern="0" dirty="0" smtClean="0"/>
              <a:t>Emergency Operations Center.  As it’s name</a:t>
            </a:r>
            <a:r>
              <a:rPr lang="en-US" kern="0" baseline="0" dirty="0" smtClean="0"/>
              <a:t> implies, the building houses the 9-1-1 Center and the EOC.</a:t>
            </a:r>
          </a:p>
          <a:p>
            <a:endParaRPr lang="en-US" kern="0" baseline="0" dirty="0" smtClean="0"/>
          </a:p>
          <a:p>
            <a:r>
              <a:rPr lang="en-US" kern="0" baseline="0" dirty="0" smtClean="0"/>
              <a:t>This 38,000 square foot building is 49 feet above sea level and designed to withstand winds of 191 mph.  At a cost of $27 million, this facility is LEED Gold Certified for environmental efficiency and has diverse and redundant infrastructure to increase the likelihood of survivability during a natural or manmade disaster.</a:t>
            </a:r>
            <a:endParaRPr lang="en-US" kern="0" dirty="0" smtClean="0"/>
          </a:p>
          <a:p>
            <a:endParaRPr lang="en-US" kern="0" dirty="0" smtClean="0"/>
          </a:p>
          <a:p>
            <a:r>
              <a:rPr lang="en-US" kern="0" dirty="0" smtClean="0"/>
              <a:t>The building is also home to the County’s Backup Data Center storing vital County records</a:t>
            </a:r>
            <a:r>
              <a:rPr lang="en-US" kern="0" baseline="0" dirty="0" smtClean="0"/>
              <a:t> and has a </a:t>
            </a:r>
            <a:r>
              <a:rPr lang="en-US" kern="0" dirty="0" smtClean="0"/>
              <a:t>Sensitive Compartmented Information Facility (SCIF).  Essentially a SCIF</a:t>
            </a:r>
            <a:r>
              <a:rPr lang="en-US" kern="0" baseline="0" dirty="0" smtClean="0"/>
              <a:t>, when certified by DHS, FBI or some other Federal Agency, provides a location where sensitive information can be exchanged with the appropriate parties.  The SCIF also serves as a backup communications center for the U.S. Coast Guard should they need to evacuate their Center.</a:t>
            </a:r>
          </a:p>
          <a:p>
            <a:endParaRPr lang="en-US" kern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6C4D2-A8B8-459C-ABD0-A484BD9DFF8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507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4D728-FBED-4AA7-9DBE-3BD2B3FAE483}" type="datetime1">
              <a:rPr lang="en-US" smtClean="0"/>
              <a:t>9/5/2014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7315200" y="6400800"/>
            <a:ext cx="762000" cy="365125"/>
          </a:xfrm>
        </p:spPr>
        <p:txBody>
          <a:bodyPr/>
          <a:lstStyle/>
          <a:p>
            <a:fld id="{08928A62-15A4-416D-8BBD-D1984DEC8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10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7E22C-76A8-4EB8-8A45-B2C16AB74A17}" type="datetime1">
              <a:rPr lang="en-US" smtClean="0"/>
              <a:t>9/5/2014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15200" y="6400800"/>
            <a:ext cx="762000" cy="365125"/>
          </a:xfrm>
        </p:spPr>
        <p:txBody>
          <a:bodyPr/>
          <a:lstStyle/>
          <a:p>
            <a:fld id="{08928A62-15A4-416D-8BBD-D1984DEC87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171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B3572-AB28-4C54-BB0C-DE5C08C35C8B}" type="datetime1">
              <a:rPr lang="en-US" smtClean="0"/>
              <a:t>9/5/2014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15200" y="6324600"/>
            <a:ext cx="762000" cy="381000"/>
          </a:xfrm>
        </p:spPr>
        <p:txBody>
          <a:bodyPr/>
          <a:lstStyle/>
          <a:p>
            <a:fld id="{08928A62-15A4-416D-8BBD-D1984DEC87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26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782876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C3E7-AE40-4991-AD54-1C6CAD470C4B}" type="datetime1">
              <a:rPr lang="en-US" smtClean="0"/>
              <a:t>9/5/2014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15200" y="6400800"/>
            <a:ext cx="762000" cy="365125"/>
          </a:xfrm>
        </p:spPr>
        <p:txBody>
          <a:bodyPr/>
          <a:lstStyle/>
          <a:p>
            <a:fld id="{08928A62-15A4-416D-8BBD-D1984DEC8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369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694C-9A3D-4BF4-8F9F-D78B23F5744A}" type="datetime1">
              <a:rPr lang="en-US" smtClean="0"/>
              <a:t>9/5/2014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15200" y="6400800"/>
            <a:ext cx="762000" cy="365125"/>
          </a:xfrm>
        </p:spPr>
        <p:txBody>
          <a:bodyPr/>
          <a:lstStyle/>
          <a:p>
            <a:fld id="{08928A62-15A4-416D-8BBD-D1984DEC8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423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E0A7E-3A0C-4BE2-B10F-BAD22B6C2ACA}" type="datetime1">
              <a:rPr lang="en-US" smtClean="0"/>
              <a:t>9/5/2014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15200" y="6400800"/>
            <a:ext cx="762000" cy="365125"/>
          </a:xfrm>
        </p:spPr>
        <p:txBody>
          <a:bodyPr/>
          <a:lstStyle/>
          <a:p>
            <a:fld id="{08928A62-15A4-416D-8BBD-D1984DEC8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673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2DD4A-24AD-4008-850E-2E7F68CD0ACE}" type="datetime1">
              <a:rPr lang="en-US" smtClean="0"/>
              <a:t>9/5/2014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315200" y="6400800"/>
            <a:ext cx="762000" cy="365125"/>
          </a:xfrm>
        </p:spPr>
        <p:txBody>
          <a:bodyPr/>
          <a:lstStyle/>
          <a:p>
            <a:fld id="{08928A62-15A4-416D-8BBD-D1984DEC8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762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955D9-655B-4D55-A3D3-1BD630FD657F}" type="datetime1">
              <a:rPr lang="en-US" smtClean="0"/>
              <a:t>9/5/2014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15200" y="6324600"/>
            <a:ext cx="762000" cy="365125"/>
          </a:xfrm>
        </p:spPr>
        <p:txBody>
          <a:bodyPr/>
          <a:lstStyle/>
          <a:p>
            <a:fld id="{08928A62-15A4-416D-8BBD-D1984DEC8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431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85115-6711-495E-82AB-A53C18B4BFA2}" type="datetime1">
              <a:rPr lang="en-US" smtClean="0"/>
              <a:t>9/5/2014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39000" y="6324600"/>
            <a:ext cx="762000" cy="365125"/>
          </a:xfrm>
        </p:spPr>
        <p:txBody>
          <a:bodyPr/>
          <a:lstStyle/>
          <a:p>
            <a:fld id="{08928A62-15A4-416D-8BBD-D1984DEC8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51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87EA1-3E81-45C1-B78A-5DEF2A5D0A57}" type="datetime1">
              <a:rPr lang="en-US" smtClean="0"/>
              <a:t>9/5/2014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15200" y="6324600"/>
            <a:ext cx="762000" cy="365125"/>
          </a:xfrm>
        </p:spPr>
        <p:txBody>
          <a:bodyPr/>
          <a:lstStyle/>
          <a:p>
            <a:fld id="{08928A62-15A4-416D-8BBD-D1984DEC8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136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E55A-691D-459A-AE6F-CC9734FBBD04}" type="datetime1">
              <a:rPr lang="en-US" smtClean="0"/>
              <a:t>9/5/2014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8928A62-15A4-416D-8BBD-D1984DEC875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083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417483-44F6-45A0-8C4D-4CB5DADE42B8}" type="datetime1">
              <a:rPr lang="en-US" smtClean="0"/>
              <a:t>9/5/2014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315200" y="639430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9373520-FCF8-4EDE-965B-DB00BDD0662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pic>
        <p:nvPicPr>
          <p:cNvPr id="14" name="Picture 13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172200"/>
            <a:ext cx="533399" cy="51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22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notesSlide" Target="../notesSlides/notesSlide26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0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eg"/><Relationship Id="rId18" Type="http://schemas.openxmlformats.org/officeDocument/2006/relationships/image" Target="../media/image22.jpeg"/><Relationship Id="rId3" Type="http://schemas.openxmlformats.org/officeDocument/2006/relationships/image" Target="../media/image7.png"/><Relationship Id="rId21" Type="http://schemas.openxmlformats.org/officeDocument/2006/relationships/image" Target="../media/image25.gif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0.jpe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jpeg"/><Relationship Id="rId10" Type="http://schemas.openxmlformats.org/officeDocument/2006/relationships/image" Target="../media/image14.jpe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Relationship Id="rId14" Type="http://schemas.openxmlformats.org/officeDocument/2006/relationships/image" Target="../media/image18.png"/><Relationship Id="rId22" Type="http://schemas.openxmlformats.org/officeDocument/2006/relationships/image" Target="../media/image26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8"/>
          <p:cNvSpPr>
            <a:spLocks noGrp="1" noChangeArrowheads="1"/>
          </p:cNvSpPr>
          <p:nvPr>
            <p:ph type="ctrTitle"/>
          </p:nvPr>
        </p:nvSpPr>
        <p:spPr>
          <a:xfrm>
            <a:off x="304800" y="1993092"/>
            <a:ext cx="8458200" cy="2502708"/>
          </a:xfrm>
        </p:spPr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9-1-1 Consolidation &amp; </a:t>
            </a:r>
            <a:br>
              <a:rPr lang="en-US" dirty="0" smtClean="0"/>
            </a:br>
            <a:r>
              <a:rPr lang="en-US" dirty="0" smtClean="0"/>
              <a:t>Next Generation 9-1-1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09600" y="4572000"/>
            <a:ext cx="7854696" cy="1295400"/>
          </a:xfrm>
        </p:spPr>
        <p:txBody>
          <a:bodyPr/>
          <a:lstStyle/>
          <a:p>
            <a:r>
              <a:rPr lang="en-US" dirty="0"/>
              <a:t>Charleston County </a:t>
            </a:r>
            <a:br>
              <a:rPr lang="en-US" dirty="0"/>
            </a:br>
            <a:r>
              <a:rPr lang="en-US" dirty="0"/>
              <a:t>Consolidated 9-1-1 Center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41F5F-BA06-4C5A-A19B-2DA3478B823E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552" l="5042" r="966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2077808" cy="1993092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3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8558"/>
            <a:ext cx="9143999" cy="4390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9099" y="533400"/>
            <a:ext cx="8305800" cy="914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Inside the Center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43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704088"/>
            <a:ext cx="5029200" cy="56205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“We handle big city crime in a small city setting,”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Charleston County Consolidated 9-1-1 Center Deputy Director Allyson Burrell.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77094"/>
            <a:ext cx="3311708" cy="2193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4876800"/>
            <a:ext cx="33117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1.2 million inbound &amp; outbound phone calls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2978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48512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chemeClr val="tx1"/>
                </a:solidFill>
              </a:rPr>
              <a:t>Human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3962400" cy="4389120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200" dirty="0" smtClean="0">
                <a:latin typeface="+mj-lt"/>
              </a:rPr>
              <a:t>Finding the right person to do the job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200" dirty="0" smtClean="0">
                <a:latin typeface="+mj-lt"/>
              </a:rPr>
              <a:t>Fast/Slow paced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200" dirty="0" smtClean="0">
                <a:latin typeface="+mj-lt"/>
              </a:rPr>
              <a:t>Multi-tasking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200" dirty="0" smtClean="0">
                <a:latin typeface="+mj-lt"/>
              </a:rPr>
              <a:t>Stress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200" dirty="0" smtClean="0">
                <a:latin typeface="+mj-lt"/>
              </a:rPr>
              <a:t>Local Area Knowledge &amp; </a:t>
            </a:r>
            <a:r>
              <a:rPr lang="en-US" sz="3200" dirty="0" smtClean="0">
                <a:latin typeface="+mj-lt"/>
              </a:rPr>
              <a:t>Geography</a:t>
            </a:r>
            <a:endParaRPr lang="en-US" sz="3200" dirty="0" smtClean="0">
              <a:latin typeface="+mj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0"/>
            <a:ext cx="3914816" cy="2797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245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4953000" cy="59131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dirty="0" smtClean="0">
                <a:solidFill>
                  <a:schemeClr val="tx1"/>
                </a:solidFill>
              </a:rPr>
              <a:t>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1524000"/>
            <a:ext cx="5334000" cy="4648200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000" dirty="0" smtClean="0">
                <a:latin typeface="+mj-lt"/>
              </a:rPr>
              <a:t>Cell phones account for 81% of all our 9-1-1 calls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000" dirty="0" smtClean="0">
                <a:latin typeface="+mj-lt"/>
              </a:rPr>
              <a:t>Cell phones do not provide an exact location </a:t>
            </a:r>
            <a:endParaRPr lang="en-US" sz="3000" dirty="0">
              <a:latin typeface="+mj-lt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000" dirty="0" smtClean="0">
                <a:latin typeface="+mj-lt"/>
              </a:rPr>
              <a:t>We rely on Wireless Phase </a:t>
            </a:r>
            <a:r>
              <a:rPr lang="en-US" sz="3000" dirty="0" smtClean="0">
                <a:latin typeface="+mj-lt"/>
              </a:rPr>
              <a:t>II info that is not always accurate</a:t>
            </a:r>
          </a:p>
          <a:p>
            <a:pPr lvl="1" indent="-274320">
              <a:buClr>
                <a:schemeClr val="accent3"/>
              </a:buClr>
              <a:defRPr/>
            </a:pPr>
            <a:r>
              <a:rPr lang="en-US" sz="3000" dirty="0" smtClean="0">
                <a:latin typeface="+mj-lt"/>
              </a:rPr>
              <a:t> </a:t>
            </a:r>
            <a:r>
              <a:rPr lang="en-US" sz="2800" dirty="0" smtClean="0">
                <a:latin typeface="+mj-lt"/>
              </a:rPr>
              <a:t>Phase II = latitude </a:t>
            </a:r>
            <a:r>
              <a:rPr lang="en-US" sz="2800" dirty="0" smtClean="0">
                <a:latin typeface="+mj-lt"/>
              </a:rPr>
              <a:t>&amp; longitude </a:t>
            </a:r>
            <a:endParaRPr lang="en-US" sz="2800" dirty="0" smtClean="0">
              <a:latin typeface="+mj-lt"/>
            </a:endParaRPr>
          </a:p>
          <a:p>
            <a:pPr>
              <a:defRPr/>
            </a:pPr>
            <a:r>
              <a:rPr lang="en-US" sz="3000" dirty="0" smtClean="0">
                <a:latin typeface="+mj-lt"/>
              </a:rPr>
              <a:t>This </a:t>
            </a:r>
            <a:r>
              <a:rPr lang="en-US" sz="3000" dirty="0" smtClean="0">
                <a:latin typeface="+mj-lt"/>
              </a:rPr>
              <a:t>is where </a:t>
            </a:r>
            <a:r>
              <a:rPr lang="en-US" sz="3000" dirty="0" smtClean="0">
                <a:latin typeface="+mj-lt"/>
              </a:rPr>
              <a:t>our</a:t>
            </a:r>
            <a:r>
              <a:rPr lang="en-US" sz="3000" dirty="0" smtClean="0">
                <a:latin typeface="+mj-lt"/>
              </a:rPr>
              <a:t> </a:t>
            </a:r>
            <a:r>
              <a:rPr lang="en-US" sz="3000" dirty="0" smtClean="0">
                <a:latin typeface="+mj-lt"/>
              </a:rPr>
              <a:t>GIS journey begins!</a:t>
            </a:r>
          </a:p>
        </p:txBody>
      </p:sp>
      <p:pic>
        <p:nvPicPr>
          <p:cNvPr id="4098" name="Picture 2" descr="http://bobmblog.files.wordpress.com/2011/03/smartphon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18" y="2544506"/>
            <a:ext cx="2893582" cy="224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96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Consolidation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Successes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Reduced response times</a:t>
            </a:r>
          </a:p>
          <a:p>
            <a:r>
              <a:rPr lang="en-US" dirty="0" smtClean="0"/>
              <a:t>Information sharing</a:t>
            </a:r>
          </a:p>
          <a:p>
            <a:r>
              <a:rPr lang="en-US" dirty="0" smtClean="0"/>
              <a:t>Inter-agency cooperation</a:t>
            </a:r>
          </a:p>
          <a:p>
            <a:r>
              <a:rPr lang="en-US" dirty="0" smtClean="0"/>
              <a:t>Automatic Aid</a:t>
            </a:r>
          </a:p>
          <a:p>
            <a:r>
              <a:rPr lang="en-US" dirty="0" smtClean="0"/>
              <a:t>Technology advancements</a:t>
            </a:r>
          </a:p>
          <a:p>
            <a:r>
              <a:rPr lang="en-US" dirty="0" smtClean="0"/>
              <a:t>Higher quality of service</a:t>
            </a:r>
          </a:p>
          <a:p>
            <a:r>
              <a:rPr lang="en-US" dirty="0" smtClean="0"/>
              <a:t>Accountability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Local area knowledge</a:t>
            </a:r>
          </a:p>
          <a:p>
            <a:r>
              <a:rPr lang="en-US" dirty="0" smtClean="0"/>
              <a:t>Human Resources</a:t>
            </a:r>
          </a:p>
          <a:p>
            <a:pPr lvl="1"/>
            <a:r>
              <a:rPr lang="en-US" dirty="0" smtClean="0"/>
              <a:t>Not enough</a:t>
            </a:r>
          </a:p>
          <a:p>
            <a:pPr lvl="1"/>
            <a:r>
              <a:rPr lang="en-US" dirty="0" smtClean="0"/>
              <a:t>Stress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8A62-15A4-416D-8BBD-D1984DEC875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4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8686800" cy="1249362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/>
              <a:t>National Emergency Number Association</a:t>
            </a:r>
            <a:br>
              <a:rPr lang="en-US" sz="4000" dirty="0" smtClean="0"/>
            </a:br>
            <a:r>
              <a:rPr lang="en-US" sz="4000" dirty="0" smtClean="0"/>
              <a:t>Next Generation 9-1-1 Definition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438400"/>
            <a:ext cx="8229600" cy="363133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NG9-1-1 is an Internet Protocol (</a:t>
            </a:r>
            <a:r>
              <a:rPr lang="en-US" dirty="0" smtClean="0"/>
              <a:t>IP) based system comprised of: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anaged </a:t>
            </a:r>
            <a:r>
              <a:rPr lang="en-US" dirty="0"/>
              <a:t>Emergency Services </a:t>
            </a:r>
            <a:r>
              <a:rPr lang="en-US" dirty="0" smtClean="0"/>
              <a:t>IP networks </a:t>
            </a:r>
            <a:r>
              <a:rPr lang="en-US" dirty="0"/>
              <a:t>(</a:t>
            </a:r>
            <a:r>
              <a:rPr lang="en-US" dirty="0" err="1"/>
              <a:t>ESInets</a:t>
            </a:r>
            <a:r>
              <a:rPr lang="en-US" dirty="0"/>
              <a:t>), </a:t>
            </a:r>
            <a:endParaRPr lang="en-US" dirty="0" smtClean="0"/>
          </a:p>
          <a:p>
            <a:pPr lvl="1"/>
            <a:r>
              <a:rPr lang="en-US" dirty="0"/>
              <a:t>F</a:t>
            </a:r>
            <a:r>
              <a:rPr lang="en-US" dirty="0" smtClean="0"/>
              <a:t>unctional elements (applications),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atabases </a:t>
            </a:r>
            <a:r>
              <a:rPr lang="en-US" dirty="0"/>
              <a:t>that replicate </a:t>
            </a:r>
            <a:r>
              <a:rPr lang="en-US" dirty="0" smtClean="0"/>
              <a:t>traditional E9-1-1 </a:t>
            </a:r>
            <a:r>
              <a:rPr lang="en-US" dirty="0"/>
              <a:t>features and functions and provides </a:t>
            </a:r>
            <a:r>
              <a:rPr lang="en-US" dirty="0" smtClean="0"/>
              <a:t>additional capabilities </a:t>
            </a:r>
          </a:p>
          <a:p>
            <a:r>
              <a:rPr lang="en-US" dirty="0" smtClean="0"/>
              <a:t>NG9-1-1 </a:t>
            </a:r>
            <a:r>
              <a:rPr lang="en-US" dirty="0"/>
              <a:t>is designed to provide </a:t>
            </a:r>
            <a:r>
              <a:rPr lang="en-US" dirty="0" smtClean="0"/>
              <a:t>access to</a:t>
            </a:r>
            <a:r>
              <a:rPr lang="en-US" dirty="0"/>
              <a:t> </a:t>
            </a:r>
            <a:r>
              <a:rPr lang="en-US" dirty="0" smtClean="0"/>
              <a:t>emergency </a:t>
            </a:r>
            <a:r>
              <a:rPr lang="en-US" dirty="0"/>
              <a:t>services from all </a:t>
            </a:r>
            <a:r>
              <a:rPr lang="en-US" dirty="0" smtClean="0"/>
              <a:t>connected communications </a:t>
            </a:r>
            <a:r>
              <a:rPr lang="en-US" dirty="0"/>
              <a:t>sources, and provide </a:t>
            </a:r>
            <a:r>
              <a:rPr lang="en-US" dirty="0" smtClean="0"/>
              <a:t>multimedia data</a:t>
            </a:r>
            <a:r>
              <a:rPr lang="en-US" dirty="0"/>
              <a:t> </a:t>
            </a:r>
            <a:r>
              <a:rPr lang="en-US" dirty="0" smtClean="0"/>
              <a:t>capabilities </a:t>
            </a:r>
            <a:r>
              <a:rPr lang="en-US" dirty="0"/>
              <a:t>for Public Safety Answering </a:t>
            </a:r>
            <a:r>
              <a:rPr lang="en-US" dirty="0" smtClean="0"/>
              <a:t>Points (PSAPs</a:t>
            </a:r>
            <a:r>
              <a:rPr lang="en-US" dirty="0"/>
              <a:t>) and other emergency service organizations.</a:t>
            </a:r>
            <a:endParaRPr lang="en-US" dirty="0" smtClean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1905001"/>
            <a:ext cx="1451572" cy="1210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6654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8229600" cy="141732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Jim’s Expanded Version of the </a:t>
            </a:r>
            <a:br>
              <a:rPr lang="en-US" dirty="0" smtClean="0"/>
            </a:br>
            <a:r>
              <a:rPr lang="en-US" dirty="0" smtClean="0"/>
              <a:t>NG9-1-1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14600"/>
            <a:ext cx="8534400" cy="2667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S</a:t>
            </a:r>
            <a:r>
              <a:rPr lang="en-US" dirty="0" smtClean="0"/>
              <a:t>ystems that use IP technology to: </a:t>
            </a:r>
          </a:p>
          <a:p>
            <a:pPr marL="0" indent="0" algn="ctr">
              <a:buNone/>
            </a:pPr>
            <a:r>
              <a:rPr lang="en-US" dirty="0" smtClean="0"/>
              <a:t>- Enable information sharing</a:t>
            </a:r>
          </a:p>
          <a:p>
            <a:pPr algn="ctr">
              <a:buFontTx/>
              <a:buChar char="-"/>
            </a:pPr>
            <a:r>
              <a:rPr lang="en-US" dirty="0" smtClean="0"/>
              <a:t>Enhance situational awareness</a:t>
            </a:r>
          </a:p>
          <a:p>
            <a:pPr algn="ctr">
              <a:buFontTx/>
              <a:buChar char="-"/>
            </a:pPr>
            <a:r>
              <a:rPr lang="en-US" dirty="0" smtClean="0"/>
              <a:t>Provide information to public safety responders</a:t>
            </a:r>
          </a:p>
        </p:txBody>
      </p:sp>
    </p:spTree>
    <p:extLst>
      <p:ext uri="{BB962C8B-B14F-4D97-AF65-F5344CB8AC3E}">
        <p14:creationId xmlns:p14="http://schemas.microsoft.com/office/powerpoint/2010/main" val="347652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Intrado</a:t>
            </a:r>
            <a:r>
              <a:rPr lang="en-US" dirty="0" smtClean="0"/>
              <a:t> Viper 9-1-1 </a:t>
            </a:r>
            <a:r>
              <a:rPr lang="en-US" dirty="0" smtClean="0"/>
              <a:t>Telephony (IP)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458200" cy="1981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CDC has an NG 9-1-1 capable telephone system</a:t>
            </a:r>
          </a:p>
          <a:p>
            <a:pPr lvl="1"/>
            <a:r>
              <a:rPr lang="en-US" dirty="0" err="1" smtClean="0"/>
              <a:t>Intrado</a:t>
            </a:r>
            <a:r>
              <a:rPr lang="en-US" dirty="0" smtClean="0"/>
              <a:t> Viper equipment capable of receiving voice, text and video from callers</a:t>
            </a:r>
          </a:p>
          <a:p>
            <a:pPr lvl="1"/>
            <a:r>
              <a:rPr lang="en-US" dirty="0"/>
              <a:t>Our incoming lines are IP and </a:t>
            </a:r>
            <a:r>
              <a:rPr lang="en-US" dirty="0" smtClean="0"/>
              <a:t>analog to ensure redundancy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42830"/>
            <a:ext cx="3590120" cy="269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942831"/>
            <a:ext cx="3608888" cy="2696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328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Motorola Radio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/>
          <a:lstStyle/>
          <a:p>
            <a:r>
              <a:rPr lang="en-US" dirty="0" smtClean="0"/>
              <a:t>Charleston County Radio Network</a:t>
            </a:r>
          </a:p>
          <a:p>
            <a:pPr lvl="1"/>
            <a:r>
              <a:rPr lang="en-US" dirty="0" smtClean="0"/>
              <a:t>P25 compliant</a:t>
            </a:r>
          </a:p>
          <a:p>
            <a:pPr lvl="1"/>
            <a:r>
              <a:rPr lang="en-US" dirty="0" smtClean="0"/>
              <a:t>Digital 800 </a:t>
            </a:r>
            <a:r>
              <a:rPr lang="en-US" dirty="0" err="1" smtClean="0"/>
              <a:t>mhz</a:t>
            </a:r>
            <a:r>
              <a:rPr lang="en-US" dirty="0" smtClean="0"/>
              <a:t> trunked radio system</a:t>
            </a:r>
          </a:p>
          <a:p>
            <a:pPr lvl="1"/>
            <a:r>
              <a:rPr lang="en-US" dirty="0" smtClean="0"/>
              <a:t>Used by all public safety agencies in Charleston County as their primary</a:t>
            </a:r>
          </a:p>
          <a:p>
            <a:r>
              <a:rPr lang="en-US" dirty="0" smtClean="0"/>
              <a:t>Palmetto 800 (aka Pal800) System</a:t>
            </a:r>
          </a:p>
          <a:p>
            <a:pPr lvl="1"/>
            <a:r>
              <a:rPr lang="en-US" dirty="0" smtClean="0"/>
              <a:t>Statewide</a:t>
            </a:r>
          </a:p>
          <a:p>
            <a:pPr lvl="1"/>
            <a:r>
              <a:rPr lang="en-US" dirty="0" smtClean="0"/>
              <a:t>Moving toward P25 compliancy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8A62-15A4-416D-8BBD-D1984DEC875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34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04088"/>
            <a:ext cx="8839200" cy="972312"/>
          </a:xfrm>
        </p:spPr>
        <p:txBody>
          <a:bodyPr>
            <a:noAutofit/>
          </a:bodyPr>
          <a:lstStyle/>
          <a:p>
            <a:r>
              <a:rPr lang="en-US" sz="4300" dirty="0" err="1" smtClean="0"/>
              <a:t>TriTech</a:t>
            </a:r>
            <a:r>
              <a:rPr lang="en-US" sz="4300" dirty="0" smtClean="0"/>
              <a:t> Computer </a:t>
            </a:r>
            <a:r>
              <a:rPr lang="en-US" sz="4300" dirty="0" smtClean="0"/>
              <a:t>Aided Dispatch (CAD)</a:t>
            </a:r>
            <a:endParaRPr lang="en-US" sz="4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3886200" cy="4389120"/>
          </a:xfrm>
        </p:spPr>
        <p:txBody>
          <a:bodyPr/>
          <a:lstStyle/>
          <a:p>
            <a:r>
              <a:rPr lang="en-US" dirty="0" smtClean="0"/>
              <a:t>Unit tracking</a:t>
            </a:r>
          </a:p>
          <a:p>
            <a:r>
              <a:rPr lang="en-US" dirty="0" smtClean="0"/>
              <a:t>Incident tracking</a:t>
            </a:r>
          </a:p>
          <a:p>
            <a:r>
              <a:rPr lang="en-US" dirty="0" smtClean="0"/>
              <a:t>Geographic position of units and incidents</a:t>
            </a:r>
          </a:p>
          <a:p>
            <a:r>
              <a:rPr lang="en-US" dirty="0" smtClean="0"/>
              <a:t>Response recommendations based on incident type, location, capabilities and sharing</a:t>
            </a:r>
          </a:p>
          <a:p>
            <a:r>
              <a:rPr lang="en-US" dirty="0" smtClean="0"/>
              <a:t>Caution Notes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8A62-15A4-416D-8BBD-D1984DEC875B}" type="slidenum">
              <a:rPr lang="en-US" smtClean="0"/>
              <a:t>19</a:t>
            </a:fld>
            <a:endParaRPr lang="en-US"/>
          </a:p>
        </p:txBody>
      </p:sp>
      <p:pic>
        <p:nvPicPr>
          <p:cNvPr id="4098" name="Picture 2" descr="P:\My Pictures\CDC at ESB\Fire Dispatch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266" y="2290762"/>
            <a:ext cx="4473893" cy="319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54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4851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Presenter – Jim Lake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3962400" cy="438912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Director, Charleston County Consolidated 9-1-1 Center</a:t>
            </a:r>
          </a:p>
          <a:p>
            <a:r>
              <a:rPr lang="en-US" dirty="0" smtClean="0"/>
              <a:t>South Carolina 9-1-1 Advisory Committee Member</a:t>
            </a:r>
          </a:p>
          <a:p>
            <a:r>
              <a:rPr lang="en-US" dirty="0" smtClean="0"/>
              <a:t>National Emergency Number Association Education Advisory Board Member</a:t>
            </a:r>
          </a:p>
          <a:p>
            <a:r>
              <a:rPr lang="en-US" dirty="0" smtClean="0"/>
              <a:t>Instructor</a:t>
            </a:r>
          </a:p>
          <a:p>
            <a:pPr lvl="1"/>
            <a:r>
              <a:rPr lang="en-US" dirty="0" smtClean="0"/>
              <a:t>International Academies of Emergency Dispatch</a:t>
            </a:r>
          </a:p>
          <a:p>
            <a:pPr lvl="1"/>
            <a:r>
              <a:rPr lang="en-US" dirty="0" smtClean="0"/>
              <a:t>National Emergency Number </a:t>
            </a:r>
            <a:r>
              <a:rPr lang="en-US" dirty="0" smtClean="0"/>
              <a:t>Association</a:t>
            </a:r>
            <a:endParaRPr lang="en-US" dirty="0" smtClean="0"/>
          </a:p>
        </p:txBody>
      </p:sp>
      <p:pic>
        <p:nvPicPr>
          <p:cNvPr id="1027" name="Picture 3" descr="P:\My Pictures\Jim\Jim 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181" y="2220951"/>
            <a:ext cx="234315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89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2771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TriTech</a:t>
            </a:r>
            <a:r>
              <a:rPr lang="en-US" dirty="0" smtClean="0"/>
              <a:t> Mobile </a:t>
            </a:r>
            <a:r>
              <a:rPr lang="en-US" dirty="0" smtClean="0"/>
              <a:t>Data (MDT) &amp; </a:t>
            </a:r>
            <a:br>
              <a:rPr lang="en-US" dirty="0" smtClean="0"/>
            </a:br>
            <a:r>
              <a:rPr lang="en-US" dirty="0" smtClean="0"/>
              <a:t>Automatic Vehicle Location (AVL)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4419600" cy="4648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Over 500 </a:t>
            </a:r>
            <a:r>
              <a:rPr lang="en-US" dirty="0"/>
              <a:t>MDTs being used in Charleston County by Law, </a:t>
            </a:r>
            <a:r>
              <a:rPr lang="en-US" dirty="0" smtClean="0"/>
              <a:t>Fire, Rescue and </a:t>
            </a:r>
            <a:r>
              <a:rPr lang="en-US" dirty="0"/>
              <a:t>EMS </a:t>
            </a:r>
            <a:r>
              <a:rPr lang="en-US" dirty="0" smtClean="0"/>
              <a:t>officials</a:t>
            </a:r>
          </a:p>
          <a:p>
            <a:r>
              <a:rPr lang="en-US" dirty="0" smtClean="0"/>
              <a:t>MDTs provide the “quickest path” to the call based on geography, speed limits and other factors</a:t>
            </a:r>
          </a:p>
          <a:p>
            <a:r>
              <a:rPr lang="en-US" dirty="0" smtClean="0"/>
              <a:t>AVL allows us to see the location of resources in order to send the closest</a:t>
            </a:r>
          </a:p>
          <a:p>
            <a:r>
              <a:rPr lang="en-US" dirty="0" smtClean="0"/>
              <a:t>They can see each other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382" y="2362199"/>
            <a:ext cx="4202851" cy="3276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286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AT&amp;T Metro E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87" y="1962149"/>
            <a:ext cx="3657600" cy="4389120"/>
          </a:xfrm>
        </p:spPr>
        <p:txBody>
          <a:bodyPr/>
          <a:lstStyle/>
          <a:p>
            <a:r>
              <a:rPr lang="en-US" dirty="0" smtClean="0"/>
              <a:t>Voice &amp; Data </a:t>
            </a:r>
            <a:r>
              <a:rPr lang="en-US" dirty="0" smtClean="0"/>
              <a:t>Network </a:t>
            </a:r>
            <a:r>
              <a:rPr lang="en-US" dirty="0" smtClean="0"/>
              <a:t>Between Member Agencies</a:t>
            </a:r>
          </a:p>
          <a:p>
            <a:pPr lvl="1"/>
            <a:r>
              <a:rPr lang="en-US" dirty="0" smtClean="0"/>
              <a:t>CAD data</a:t>
            </a:r>
          </a:p>
          <a:p>
            <a:pPr lvl="1"/>
            <a:r>
              <a:rPr lang="en-US" dirty="0" smtClean="0"/>
              <a:t>RMS data</a:t>
            </a:r>
          </a:p>
          <a:p>
            <a:pPr lvl="1"/>
            <a:r>
              <a:rPr lang="en-US" dirty="0" smtClean="0"/>
              <a:t>Station Alerting</a:t>
            </a:r>
          </a:p>
          <a:p>
            <a:pPr lvl="1"/>
            <a:r>
              <a:rPr lang="en-US" dirty="0" err="1" smtClean="0"/>
              <a:t>Alastar</a:t>
            </a:r>
            <a:endParaRPr lang="en-US" dirty="0" smtClean="0"/>
          </a:p>
          <a:p>
            <a:pPr lvl="1"/>
            <a:r>
              <a:rPr lang="en-US" dirty="0" smtClean="0"/>
              <a:t>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8A62-15A4-416D-8BBD-D1984DEC875B}" type="slidenum">
              <a:rPr lang="en-US" smtClean="0"/>
              <a:t>21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971674"/>
            <a:ext cx="4984960" cy="4004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365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28600"/>
            <a:ext cx="3008313" cy="1162050"/>
          </a:xfrm>
        </p:spPr>
        <p:txBody>
          <a:bodyPr>
            <a:normAutofit/>
          </a:bodyPr>
          <a:lstStyle/>
          <a:p>
            <a:pPr algn="ctr"/>
            <a:r>
              <a:rPr lang="en-US" sz="4400" b="0" dirty="0" smtClean="0"/>
              <a:t>SCRA </a:t>
            </a:r>
            <a:r>
              <a:rPr lang="en-US" sz="4400" b="0" dirty="0" err="1" smtClean="0"/>
              <a:t>Alastar</a:t>
            </a:r>
            <a:endParaRPr lang="en-US" sz="4400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0"/>
            <a:ext cx="8686800" cy="1003300"/>
          </a:xfrm>
        </p:spPr>
        <p:txBody>
          <a:bodyPr>
            <a:normAutofit/>
          </a:bodyPr>
          <a:lstStyle/>
          <a:p>
            <a:pPr marL="457200" indent="-457200">
              <a:buFontTx/>
              <a:buChar char="-"/>
            </a:pPr>
            <a:r>
              <a:rPr lang="en-US" sz="2800" dirty="0"/>
              <a:t>M</a:t>
            </a:r>
            <a:r>
              <a:rPr lang="en-US" sz="2800" dirty="0" smtClean="0"/>
              <a:t>ultiple </a:t>
            </a:r>
            <a:r>
              <a:rPr lang="en-US" sz="2800" dirty="0"/>
              <a:t>database sources to provide </a:t>
            </a:r>
            <a:r>
              <a:rPr lang="en-US" sz="2800" dirty="0" smtClean="0"/>
              <a:t>situational </a:t>
            </a:r>
            <a:r>
              <a:rPr lang="en-US" sz="2800" dirty="0"/>
              <a:t>awareness and information sharing view in GIS </a:t>
            </a:r>
            <a:r>
              <a:rPr lang="en-US" sz="2800" dirty="0" smtClean="0"/>
              <a:t>layers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743199"/>
            <a:ext cx="6972301" cy="3921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980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/>
          <a:lstStyle/>
          <a:p>
            <a:r>
              <a:rPr lang="en-US" dirty="0" err="1" smtClean="0"/>
              <a:t>Marvlis</a:t>
            </a:r>
            <a:r>
              <a:rPr lang="en-US" dirty="0" smtClean="0"/>
              <a:t> by BCS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34000" y="1935480"/>
            <a:ext cx="3352800" cy="4389120"/>
          </a:xfrm>
        </p:spPr>
        <p:txBody>
          <a:bodyPr/>
          <a:lstStyle/>
          <a:p>
            <a:r>
              <a:rPr lang="en-US" dirty="0" smtClean="0"/>
              <a:t>GIS based tool</a:t>
            </a:r>
          </a:p>
          <a:p>
            <a:r>
              <a:rPr lang="en-US" dirty="0" smtClean="0"/>
              <a:t>Predicts where the next call will occur based on historical data</a:t>
            </a:r>
          </a:p>
          <a:p>
            <a:r>
              <a:rPr lang="en-US" dirty="0" smtClean="0"/>
              <a:t>Provides recommendations for deployment of resources for optimum coverage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8A62-15A4-416D-8BBD-D1984DEC875B}" type="slidenum">
              <a:rPr lang="en-US" smtClean="0"/>
              <a:t>23</a:t>
            </a:fld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" y="2052637"/>
            <a:ext cx="5029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806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3008313" cy="1162051"/>
          </a:xfrm>
        </p:spPr>
        <p:txBody>
          <a:bodyPr>
            <a:normAutofit/>
          </a:bodyPr>
          <a:lstStyle/>
          <a:p>
            <a:r>
              <a:rPr lang="en-US" sz="4400" dirty="0" err="1" smtClean="0"/>
              <a:t>FirstWatch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676400"/>
            <a:ext cx="40386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Data </a:t>
            </a:r>
            <a:r>
              <a:rPr lang="en-US" dirty="0"/>
              <a:t>a</a:t>
            </a:r>
            <a:r>
              <a:rPr lang="en-US" dirty="0" smtClean="0"/>
              <a:t>nalysis </a:t>
            </a:r>
            <a:r>
              <a:rPr lang="en-US" dirty="0"/>
              <a:t>t</a:t>
            </a:r>
            <a:r>
              <a:rPr lang="en-US" dirty="0" smtClean="0"/>
              <a:t>ool used for:</a:t>
            </a:r>
          </a:p>
          <a:p>
            <a:pPr lvl="1"/>
            <a:r>
              <a:rPr lang="en-US" dirty="0" smtClean="0"/>
              <a:t>Performance </a:t>
            </a:r>
            <a:r>
              <a:rPr lang="en-US" dirty="0"/>
              <a:t>Monitoring and Operational </a:t>
            </a:r>
            <a:r>
              <a:rPr lang="en-US" dirty="0" smtClean="0"/>
              <a:t>Reporting</a:t>
            </a:r>
          </a:p>
          <a:p>
            <a:pPr lvl="1"/>
            <a:r>
              <a:rPr lang="en-US" dirty="0" smtClean="0"/>
              <a:t>Situational </a:t>
            </a:r>
            <a:r>
              <a:rPr lang="en-US" dirty="0"/>
              <a:t>Awareness and Data Visualization </a:t>
            </a:r>
            <a:r>
              <a:rPr lang="en-US" dirty="0" smtClean="0"/>
              <a:t>Intelligence</a:t>
            </a:r>
          </a:p>
          <a:p>
            <a:pPr lvl="1"/>
            <a:r>
              <a:rPr lang="en-US" dirty="0" smtClean="0"/>
              <a:t>Early </a:t>
            </a:r>
            <a:r>
              <a:rPr lang="en-US" dirty="0"/>
              <a:t>Event Detection and </a:t>
            </a:r>
            <a:r>
              <a:rPr lang="en-US" dirty="0" err="1"/>
              <a:t>Syndromic</a:t>
            </a:r>
            <a:r>
              <a:rPr lang="en-US" dirty="0"/>
              <a:t> </a:t>
            </a:r>
            <a:r>
              <a:rPr lang="en-US" dirty="0" smtClean="0"/>
              <a:t>Surveillance</a:t>
            </a:r>
          </a:p>
          <a:p>
            <a:r>
              <a:rPr lang="en-US" dirty="0" smtClean="0"/>
              <a:t>Geo-Fences set up for Marine Units and Crime Intelligence Analysts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3898972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953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"/>
          <p:cNvSpPr>
            <a:spLocks noChangeArrowheads="1"/>
          </p:cNvSpPr>
          <p:nvPr/>
        </p:nvSpPr>
        <p:spPr bwMode="auto">
          <a:xfrm>
            <a:off x="228600" y="609600"/>
            <a:ext cx="8772525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91440" bIns="91440" anchorCtr="1"/>
          <a:lstStyle/>
          <a:p>
            <a:pPr marL="17463" defTabSz="642938">
              <a:defRPr/>
            </a:pPr>
            <a:r>
              <a:rPr lang="en-US" sz="4400" b="1" dirty="0" smtClean="0">
                <a:solidFill>
                  <a:srgbClr val="333333"/>
                </a:solidFill>
                <a:cs typeface="Times New Roman" pitchFamily="18" charset="0"/>
                <a:sym typeface="Arial" pitchFamily="34" charset="0"/>
              </a:rPr>
              <a:t>NG9-1-1 and</a:t>
            </a:r>
            <a:r>
              <a:rPr lang="en-US" sz="4400" b="1" dirty="0" smtClean="0">
                <a:cs typeface="Times New Roman" pitchFamily="18" charset="0"/>
                <a:sym typeface="Arial" pitchFamily="34" charset="0"/>
              </a:rPr>
              <a:t> </a:t>
            </a:r>
            <a:r>
              <a:rPr lang="en-US" sz="4400" b="1" dirty="0" smtClean="0">
                <a:solidFill>
                  <a:srgbClr val="333333"/>
                </a:solidFill>
                <a:cs typeface="Times New Roman" pitchFamily="18" charset="0"/>
                <a:sym typeface="Arial" pitchFamily="34" charset="0"/>
              </a:rPr>
              <a:t>GIS</a:t>
            </a:r>
            <a:endParaRPr lang="en-US" sz="4400" b="1" dirty="0">
              <a:solidFill>
                <a:srgbClr val="333333"/>
              </a:solidFill>
              <a:cs typeface="Times New Roman" pitchFamily="18" charset="0"/>
              <a:sym typeface="Arial" pitchFamily="34" charset="0"/>
            </a:endParaRPr>
          </a:p>
        </p:txBody>
      </p:sp>
      <p:sp>
        <p:nvSpPr>
          <p:cNvPr id="57347" name="Rectangle 11"/>
          <p:cNvSpPr>
            <a:spLocks noChangeArrowheads="1"/>
          </p:cNvSpPr>
          <p:nvPr/>
        </p:nvSpPr>
        <p:spPr bwMode="auto">
          <a:xfrm>
            <a:off x="228600" y="1524000"/>
            <a:ext cx="8399463" cy="2819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209F"/>
              </a:buClr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333333"/>
                </a:solidFill>
                <a:sym typeface="Arial" pitchFamily="34" charset="0"/>
              </a:rPr>
              <a:t> </a:t>
            </a:r>
            <a:r>
              <a:rPr lang="en-US" sz="2600" dirty="0" smtClean="0">
                <a:cs typeface="Times New Roman" pitchFamily="18" charset="0"/>
                <a:sym typeface="Arial" pitchFamily="34" charset="0"/>
              </a:rPr>
              <a:t>GIS becomes one of the central data stores in </a:t>
            </a:r>
            <a:r>
              <a:rPr lang="en-US" sz="2600" dirty="0" smtClean="0">
                <a:cs typeface="Times New Roman" pitchFamily="18" charset="0"/>
                <a:sym typeface="Arial" pitchFamily="34" charset="0"/>
              </a:rPr>
              <a:t>NG9-1-1</a:t>
            </a:r>
            <a:endParaRPr lang="en-US" sz="2600" dirty="0" smtClean="0">
              <a:cs typeface="Times New Roman" pitchFamily="18" charset="0"/>
              <a:sym typeface="Arial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209F"/>
              </a:buClr>
              <a:buFont typeface="Arial" pitchFamily="34" charset="0"/>
              <a:buChar char="•"/>
              <a:defRPr/>
            </a:pPr>
            <a:r>
              <a:rPr lang="en-US" sz="2600" dirty="0" smtClean="0">
                <a:cs typeface="Times New Roman" pitchFamily="18" charset="0"/>
                <a:sym typeface="Arial" pitchFamily="34" charset="0"/>
              </a:rPr>
              <a:t> GIS is fully integrated into </a:t>
            </a:r>
            <a:r>
              <a:rPr lang="en-US" sz="2600" dirty="0" smtClean="0">
                <a:cs typeface="Times New Roman" pitchFamily="18" charset="0"/>
                <a:sym typeface="Arial" pitchFamily="34" charset="0"/>
              </a:rPr>
              <a:t>NG9-1-1</a:t>
            </a:r>
            <a:endParaRPr lang="en-US" sz="2600" dirty="0" smtClean="0">
              <a:cs typeface="Times New Roman" pitchFamily="18" charset="0"/>
              <a:sym typeface="Arial" pitchFamily="34" charset="0"/>
            </a:endParaRPr>
          </a:p>
          <a:p>
            <a:pPr marL="342900" lvl="1" indent="-342900">
              <a:lnSpc>
                <a:spcPct val="80000"/>
              </a:lnSpc>
              <a:spcBef>
                <a:spcPct val="20000"/>
              </a:spcBef>
              <a:buClr>
                <a:srgbClr val="00209F"/>
              </a:buClr>
              <a:buFont typeface="Arial" pitchFamily="34" charset="0"/>
              <a:buChar char="•"/>
              <a:defRPr/>
            </a:pPr>
            <a:r>
              <a:rPr lang="en-US" sz="2600" dirty="0" smtClean="0">
                <a:cs typeface="Times New Roman" pitchFamily="18" charset="0"/>
                <a:sym typeface="Arial" pitchFamily="34" charset="0"/>
              </a:rPr>
              <a:t> GIS will be fully integrated into Call Taking, </a:t>
            </a:r>
            <a:r>
              <a:rPr lang="en-US" sz="2600" dirty="0" smtClean="0">
                <a:cs typeface="Times New Roman" pitchFamily="18" charset="0"/>
                <a:sym typeface="Arial" pitchFamily="34" charset="0"/>
              </a:rPr>
              <a:t>CAD, Emergency </a:t>
            </a:r>
            <a:r>
              <a:rPr lang="en-US" sz="2600" dirty="0" smtClean="0">
                <a:cs typeface="Times New Roman" pitchFamily="18" charset="0"/>
                <a:sym typeface="Arial" pitchFamily="34" charset="0"/>
              </a:rPr>
              <a:t>Services, Dispatch and </a:t>
            </a:r>
            <a:r>
              <a:rPr lang="en-US" sz="2600" dirty="0" smtClean="0">
                <a:cs typeface="Times New Roman" pitchFamily="18" charset="0"/>
                <a:sym typeface="Arial" pitchFamily="34" charset="0"/>
              </a:rPr>
              <a:t>Response</a:t>
            </a:r>
            <a:endParaRPr lang="en-US" sz="2600" dirty="0" smtClean="0">
              <a:cs typeface="Times New Roman" pitchFamily="18" charset="0"/>
              <a:sym typeface="Arial" pitchFamily="34" charset="0"/>
            </a:endParaRPr>
          </a:p>
          <a:p>
            <a:pPr marL="342900" lvl="1" indent="-342900">
              <a:lnSpc>
                <a:spcPct val="80000"/>
              </a:lnSpc>
              <a:spcBef>
                <a:spcPct val="20000"/>
              </a:spcBef>
              <a:buClr>
                <a:srgbClr val="00209F"/>
              </a:buClr>
              <a:buFont typeface="Arial" pitchFamily="34" charset="0"/>
              <a:buChar char="•"/>
              <a:defRPr/>
            </a:pPr>
            <a:r>
              <a:rPr lang="en-US" sz="2600" dirty="0" smtClean="0">
                <a:cs typeface="Times New Roman" pitchFamily="18" charset="0"/>
                <a:sym typeface="Arial" pitchFamily="34" charset="0"/>
              </a:rPr>
              <a:t>Locations Validated with Local GIS </a:t>
            </a:r>
            <a:r>
              <a:rPr lang="en-US" sz="2600" dirty="0" smtClean="0">
                <a:cs typeface="Times New Roman" pitchFamily="18" charset="0"/>
                <a:sym typeface="Arial" pitchFamily="34" charset="0"/>
              </a:rPr>
              <a:t>Data</a:t>
            </a:r>
            <a:endParaRPr lang="en-US" sz="2600" dirty="0" smtClean="0">
              <a:cs typeface="Times New Roman" pitchFamily="18" charset="0"/>
              <a:sym typeface="Arial" pitchFamily="34" charset="0"/>
            </a:endParaRPr>
          </a:p>
          <a:p>
            <a:pPr marL="342900" lvl="1" indent="-342900">
              <a:lnSpc>
                <a:spcPct val="80000"/>
              </a:lnSpc>
              <a:spcBef>
                <a:spcPct val="20000"/>
              </a:spcBef>
              <a:buClr>
                <a:srgbClr val="00209F"/>
              </a:buClr>
              <a:buFont typeface="Arial" pitchFamily="34" charset="0"/>
              <a:buChar char="•"/>
              <a:defRPr/>
            </a:pPr>
            <a:r>
              <a:rPr lang="en-US" sz="2600" dirty="0" smtClean="0">
                <a:cs typeface="Times New Roman" pitchFamily="18" charset="0"/>
                <a:sym typeface="Arial" pitchFamily="34" charset="0"/>
              </a:rPr>
              <a:t>Responders (any number of them) have service boundaries as polygons with associated contact data</a:t>
            </a:r>
          </a:p>
          <a:p>
            <a:pPr marL="190500" defTabSz="642938">
              <a:lnSpc>
                <a:spcPct val="80000"/>
              </a:lnSpc>
              <a:spcBef>
                <a:spcPts val="1688"/>
              </a:spcBef>
              <a:buClr>
                <a:srgbClr val="00209F"/>
              </a:buClr>
              <a:defRPr/>
            </a:pPr>
            <a:endParaRPr lang="en-US" sz="2000" dirty="0">
              <a:solidFill>
                <a:srgbClr val="333333"/>
              </a:solidFill>
              <a:sym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098" y="4393794"/>
            <a:ext cx="5221915" cy="2464206"/>
          </a:xfrm>
          <a:prstGeom prst="rect">
            <a:avLst/>
          </a:prstGeom>
        </p:spPr>
      </p:pic>
      <p:pic>
        <p:nvPicPr>
          <p:cNvPr id="181249" name="Picture 1"/>
          <p:cNvPicPr>
            <a:picLocks noChangeAspect="1" noChangeArrowheads="1"/>
          </p:cNvPicPr>
          <p:nvPr/>
        </p:nvPicPr>
        <p:blipFill>
          <a:blip r:embed="rId4" cstate="print"/>
          <a:srcRect l="10787" t="5079" r="3596" b="15238"/>
          <a:stretch>
            <a:fillRect/>
          </a:stretch>
        </p:blipFill>
        <p:spPr bwMode="auto">
          <a:xfrm>
            <a:off x="304800" y="4811577"/>
            <a:ext cx="2355019" cy="1551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2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9838" y="4700588"/>
            <a:ext cx="3936351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75050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1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1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7" name="Text Box 7"/>
          <p:cNvSpPr txBox="1">
            <a:spLocks noChangeArrowheads="1"/>
          </p:cNvSpPr>
          <p:nvPr/>
        </p:nvSpPr>
        <p:spPr bwMode="auto">
          <a:xfrm>
            <a:off x="215900" y="1417063"/>
            <a:ext cx="6032500" cy="530606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200" dirty="0" smtClean="0">
                <a:latin typeface="+mn-lt"/>
              </a:rPr>
              <a:t>Support data associated with the caller location</a:t>
            </a:r>
            <a:endParaRPr lang="en-US" sz="2200" dirty="0">
              <a:latin typeface="+mn-lt"/>
            </a:endParaRPr>
          </a:p>
          <a:p>
            <a:pPr>
              <a:spcBef>
                <a:spcPct val="20000"/>
              </a:spcBef>
              <a:defRPr/>
            </a:pPr>
            <a:endParaRPr lang="en-US" sz="2200" i="1" dirty="0">
              <a:latin typeface="+mn-lt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200" i="1" dirty="0">
                <a:latin typeface="+mn-lt"/>
              </a:rPr>
              <a:t>Floor Plans</a:t>
            </a:r>
          </a:p>
          <a:p>
            <a:pPr>
              <a:spcBef>
                <a:spcPct val="20000"/>
              </a:spcBef>
              <a:defRPr/>
            </a:pPr>
            <a:r>
              <a:rPr lang="en-US" sz="2200" i="1" dirty="0">
                <a:latin typeface="+mn-lt"/>
              </a:rPr>
              <a:t>Fire Control Panels</a:t>
            </a:r>
          </a:p>
          <a:p>
            <a:pPr>
              <a:spcBef>
                <a:spcPct val="20000"/>
              </a:spcBef>
              <a:defRPr/>
            </a:pPr>
            <a:r>
              <a:rPr lang="en-US" sz="2200" i="1" dirty="0">
                <a:latin typeface="+mn-lt"/>
              </a:rPr>
              <a:t>Ingress, Egress, Stairwells</a:t>
            </a:r>
          </a:p>
          <a:p>
            <a:pPr>
              <a:spcBef>
                <a:spcPct val="20000"/>
              </a:spcBef>
              <a:defRPr/>
            </a:pPr>
            <a:r>
              <a:rPr lang="en-US" sz="2200" i="1" dirty="0">
                <a:latin typeface="+mn-lt"/>
              </a:rPr>
              <a:t>Fire Code Inspections</a:t>
            </a:r>
          </a:p>
          <a:p>
            <a:pPr>
              <a:spcBef>
                <a:spcPct val="20000"/>
              </a:spcBef>
              <a:defRPr/>
            </a:pPr>
            <a:r>
              <a:rPr lang="en-US" sz="2200" i="1" dirty="0">
                <a:latin typeface="+mn-lt"/>
              </a:rPr>
              <a:t>Past historical data (law and fire) </a:t>
            </a:r>
          </a:p>
          <a:p>
            <a:pPr>
              <a:spcBef>
                <a:spcPct val="20000"/>
              </a:spcBef>
              <a:defRPr/>
            </a:pPr>
            <a:r>
              <a:rPr lang="en-US" sz="2200" i="1" dirty="0">
                <a:latin typeface="+mn-lt"/>
              </a:rPr>
              <a:t>Building Inspections</a:t>
            </a:r>
          </a:p>
          <a:p>
            <a:pPr>
              <a:spcBef>
                <a:spcPct val="20000"/>
              </a:spcBef>
              <a:defRPr/>
            </a:pPr>
            <a:r>
              <a:rPr lang="en-US" sz="2200" i="1" dirty="0">
                <a:latin typeface="+mn-lt"/>
              </a:rPr>
              <a:t>Hazardous Materials</a:t>
            </a:r>
          </a:p>
          <a:p>
            <a:pPr>
              <a:spcBef>
                <a:spcPct val="20000"/>
              </a:spcBef>
              <a:defRPr/>
            </a:pPr>
            <a:r>
              <a:rPr lang="en-US" sz="2200" i="1" dirty="0">
                <a:latin typeface="+mn-lt"/>
              </a:rPr>
              <a:t>Sensor Locations and Data</a:t>
            </a:r>
          </a:p>
          <a:p>
            <a:pPr>
              <a:spcBef>
                <a:spcPct val="20000"/>
              </a:spcBef>
              <a:defRPr/>
            </a:pPr>
            <a:r>
              <a:rPr lang="en-US" sz="2200" i="1" dirty="0">
                <a:latin typeface="+mn-lt"/>
              </a:rPr>
              <a:t>Historical Data</a:t>
            </a:r>
          </a:p>
          <a:p>
            <a:pPr>
              <a:spcBef>
                <a:spcPct val="20000"/>
              </a:spcBef>
              <a:defRPr/>
            </a:pPr>
            <a:r>
              <a:rPr lang="en-US" sz="2200" i="1" dirty="0">
                <a:latin typeface="+mn-lt"/>
              </a:rPr>
              <a:t>Surveillance Camera Locations</a:t>
            </a:r>
          </a:p>
          <a:p>
            <a:pPr>
              <a:spcBef>
                <a:spcPct val="20000"/>
              </a:spcBef>
              <a:defRPr/>
            </a:pPr>
            <a:r>
              <a:rPr lang="en-US" sz="2200" i="1" dirty="0">
                <a:latin typeface="+mn-lt"/>
              </a:rPr>
              <a:t>Campus /  Facilities </a:t>
            </a:r>
            <a:r>
              <a:rPr lang="en-US" sz="2200" i="1" dirty="0" smtClean="0">
                <a:latin typeface="+mn-lt"/>
              </a:rPr>
              <a:t>Layouts</a:t>
            </a:r>
            <a:endParaRPr lang="en-US" sz="2200" i="1" dirty="0">
              <a:latin typeface="+mn-lt"/>
            </a:endParaRPr>
          </a:p>
        </p:txBody>
      </p:sp>
      <p:pic>
        <p:nvPicPr>
          <p:cNvPr id="7987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641347"/>
            <a:ext cx="95250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9877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888206"/>
            <a:ext cx="2133600" cy="16588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9878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0337" y="4427962"/>
            <a:ext cx="2590800" cy="1664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9879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4214958"/>
            <a:ext cx="1219200" cy="1877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9" descr="3D floorpla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29400" y="2641347"/>
            <a:ext cx="2438400" cy="1671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04799" y="533400"/>
            <a:ext cx="7096125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91440" bIns="91440" anchorCtr="1"/>
          <a:lstStyle/>
          <a:p>
            <a:pPr marL="17463" defTabSz="642938">
              <a:defRPr/>
            </a:pPr>
            <a:r>
              <a:rPr lang="en-US" sz="4400" b="1" dirty="0" smtClean="0">
                <a:solidFill>
                  <a:srgbClr val="333333"/>
                </a:solidFill>
                <a:cs typeface="Times New Roman" pitchFamily="18" charset="0"/>
                <a:sym typeface="Arial" pitchFamily="34" charset="0"/>
              </a:rPr>
              <a:t>NG9-1-1 and</a:t>
            </a:r>
            <a:r>
              <a:rPr lang="en-US" sz="4400" b="1" dirty="0" smtClean="0">
                <a:cs typeface="Times New Roman" pitchFamily="18" charset="0"/>
                <a:sym typeface="Arial" pitchFamily="34" charset="0"/>
              </a:rPr>
              <a:t> </a:t>
            </a:r>
            <a:r>
              <a:rPr lang="en-US" sz="4400" b="1" dirty="0" smtClean="0">
                <a:solidFill>
                  <a:srgbClr val="333333"/>
                </a:solidFill>
                <a:cs typeface="Times New Roman" pitchFamily="18" charset="0"/>
                <a:sym typeface="Arial" pitchFamily="34" charset="0"/>
              </a:rPr>
              <a:t>GIS</a:t>
            </a:r>
            <a:endParaRPr lang="en-US" sz="4400" b="1" dirty="0">
              <a:solidFill>
                <a:srgbClr val="333333"/>
              </a:solidFill>
              <a:cs typeface="Times New Roman" pitchFamily="18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108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429124"/>
            <a:ext cx="4352925" cy="17430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028" name="Rectangle 6"/>
          <p:cNvSpPr>
            <a:spLocks noGrp="1"/>
          </p:cNvSpPr>
          <p:nvPr>
            <p:ph idx="1"/>
          </p:nvPr>
        </p:nvSpPr>
        <p:spPr>
          <a:xfrm>
            <a:off x="533400" y="2133600"/>
            <a:ext cx="8369060" cy="1905000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None/>
            </a:pPr>
            <a:r>
              <a:rPr lang="en-US" sz="2400" dirty="0" smtClean="0"/>
              <a:t>An </a:t>
            </a:r>
            <a:r>
              <a:rPr lang="en-US" sz="2400" dirty="0" err="1" smtClean="0"/>
              <a:t>ESInet</a:t>
            </a:r>
            <a:r>
              <a:rPr lang="en-US" sz="2400" dirty="0" smtClean="0"/>
              <a:t> can service many PSAPs and allow for sharing of cost and resources</a:t>
            </a:r>
          </a:p>
          <a:p>
            <a:pPr>
              <a:lnSpc>
                <a:spcPct val="80000"/>
              </a:lnSpc>
              <a:buClr>
                <a:schemeClr val="tx1"/>
              </a:buClr>
              <a:buNone/>
            </a:pPr>
            <a:endParaRPr lang="en-US" sz="2400" dirty="0" smtClean="0"/>
          </a:p>
          <a:p>
            <a:pPr>
              <a:lnSpc>
                <a:spcPct val="80000"/>
              </a:lnSpc>
              <a:buClr>
                <a:schemeClr val="tx1"/>
              </a:buClr>
              <a:buNone/>
            </a:pPr>
            <a:r>
              <a:rPr lang="en-US" sz="2400" dirty="0" err="1" smtClean="0"/>
              <a:t>ESInets</a:t>
            </a:r>
            <a:r>
              <a:rPr lang="en-US" sz="2400" dirty="0" smtClean="0"/>
              <a:t> connect together, allowing sharing of data and information across a state or nation (network of networks)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514600" y="5038724"/>
            <a:ext cx="4419600" cy="1438276"/>
            <a:chOff x="7042062" y="1866304"/>
            <a:chExt cx="1631470" cy="1256980"/>
          </a:xfrm>
        </p:grpSpPr>
        <p:graphicFrame>
          <p:nvGraphicFramePr>
            <p:cNvPr id="1026" name="Object 62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7042062" y="2132684"/>
            <a:ext cx="1631470" cy="990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2" name="Microsoft ClipArt Gallery" r:id="rId5" imgW="5759280" imgH="3222360" progId="">
                    <p:embed/>
                  </p:oleObj>
                </mc:Choice>
                <mc:Fallback>
                  <p:oleObj name="Microsoft ClipArt Gallery" r:id="rId5" imgW="5759280" imgH="3222360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42062" y="2132684"/>
                          <a:ext cx="1631470" cy="990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107763" dir="2700000" algn="ctr" rotWithShape="0">
                            <a:schemeClr val="bg2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3" name="Rectangle 63"/>
            <p:cNvSpPr>
              <a:spLocks noChangeArrowheads="1"/>
            </p:cNvSpPr>
            <p:nvPr/>
          </p:nvSpPr>
          <p:spPr bwMode="auto">
            <a:xfrm>
              <a:off x="8279729" y="1866304"/>
              <a:ext cx="329660" cy="1444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eaLnBrk="0" hangingPunct="0"/>
              <a:r>
                <a:rPr lang="en-US" b="1" dirty="0">
                  <a:solidFill>
                    <a:schemeClr val="tx2"/>
                  </a:solidFill>
                  <a:latin typeface="Amerigo BT"/>
                </a:rPr>
                <a:t>ESInet</a:t>
              </a:r>
            </a:p>
          </p:txBody>
        </p:sp>
      </p:grpSp>
      <p:sp>
        <p:nvSpPr>
          <p:cNvPr id="8" name="Rectangle 1039"/>
          <p:cNvSpPr txBox="1">
            <a:spLocks noChangeArrowheads="1"/>
          </p:cNvSpPr>
          <p:nvPr/>
        </p:nvSpPr>
        <p:spPr bwMode="auto">
          <a:xfrm>
            <a:off x="152400" y="838200"/>
            <a:ext cx="88392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900" b="1" kern="0" dirty="0" err="1" smtClean="0">
                <a:solidFill>
                  <a:srgbClr val="FF0000"/>
                </a:solidFill>
                <a:ea typeface="+mj-ea"/>
                <a:cs typeface="Times New Roman" pitchFamily="18" charset="0"/>
              </a:rPr>
              <a:t>ESInet</a:t>
            </a:r>
            <a:r>
              <a:rPr lang="en-US" sz="3900" b="1" kern="0" dirty="0" smtClean="0">
                <a:solidFill>
                  <a:srgbClr val="FF0000"/>
                </a:solidFill>
                <a:ea typeface="+mj-ea"/>
                <a:cs typeface="Times New Roman" pitchFamily="18" charset="0"/>
              </a:rPr>
              <a:t> </a:t>
            </a:r>
            <a:r>
              <a:rPr lang="en-US" sz="3900" b="1" dirty="0" smtClean="0">
                <a:solidFill>
                  <a:srgbClr val="FF0000"/>
                </a:solidFill>
              </a:rPr>
              <a:t>E</a:t>
            </a:r>
            <a:r>
              <a:rPr lang="en-US" sz="3900" dirty="0" smtClean="0"/>
              <a:t>mergency </a:t>
            </a:r>
            <a:r>
              <a:rPr lang="en-US" sz="3900" b="1" dirty="0" smtClean="0">
                <a:solidFill>
                  <a:srgbClr val="FF0000"/>
                </a:solidFill>
              </a:rPr>
              <a:t>S</a:t>
            </a:r>
            <a:r>
              <a:rPr lang="en-US" sz="3900" dirty="0" smtClean="0"/>
              <a:t>ervices </a:t>
            </a:r>
            <a:r>
              <a:rPr lang="en-US" sz="3900" b="1" dirty="0" smtClean="0">
                <a:solidFill>
                  <a:srgbClr val="FF0000"/>
                </a:solidFill>
              </a:rPr>
              <a:t>I</a:t>
            </a:r>
            <a:r>
              <a:rPr lang="en-US" sz="3900" dirty="0" smtClean="0"/>
              <a:t>P </a:t>
            </a:r>
            <a:r>
              <a:rPr lang="en-US" sz="3900" b="1" dirty="0" smtClean="0">
                <a:solidFill>
                  <a:srgbClr val="FF0000"/>
                </a:solidFill>
              </a:rPr>
              <a:t>net</a:t>
            </a:r>
            <a:r>
              <a:rPr lang="en-US" sz="3900" dirty="0" smtClean="0"/>
              <a:t>work</a:t>
            </a:r>
            <a:endParaRPr lang="en-US" sz="3900" b="1" kern="0" dirty="0">
              <a:ea typeface="+mj-ea"/>
              <a:cs typeface="Times New Roman" pitchFamily="18" charset="0"/>
            </a:endParaRP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505200" y="4200524"/>
            <a:ext cx="4419600" cy="1295401"/>
            <a:chOff x="7520252" y="1691492"/>
            <a:chExt cx="1631470" cy="990600"/>
          </a:xfrm>
        </p:grpSpPr>
        <p:graphicFrame>
          <p:nvGraphicFramePr>
            <p:cNvPr id="12" name="Object 62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7520252" y="1691492"/>
            <a:ext cx="1631470" cy="990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3" name="Microsoft ClipArt Gallery" r:id="rId7" imgW="5759280" imgH="3222360" progId="">
                    <p:embed/>
                  </p:oleObj>
                </mc:Choice>
                <mc:Fallback>
                  <p:oleObj name="Microsoft ClipArt Gallery" r:id="rId7" imgW="5759280" imgH="3222360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20252" y="1691492"/>
                          <a:ext cx="1631470" cy="990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107763" dir="2700000" algn="ctr" rotWithShape="0">
                            <a:schemeClr val="bg2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Rectangle 63"/>
            <p:cNvSpPr>
              <a:spLocks noChangeArrowheads="1"/>
            </p:cNvSpPr>
            <p:nvPr/>
          </p:nvSpPr>
          <p:spPr bwMode="auto">
            <a:xfrm>
              <a:off x="8167214" y="1924575"/>
              <a:ext cx="329660" cy="2804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90488" tIns="44450" rIns="90488" bIns="44450">
              <a:spAutoFit/>
            </a:bodyPr>
            <a:lstStyle/>
            <a:p>
              <a:pPr eaLnBrk="0" hangingPunct="0"/>
              <a:r>
                <a:rPr lang="en-US" b="1" dirty="0">
                  <a:solidFill>
                    <a:schemeClr val="tx2"/>
                  </a:solidFill>
                  <a:latin typeface="Amerigo BT"/>
                </a:rPr>
                <a:t>ESInet</a:t>
              </a:r>
            </a:p>
          </p:txBody>
        </p:sp>
      </p:grpSp>
      <p:sp>
        <p:nvSpPr>
          <p:cNvPr id="14" name="Rectangle 63"/>
          <p:cNvSpPr>
            <a:spLocks noChangeArrowheads="1"/>
          </p:cNvSpPr>
          <p:nvPr/>
        </p:nvSpPr>
        <p:spPr bwMode="auto">
          <a:xfrm>
            <a:off x="3733800" y="5800724"/>
            <a:ext cx="893038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eaLnBrk="0" hangingPunct="0"/>
            <a:r>
              <a:rPr lang="en-US" b="1" dirty="0">
                <a:solidFill>
                  <a:schemeClr val="tx2"/>
                </a:solidFill>
                <a:latin typeface="Amerigo BT"/>
              </a:rPr>
              <a:t>ESInet</a:t>
            </a:r>
          </a:p>
        </p:txBody>
      </p:sp>
    </p:spTree>
    <p:extLst>
      <p:ext uri="{BB962C8B-B14F-4D97-AF65-F5344CB8AC3E}">
        <p14:creationId xmlns:p14="http://schemas.microsoft.com/office/powerpoint/2010/main" val="92037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0408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are we working on right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err="1" smtClean="0"/>
              <a:t>ESInet</a:t>
            </a:r>
            <a:endParaRPr lang="en-US" dirty="0" smtClean="0"/>
          </a:p>
          <a:p>
            <a:pPr algn="ctr"/>
            <a:r>
              <a:rPr lang="en-US" dirty="0" smtClean="0"/>
              <a:t>Geographically Diverse 9-1-1 Backup Center</a:t>
            </a:r>
          </a:p>
          <a:p>
            <a:pPr algn="ctr"/>
            <a:r>
              <a:rPr lang="en-US" dirty="0" smtClean="0"/>
              <a:t>Coop Backup</a:t>
            </a:r>
          </a:p>
          <a:p>
            <a:pPr algn="ctr"/>
            <a:r>
              <a:rPr lang="en-US" dirty="0" smtClean="0"/>
              <a:t>CAD to CAD</a:t>
            </a:r>
          </a:p>
          <a:p>
            <a:pPr algn="ctr"/>
            <a:r>
              <a:rPr lang="en-US" dirty="0" smtClean="0"/>
              <a:t>Automatic Video Identification (AVI)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8A62-15A4-416D-8BBD-D1984DEC875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73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23951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How does it all tie together?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GIS data </a:t>
            </a:r>
            <a:r>
              <a:rPr lang="en-US" dirty="0"/>
              <a:t>fully integrated and available immediately to those that need it!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8A62-15A4-416D-8BBD-D1984DEC875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62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 you with information about the Charleston County Consolidated 9-1-1 Center</a:t>
            </a:r>
          </a:p>
          <a:p>
            <a:pPr lvl="1"/>
            <a:r>
              <a:rPr lang="en-US" dirty="0" smtClean="0"/>
              <a:t>Successes &amp; Challenges</a:t>
            </a:r>
          </a:p>
          <a:p>
            <a:r>
              <a:rPr lang="en-US" dirty="0" smtClean="0"/>
              <a:t>Integration with NG9-1-1</a:t>
            </a:r>
          </a:p>
          <a:p>
            <a:r>
              <a:rPr lang="en-US" dirty="0" smtClean="0"/>
              <a:t>Geo and 9-1-1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(Lots of information in a short amount of time!)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8A62-15A4-416D-8BBD-D1984DEC87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1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95400"/>
            <a:ext cx="8229600" cy="2057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Questions</a:t>
            </a:r>
            <a:r>
              <a:rPr lang="en-US" dirty="0" smtClean="0"/>
              <a:t>???</a:t>
            </a:r>
            <a:r>
              <a:rPr lang="en-US" sz="3100" dirty="0" smtClean="0"/>
              <a:t/>
            </a:r>
            <a:br>
              <a:rPr lang="en-US" sz="3100" dirty="0" smtClean="0"/>
            </a:br>
            <a:endParaRPr lang="en-US" sz="31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41F5F-BA06-4C5A-A19B-2DA3478B823E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4953000"/>
            <a:ext cx="434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Jim Lake</a:t>
            </a:r>
            <a:br>
              <a:rPr lang="en-US" sz="2000" dirty="0"/>
            </a:br>
            <a:r>
              <a:rPr lang="en-US" sz="2000" dirty="0"/>
              <a:t>Office:  843-529-3700</a:t>
            </a:r>
            <a:br>
              <a:rPr lang="en-US" sz="2000" dirty="0"/>
            </a:br>
            <a:r>
              <a:rPr lang="en-US" sz="2000" dirty="0"/>
              <a:t>Email:  jlake@charlestoncounty.org</a:t>
            </a: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6555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838200" y="838200"/>
            <a:ext cx="7696200" cy="5334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lang="en-US" sz="11500" b="0">
                <a:solidFill>
                  <a:schemeClr val="accent1"/>
                </a:solidFill>
                <a:effectLst/>
                <a:latin typeface="Franklin Gothic Demi Cond" pitchFamily="34" charset="0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r>
              <a:rPr lang="en-US" sz="4400" kern="0" dirty="0" smtClean="0">
                <a:solidFill>
                  <a:schemeClr val="tx1"/>
                </a:solidFill>
              </a:rPr>
              <a:t>Charleston County</a:t>
            </a:r>
            <a:endParaRPr lang="en-US" sz="4400" kern="0" dirty="0">
              <a:solidFill>
                <a:schemeClr val="tx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09600" y="1447800"/>
            <a:ext cx="44958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lr>
                <a:schemeClr val="accent1"/>
              </a:buClr>
              <a:buFont typeface="Wingdings" pitchFamily="2" charset="2"/>
              <a:buNone/>
              <a:defRPr sz="3200" b="0">
                <a:solidFill>
                  <a:schemeClr val="bg2"/>
                </a:solidFill>
                <a:latin typeface="Franklin Gothic Medium Cond" pitchFamily="34" charset="0"/>
                <a:ea typeface="+mn-ea"/>
                <a:cs typeface="+mn-cs"/>
              </a:defRPr>
            </a:lvl1pPr>
            <a:lvl2pPr marL="866775" indent="-352425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lr>
                <a:schemeClr val="accent1"/>
              </a:buClr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Franklin Gothic Medium Cond" pitchFamily="34" charset="0"/>
              </a:defRPr>
            </a:lvl2pPr>
            <a:lvl3pPr marL="1250950" indent="-279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lr>
                <a:schemeClr val="accent1"/>
              </a:buClr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Franklin Gothic Medium Cond" pitchFamily="34" charset="0"/>
              </a:defRPr>
            </a:lvl3pPr>
            <a:lvl4pPr marL="1660525" indent="-288925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lr>
                <a:schemeClr val="accent1"/>
              </a:buClr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Franklin Gothic Medium Cond" pitchFamily="34" charset="0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Franklin Gothic Medium Cond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231775" indent="-231775">
              <a:buFont typeface="Arial" pitchFamily="34" charset="0"/>
              <a:buChar char="•"/>
            </a:pPr>
            <a:r>
              <a:rPr lang="en-US" kern="0" dirty="0" smtClean="0">
                <a:solidFill>
                  <a:schemeClr val="tx1"/>
                </a:solidFill>
              </a:rPr>
              <a:t>3 of top 5 largest cities in SC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kern="0" dirty="0" smtClean="0">
                <a:solidFill>
                  <a:schemeClr val="tx1"/>
                </a:solidFill>
              </a:rPr>
              <a:t>350,000 Population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kern="0" dirty="0" smtClean="0">
                <a:solidFill>
                  <a:schemeClr val="tx1"/>
                </a:solidFill>
              </a:rPr>
              <a:t>917.4 Total Square Miles</a:t>
            </a:r>
          </a:p>
          <a:p>
            <a:pPr marL="574675" lvl="1" indent="-342900">
              <a:buFont typeface="Wingdings" pitchFamily="2" charset="2"/>
              <a:buChar char="ü"/>
            </a:pPr>
            <a:r>
              <a:rPr lang="en-US" sz="2500" kern="0" dirty="0" smtClean="0"/>
              <a:t>163.6 Urban</a:t>
            </a:r>
          </a:p>
          <a:p>
            <a:pPr marL="574675" lvl="1" indent="-342900">
              <a:buFont typeface="Wingdings" pitchFamily="2" charset="2"/>
              <a:buChar char="ü"/>
            </a:pPr>
            <a:r>
              <a:rPr lang="en-US" sz="2500" kern="0" dirty="0" smtClean="0"/>
              <a:t>753.8 Rural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kern="0" dirty="0" smtClean="0">
                <a:solidFill>
                  <a:schemeClr val="tx1"/>
                </a:solidFill>
              </a:rPr>
              <a:t>Geographic Challenges</a:t>
            </a:r>
          </a:p>
          <a:p>
            <a:pPr marL="573088" lvl="1" indent="-341313">
              <a:buFont typeface="Wingdings" pitchFamily="2" charset="2"/>
              <a:buChar char="ü"/>
            </a:pPr>
            <a:r>
              <a:rPr lang="en-US" sz="2500" kern="0" dirty="0" smtClean="0"/>
              <a:t>Annexation</a:t>
            </a:r>
            <a:endParaRPr lang="en-US" kern="0" dirty="0"/>
          </a:p>
          <a:p>
            <a:pPr marL="573088" lvl="1" indent="-341313">
              <a:buFont typeface="Wingdings" pitchFamily="2" charset="2"/>
              <a:buChar char="ü"/>
            </a:pPr>
            <a:r>
              <a:rPr lang="en-US" sz="2500" kern="0" dirty="0" smtClean="0"/>
              <a:t>Bridges</a:t>
            </a:r>
          </a:p>
        </p:txBody>
      </p:sp>
      <p:pic>
        <p:nvPicPr>
          <p:cNvPr id="3074" name="Picture 2" descr="http://ts1.mm.bing.net/th?id=H.4509008100459852&amp;pid=1.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774" y="838200"/>
            <a:ext cx="2922308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ts1.mm.bing.net/th?id=H.4586171462255412&amp;pid=1.7&amp;w=251&amp;h=185&amp;c=7&amp;rs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306" y="3428999"/>
            <a:ext cx="2894776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41F5F-BA06-4C5A-A19B-2DA3478B823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10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295400" y="609600"/>
            <a:ext cx="7315200" cy="731837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lang="en-US" sz="11500" b="0">
                <a:solidFill>
                  <a:schemeClr val="accent1"/>
                </a:solidFill>
                <a:effectLst/>
                <a:latin typeface="Franklin Gothic Demi Cond" pitchFamily="34" charset="0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r>
              <a:rPr lang="en-US" sz="4800" kern="0" dirty="0" smtClean="0">
                <a:solidFill>
                  <a:schemeClr val="tx1"/>
                </a:solidFill>
              </a:rPr>
              <a:t>CDC History</a:t>
            </a:r>
            <a:endParaRPr lang="en-US" sz="4800" kern="0" dirty="0">
              <a:solidFill>
                <a:schemeClr val="tx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77982" y="1189037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lr>
                <a:schemeClr val="accent1"/>
              </a:buClr>
              <a:buFont typeface="Wingdings" pitchFamily="2" charset="2"/>
              <a:buNone/>
              <a:defRPr sz="3200" b="0">
                <a:solidFill>
                  <a:schemeClr val="bg2"/>
                </a:solidFill>
                <a:latin typeface="Franklin Gothic Medium Cond" pitchFamily="34" charset="0"/>
                <a:ea typeface="+mn-ea"/>
                <a:cs typeface="+mn-cs"/>
              </a:defRPr>
            </a:lvl1pPr>
            <a:lvl2pPr marL="866775" indent="-352425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lr>
                <a:schemeClr val="accent1"/>
              </a:buClr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Franklin Gothic Medium Cond" pitchFamily="34" charset="0"/>
              </a:defRPr>
            </a:lvl2pPr>
            <a:lvl3pPr marL="1250950" indent="-279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lr>
                <a:schemeClr val="accent1"/>
              </a:buClr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Franklin Gothic Medium Cond" pitchFamily="34" charset="0"/>
              </a:defRPr>
            </a:lvl3pPr>
            <a:lvl4pPr marL="1660525" indent="-288925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lr>
                <a:schemeClr val="accent1"/>
              </a:buClr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Franklin Gothic Medium Cond" pitchFamily="34" charset="0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Franklin Gothic Medium Cond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kern="0" dirty="0" smtClean="0">
                <a:solidFill>
                  <a:schemeClr val="tx1"/>
                </a:solidFill>
              </a:rPr>
              <a:t>2007 Intergovernmental Agreement to consolidate all 5 Primary PSAPs, 1 Secondary PSAP and 5 ECCs in Charleston County</a:t>
            </a:r>
          </a:p>
          <a:p>
            <a:pPr marL="914400" lvl="1" indent="-457200">
              <a:spcAft>
                <a:spcPts val="1200"/>
              </a:spcAft>
              <a:buFont typeface="Wingdings" pitchFamily="2" charset="2"/>
              <a:buChar char="ü"/>
            </a:pPr>
            <a:r>
              <a:rPr lang="en-US" kern="0" dirty="0"/>
              <a:t>7</a:t>
            </a:r>
            <a:r>
              <a:rPr lang="en-US" sz="2500" kern="0" dirty="0" smtClean="0"/>
              <a:t> Law, 13 Fire, 1 EMS, 2 Rescue Agencies</a:t>
            </a: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kern="0" dirty="0" smtClean="0">
                <a:solidFill>
                  <a:schemeClr val="tx1"/>
                </a:solidFill>
              </a:rPr>
              <a:t>County created a Consolidated Dispatch Board</a:t>
            </a: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kern="0" dirty="0" smtClean="0">
                <a:solidFill>
                  <a:schemeClr val="tx1"/>
                </a:solidFill>
              </a:rPr>
              <a:t>October 2008 Hired Director (me)</a:t>
            </a: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kern="0" dirty="0" smtClean="0">
                <a:solidFill>
                  <a:schemeClr val="tx1"/>
                </a:solidFill>
              </a:rPr>
              <a:t>January 2009 began consolidation</a:t>
            </a: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kern="0" dirty="0" smtClean="0">
                <a:solidFill>
                  <a:schemeClr val="tx1"/>
                </a:solidFill>
              </a:rPr>
              <a:t>November 19, 2013 achieved “full consolidation”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41F5F-BA06-4C5A-A19B-2DA3478B823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16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8" y="2443180"/>
            <a:ext cx="4114800" cy="3333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38482"/>
            <a:ext cx="2743200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49288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22" y="649288"/>
            <a:ext cx="91281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25" y="649288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reeform 7"/>
          <p:cNvSpPr/>
          <p:nvPr/>
        </p:nvSpPr>
        <p:spPr>
          <a:xfrm>
            <a:off x="2408238" y="1520825"/>
            <a:ext cx="1004887" cy="457200"/>
          </a:xfrm>
          <a:custGeom>
            <a:avLst/>
            <a:gdLst>
              <a:gd name="connsiteX0" fmla="*/ 0 w 2321718"/>
              <a:gd name="connsiteY0" fmla="*/ 116086 h 1160859"/>
              <a:gd name="connsiteX1" fmla="*/ 116086 w 2321718"/>
              <a:gd name="connsiteY1" fmla="*/ 0 h 1160859"/>
              <a:gd name="connsiteX2" fmla="*/ 2205632 w 2321718"/>
              <a:gd name="connsiteY2" fmla="*/ 0 h 1160859"/>
              <a:gd name="connsiteX3" fmla="*/ 2321718 w 2321718"/>
              <a:gd name="connsiteY3" fmla="*/ 116086 h 1160859"/>
              <a:gd name="connsiteX4" fmla="*/ 2321718 w 2321718"/>
              <a:gd name="connsiteY4" fmla="*/ 1044773 h 1160859"/>
              <a:gd name="connsiteX5" fmla="*/ 2205632 w 2321718"/>
              <a:gd name="connsiteY5" fmla="*/ 1160859 h 1160859"/>
              <a:gd name="connsiteX6" fmla="*/ 116086 w 2321718"/>
              <a:gd name="connsiteY6" fmla="*/ 1160859 h 1160859"/>
              <a:gd name="connsiteX7" fmla="*/ 0 w 2321718"/>
              <a:gd name="connsiteY7" fmla="*/ 1044773 h 1160859"/>
              <a:gd name="connsiteX8" fmla="*/ 0 w 2321718"/>
              <a:gd name="connsiteY8" fmla="*/ 116086 h 11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21718" h="1160859">
                <a:moveTo>
                  <a:pt x="0" y="116086"/>
                </a:moveTo>
                <a:cubicBezTo>
                  <a:pt x="0" y="51973"/>
                  <a:pt x="51973" y="0"/>
                  <a:pt x="116086" y="0"/>
                </a:cubicBezTo>
                <a:lnTo>
                  <a:pt x="2205632" y="0"/>
                </a:lnTo>
                <a:cubicBezTo>
                  <a:pt x="2269745" y="0"/>
                  <a:pt x="2321718" y="51973"/>
                  <a:pt x="2321718" y="116086"/>
                </a:cubicBezTo>
                <a:lnTo>
                  <a:pt x="2321718" y="1044773"/>
                </a:lnTo>
                <a:cubicBezTo>
                  <a:pt x="2321718" y="1108886"/>
                  <a:pt x="2269745" y="1160859"/>
                  <a:pt x="2205632" y="1160859"/>
                </a:cubicBezTo>
                <a:lnTo>
                  <a:pt x="116086" y="1160859"/>
                </a:lnTo>
                <a:cubicBezTo>
                  <a:pt x="51973" y="1160859"/>
                  <a:pt x="0" y="1108886"/>
                  <a:pt x="0" y="1044773"/>
                </a:cubicBezTo>
                <a:lnTo>
                  <a:pt x="0" y="116086"/>
                </a:lnTo>
                <a:close/>
              </a:path>
            </a:pathLst>
          </a:custGeom>
        </p:spPr>
        <p:style>
          <a:lnRef idx="3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106390" rIns="0" bIns="106390" spcCol="1270" anchor="ctr"/>
          <a:lstStyle/>
          <a:p>
            <a:pPr algn="ctr" defTabSz="2533650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Sherriff's Office</a:t>
            </a:r>
          </a:p>
        </p:txBody>
      </p:sp>
      <p:sp>
        <p:nvSpPr>
          <p:cNvPr id="9" name="Freeform 8"/>
          <p:cNvSpPr/>
          <p:nvPr/>
        </p:nvSpPr>
        <p:spPr>
          <a:xfrm>
            <a:off x="3475048" y="1520825"/>
            <a:ext cx="1004887" cy="457200"/>
          </a:xfrm>
          <a:custGeom>
            <a:avLst/>
            <a:gdLst>
              <a:gd name="connsiteX0" fmla="*/ 0 w 2321718"/>
              <a:gd name="connsiteY0" fmla="*/ 116086 h 1160859"/>
              <a:gd name="connsiteX1" fmla="*/ 116086 w 2321718"/>
              <a:gd name="connsiteY1" fmla="*/ 0 h 1160859"/>
              <a:gd name="connsiteX2" fmla="*/ 2205632 w 2321718"/>
              <a:gd name="connsiteY2" fmla="*/ 0 h 1160859"/>
              <a:gd name="connsiteX3" fmla="*/ 2321718 w 2321718"/>
              <a:gd name="connsiteY3" fmla="*/ 116086 h 1160859"/>
              <a:gd name="connsiteX4" fmla="*/ 2321718 w 2321718"/>
              <a:gd name="connsiteY4" fmla="*/ 1044773 h 1160859"/>
              <a:gd name="connsiteX5" fmla="*/ 2205632 w 2321718"/>
              <a:gd name="connsiteY5" fmla="*/ 1160859 h 1160859"/>
              <a:gd name="connsiteX6" fmla="*/ 116086 w 2321718"/>
              <a:gd name="connsiteY6" fmla="*/ 1160859 h 1160859"/>
              <a:gd name="connsiteX7" fmla="*/ 0 w 2321718"/>
              <a:gd name="connsiteY7" fmla="*/ 1044773 h 1160859"/>
              <a:gd name="connsiteX8" fmla="*/ 0 w 2321718"/>
              <a:gd name="connsiteY8" fmla="*/ 116086 h 11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21718" h="1160859">
                <a:moveTo>
                  <a:pt x="0" y="116086"/>
                </a:moveTo>
                <a:cubicBezTo>
                  <a:pt x="0" y="51973"/>
                  <a:pt x="51973" y="0"/>
                  <a:pt x="116086" y="0"/>
                </a:cubicBezTo>
                <a:lnTo>
                  <a:pt x="2205632" y="0"/>
                </a:lnTo>
                <a:cubicBezTo>
                  <a:pt x="2269745" y="0"/>
                  <a:pt x="2321718" y="51973"/>
                  <a:pt x="2321718" y="116086"/>
                </a:cubicBezTo>
                <a:lnTo>
                  <a:pt x="2321718" y="1044773"/>
                </a:lnTo>
                <a:cubicBezTo>
                  <a:pt x="2321718" y="1108886"/>
                  <a:pt x="2269745" y="1160859"/>
                  <a:pt x="2205632" y="1160859"/>
                </a:cubicBezTo>
                <a:lnTo>
                  <a:pt x="116086" y="1160859"/>
                </a:lnTo>
                <a:cubicBezTo>
                  <a:pt x="51973" y="1160859"/>
                  <a:pt x="0" y="1108886"/>
                  <a:pt x="0" y="1044773"/>
                </a:cubicBezTo>
                <a:lnTo>
                  <a:pt x="0" y="116086"/>
                </a:lnTo>
                <a:close/>
              </a:path>
            </a:pathLst>
          </a:custGeom>
        </p:spPr>
        <p:style>
          <a:lnRef idx="3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106390" rIns="0" bIns="106390" spcCol="1270" anchor="ctr"/>
          <a:lstStyle/>
          <a:p>
            <a:pPr algn="ctr" defTabSz="25336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North Charleston</a:t>
            </a:r>
          </a:p>
        </p:txBody>
      </p:sp>
      <p:sp>
        <p:nvSpPr>
          <p:cNvPr id="10" name="Freeform 9"/>
          <p:cNvSpPr/>
          <p:nvPr/>
        </p:nvSpPr>
        <p:spPr>
          <a:xfrm>
            <a:off x="4541861" y="1520825"/>
            <a:ext cx="1004887" cy="457200"/>
          </a:xfrm>
          <a:custGeom>
            <a:avLst/>
            <a:gdLst>
              <a:gd name="connsiteX0" fmla="*/ 0 w 2321718"/>
              <a:gd name="connsiteY0" fmla="*/ 116086 h 1160859"/>
              <a:gd name="connsiteX1" fmla="*/ 116086 w 2321718"/>
              <a:gd name="connsiteY1" fmla="*/ 0 h 1160859"/>
              <a:gd name="connsiteX2" fmla="*/ 2205632 w 2321718"/>
              <a:gd name="connsiteY2" fmla="*/ 0 h 1160859"/>
              <a:gd name="connsiteX3" fmla="*/ 2321718 w 2321718"/>
              <a:gd name="connsiteY3" fmla="*/ 116086 h 1160859"/>
              <a:gd name="connsiteX4" fmla="*/ 2321718 w 2321718"/>
              <a:gd name="connsiteY4" fmla="*/ 1044773 h 1160859"/>
              <a:gd name="connsiteX5" fmla="*/ 2205632 w 2321718"/>
              <a:gd name="connsiteY5" fmla="*/ 1160859 h 1160859"/>
              <a:gd name="connsiteX6" fmla="*/ 116086 w 2321718"/>
              <a:gd name="connsiteY6" fmla="*/ 1160859 h 1160859"/>
              <a:gd name="connsiteX7" fmla="*/ 0 w 2321718"/>
              <a:gd name="connsiteY7" fmla="*/ 1044773 h 1160859"/>
              <a:gd name="connsiteX8" fmla="*/ 0 w 2321718"/>
              <a:gd name="connsiteY8" fmla="*/ 116086 h 11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21718" h="1160859">
                <a:moveTo>
                  <a:pt x="0" y="116086"/>
                </a:moveTo>
                <a:cubicBezTo>
                  <a:pt x="0" y="51973"/>
                  <a:pt x="51973" y="0"/>
                  <a:pt x="116086" y="0"/>
                </a:cubicBezTo>
                <a:lnTo>
                  <a:pt x="2205632" y="0"/>
                </a:lnTo>
                <a:cubicBezTo>
                  <a:pt x="2269745" y="0"/>
                  <a:pt x="2321718" y="51973"/>
                  <a:pt x="2321718" y="116086"/>
                </a:cubicBezTo>
                <a:lnTo>
                  <a:pt x="2321718" y="1044773"/>
                </a:lnTo>
                <a:cubicBezTo>
                  <a:pt x="2321718" y="1108886"/>
                  <a:pt x="2269745" y="1160859"/>
                  <a:pt x="2205632" y="1160859"/>
                </a:cubicBezTo>
                <a:lnTo>
                  <a:pt x="116086" y="1160859"/>
                </a:lnTo>
                <a:cubicBezTo>
                  <a:pt x="51973" y="1160859"/>
                  <a:pt x="0" y="1108886"/>
                  <a:pt x="0" y="1044773"/>
                </a:cubicBezTo>
                <a:lnTo>
                  <a:pt x="0" y="116086"/>
                </a:lnTo>
                <a:close/>
              </a:path>
            </a:pathLst>
          </a:custGeom>
        </p:spPr>
        <p:style>
          <a:lnRef idx="3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106390" rIns="0" bIns="106390" spcCol="1270" anchor="ctr"/>
          <a:lstStyle/>
          <a:p>
            <a:pPr algn="ctr" defTabSz="25336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Mount Pleasant</a:t>
            </a:r>
          </a:p>
        </p:txBody>
      </p:sp>
      <p:sp>
        <p:nvSpPr>
          <p:cNvPr id="11" name="Freeform 10"/>
          <p:cNvSpPr/>
          <p:nvPr/>
        </p:nvSpPr>
        <p:spPr>
          <a:xfrm>
            <a:off x="6675468" y="2628796"/>
            <a:ext cx="1006475" cy="457200"/>
          </a:xfrm>
          <a:custGeom>
            <a:avLst/>
            <a:gdLst>
              <a:gd name="connsiteX0" fmla="*/ 0 w 2321718"/>
              <a:gd name="connsiteY0" fmla="*/ 116086 h 1160859"/>
              <a:gd name="connsiteX1" fmla="*/ 116086 w 2321718"/>
              <a:gd name="connsiteY1" fmla="*/ 0 h 1160859"/>
              <a:gd name="connsiteX2" fmla="*/ 2205632 w 2321718"/>
              <a:gd name="connsiteY2" fmla="*/ 0 h 1160859"/>
              <a:gd name="connsiteX3" fmla="*/ 2321718 w 2321718"/>
              <a:gd name="connsiteY3" fmla="*/ 116086 h 1160859"/>
              <a:gd name="connsiteX4" fmla="*/ 2321718 w 2321718"/>
              <a:gd name="connsiteY4" fmla="*/ 1044773 h 1160859"/>
              <a:gd name="connsiteX5" fmla="*/ 2205632 w 2321718"/>
              <a:gd name="connsiteY5" fmla="*/ 1160859 h 1160859"/>
              <a:gd name="connsiteX6" fmla="*/ 116086 w 2321718"/>
              <a:gd name="connsiteY6" fmla="*/ 1160859 h 1160859"/>
              <a:gd name="connsiteX7" fmla="*/ 0 w 2321718"/>
              <a:gd name="connsiteY7" fmla="*/ 1044773 h 1160859"/>
              <a:gd name="connsiteX8" fmla="*/ 0 w 2321718"/>
              <a:gd name="connsiteY8" fmla="*/ 116086 h 11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21718" h="1160859">
                <a:moveTo>
                  <a:pt x="0" y="116086"/>
                </a:moveTo>
                <a:cubicBezTo>
                  <a:pt x="0" y="51973"/>
                  <a:pt x="51973" y="0"/>
                  <a:pt x="116086" y="0"/>
                </a:cubicBezTo>
                <a:lnTo>
                  <a:pt x="2205632" y="0"/>
                </a:lnTo>
                <a:cubicBezTo>
                  <a:pt x="2269745" y="0"/>
                  <a:pt x="2321718" y="51973"/>
                  <a:pt x="2321718" y="116086"/>
                </a:cubicBezTo>
                <a:lnTo>
                  <a:pt x="2321718" y="1044773"/>
                </a:lnTo>
                <a:cubicBezTo>
                  <a:pt x="2321718" y="1108886"/>
                  <a:pt x="2269745" y="1160859"/>
                  <a:pt x="2205632" y="1160859"/>
                </a:cubicBezTo>
                <a:lnTo>
                  <a:pt x="116086" y="1160859"/>
                </a:lnTo>
                <a:cubicBezTo>
                  <a:pt x="51973" y="1160859"/>
                  <a:pt x="0" y="1108886"/>
                  <a:pt x="0" y="1044773"/>
                </a:cubicBezTo>
                <a:lnTo>
                  <a:pt x="0" y="116086"/>
                </a:lnTo>
                <a:close/>
              </a:path>
            </a:pathLst>
          </a:custGeom>
        </p:spPr>
        <p:style>
          <a:lnRef idx="3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106390" rIns="0" bIns="106390" spcCol="1270" anchor="ctr"/>
          <a:lstStyle/>
          <a:p>
            <a:pPr algn="ctr" defTabSz="25336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Fusion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Center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7742265" y="2628796"/>
            <a:ext cx="1006475" cy="457200"/>
          </a:xfrm>
          <a:custGeom>
            <a:avLst/>
            <a:gdLst>
              <a:gd name="connsiteX0" fmla="*/ 0 w 2321718"/>
              <a:gd name="connsiteY0" fmla="*/ 116086 h 1160859"/>
              <a:gd name="connsiteX1" fmla="*/ 116086 w 2321718"/>
              <a:gd name="connsiteY1" fmla="*/ 0 h 1160859"/>
              <a:gd name="connsiteX2" fmla="*/ 2205632 w 2321718"/>
              <a:gd name="connsiteY2" fmla="*/ 0 h 1160859"/>
              <a:gd name="connsiteX3" fmla="*/ 2321718 w 2321718"/>
              <a:gd name="connsiteY3" fmla="*/ 116086 h 1160859"/>
              <a:gd name="connsiteX4" fmla="*/ 2321718 w 2321718"/>
              <a:gd name="connsiteY4" fmla="*/ 1044773 h 1160859"/>
              <a:gd name="connsiteX5" fmla="*/ 2205632 w 2321718"/>
              <a:gd name="connsiteY5" fmla="*/ 1160859 h 1160859"/>
              <a:gd name="connsiteX6" fmla="*/ 116086 w 2321718"/>
              <a:gd name="connsiteY6" fmla="*/ 1160859 h 1160859"/>
              <a:gd name="connsiteX7" fmla="*/ 0 w 2321718"/>
              <a:gd name="connsiteY7" fmla="*/ 1044773 h 1160859"/>
              <a:gd name="connsiteX8" fmla="*/ 0 w 2321718"/>
              <a:gd name="connsiteY8" fmla="*/ 116086 h 11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21718" h="1160859">
                <a:moveTo>
                  <a:pt x="0" y="116086"/>
                </a:moveTo>
                <a:cubicBezTo>
                  <a:pt x="0" y="51973"/>
                  <a:pt x="51973" y="0"/>
                  <a:pt x="116086" y="0"/>
                </a:cubicBezTo>
                <a:lnTo>
                  <a:pt x="2205632" y="0"/>
                </a:lnTo>
                <a:cubicBezTo>
                  <a:pt x="2269745" y="0"/>
                  <a:pt x="2321718" y="51973"/>
                  <a:pt x="2321718" y="116086"/>
                </a:cubicBezTo>
                <a:lnTo>
                  <a:pt x="2321718" y="1044773"/>
                </a:lnTo>
                <a:cubicBezTo>
                  <a:pt x="2321718" y="1108886"/>
                  <a:pt x="2269745" y="1160859"/>
                  <a:pt x="2205632" y="1160859"/>
                </a:cubicBezTo>
                <a:lnTo>
                  <a:pt x="116086" y="1160859"/>
                </a:lnTo>
                <a:cubicBezTo>
                  <a:pt x="51973" y="1160859"/>
                  <a:pt x="0" y="1108886"/>
                  <a:pt x="0" y="1044773"/>
                </a:cubicBezTo>
                <a:lnTo>
                  <a:pt x="0" y="116086"/>
                </a:lnTo>
                <a:close/>
              </a:path>
            </a:pathLst>
          </a:custGeom>
        </p:spPr>
        <p:style>
          <a:lnRef idx="3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106390" rIns="0" bIns="106390" spcCol="1270" anchor="ctr"/>
          <a:lstStyle/>
          <a:p>
            <a:pPr algn="ctr" defTabSz="25336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EOCs</a:t>
            </a:r>
          </a:p>
        </p:txBody>
      </p:sp>
      <p:sp>
        <p:nvSpPr>
          <p:cNvPr id="13" name="Freeform 12"/>
          <p:cNvSpPr/>
          <p:nvPr/>
        </p:nvSpPr>
        <p:spPr>
          <a:xfrm>
            <a:off x="5622938" y="1520825"/>
            <a:ext cx="1006475" cy="457200"/>
          </a:xfrm>
          <a:custGeom>
            <a:avLst/>
            <a:gdLst>
              <a:gd name="connsiteX0" fmla="*/ 0 w 2321718"/>
              <a:gd name="connsiteY0" fmla="*/ 116086 h 1160859"/>
              <a:gd name="connsiteX1" fmla="*/ 116086 w 2321718"/>
              <a:gd name="connsiteY1" fmla="*/ 0 h 1160859"/>
              <a:gd name="connsiteX2" fmla="*/ 2205632 w 2321718"/>
              <a:gd name="connsiteY2" fmla="*/ 0 h 1160859"/>
              <a:gd name="connsiteX3" fmla="*/ 2321718 w 2321718"/>
              <a:gd name="connsiteY3" fmla="*/ 116086 h 1160859"/>
              <a:gd name="connsiteX4" fmla="*/ 2321718 w 2321718"/>
              <a:gd name="connsiteY4" fmla="*/ 1044773 h 1160859"/>
              <a:gd name="connsiteX5" fmla="*/ 2205632 w 2321718"/>
              <a:gd name="connsiteY5" fmla="*/ 1160859 h 1160859"/>
              <a:gd name="connsiteX6" fmla="*/ 116086 w 2321718"/>
              <a:gd name="connsiteY6" fmla="*/ 1160859 h 1160859"/>
              <a:gd name="connsiteX7" fmla="*/ 0 w 2321718"/>
              <a:gd name="connsiteY7" fmla="*/ 1044773 h 1160859"/>
              <a:gd name="connsiteX8" fmla="*/ 0 w 2321718"/>
              <a:gd name="connsiteY8" fmla="*/ 116086 h 11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21718" h="1160859">
                <a:moveTo>
                  <a:pt x="0" y="116086"/>
                </a:moveTo>
                <a:cubicBezTo>
                  <a:pt x="0" y="51973"/>
                  <a:pt x="51973" y="0"/>
                  <a:pt x="116086" y="0"/>
                </a:cubicBezTo>
                <a:lnTo>
                  <a:pt x="2205632" y="0"/>
                </a:lnTo>
                <a:cubicBezTo>
                  <a:pt x="2269745" y="0"/>
                  <a:pt x="2321718" y="51973"/>
                  <a:pt x="2321718" y="116086"/>
                </a:cubicBezTo>
                <a:lnTo>
                  <a:pt x="2321718" y="1044773"/>
                </a:lnTo>
                <a:cubicBezTo>
                  <a:pt x="2321718" y="1108886"/>
                  <a:pt x="2269745" y="1160859"/>
                  <a:pt x="2205632" y="1160859"/>
                </a:cubicBezTo>
                <a:lnTo>
                  <a:pt x="116086" y="1160859"/>
                </a:lnTo>
                <a:cubicBezTo>
                  <a:pt x="51973" y="1160859"/>
                  <a:pt x="0" y="1108886"/>
                  <a:pt x="0" y="1044773"/>
                </a:cubicBezTo>
                <a:lnTo>
                  <a:pt x="0" y="116086"/>
                </a:lnTo>
                <a:close/>
              </a:path>
            </a:pathLst>
          </a:custGeom>
        </p:spPr>
        <p:style>
          <a:lnRef idx="3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106390" rIns="0" bIns="106390" spcCol="1270" anchor="ctr"/>
          <a:lstStyle/>
          <a:p>
            <a:pPr algn="ctr" defTabSz="2533650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City of Charleston</a:t>
            </a:r>
          </a:p>
        </p:txBody>
      </p:sp>
      <p:sp>
        <p:nvSpPr>
          <p:cNvPr id="14" name="Freeform 13"/>
          <p:cNvSpPr/>
          <p:nvPr/>
        </p:nvSpPr>
        <p:spPr>
          <a:xfrm>
            <a:off x="228601" y="1520825"/>
            <a:ext cx="1006475" cy="457200"/>
          </a:xfrm>
          <a:custGeom>
            <a:avLst/>
            <a:gdLst>
              <a:gd name="connsiteX0" fmla="*/ 0 w 2321718"/>
              <a:gd name="connsiteY0" fmla="*/ 116086 h 1160859"/>
              <a:gd name="connsiteX1" fmla="*/ 116086 w 2321718"/>
              <a:gd name="connsiteY1" fmla="*/ 0 h 1160859"/>
              <a:gd name="connsiteX2" fmla="*/ 2205632 w 2321718"/>
              <a:gd name="connsiteY2" fmla="*/ 0 h 1160859"/>
              <a:gd name="connsiteX3" fmla="*/ 2321718 w 2321718"/>
              <a:gd name="connsiteY3" fmla="*/ 116086 h 1160859"/>
              <a:gd name="connsiteX4" fmla="*/ 2321718 w 2321718"/>
              <a:gd name="connsiteY4" fmla="*/ 1044773 h 1160859"/>
              <a:gd name="connsiteX5" fmla="*/ 2205632 w 2321718"/>
              <a:gd name="connsiteY5" fmla="*/ 1160859 h 1160859"/>
              <a:gd name="connsiteX6" fmla="*/ 116086 w 2321718"/>
              <a:gd name="connsiteY6" fmla="*/ 1160859 h 1160859"/>
              <a:gd name="connsiteX7" fmla="*/ 0 w 2321718"/>
              <a:gd name="connsiteY7" fmla="*/ 1044773 h 1160859"/>
              <a:gd name="connsiteX8" fmla="*/ 0 w 2321718"/>
              <a:gd name="connsiteY8" fmla="*/ 116086 h 11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21718" h="1160859">
                <a:moveTo>
                  <a:pt x="0" y="116086"/>
                </a:moveTo>
                <a:cubicBezTo>
                  <a:pt x="0" y="51973"/>
                  <a:pt x="51973" y="0"/>
                  <a:pt x="116086" y="0"/>
                </a:cubicBezTo>
                <a:lnTo>
                  <a:pt x="2205632" y="0"/>
                </a:lnTo>
                <a:cubicBezTo>
                  <a:pt x="2269745" y="0"/>
                  <a:pt x="2321718" y="51973"/>
                  <a:pt x="2321718" y="116086"/>
                </a:cubicBezTo>
                <a:lnTo>
                  <a:pt x="2321718" y="1044773"/>
                </a:lnTo>
                <a:cubicBezTo>
                  <a:pt x="2321718" y="1108886"/>
                  <a:pt x="2269745" y="1160859"/>
                  <a:pt x="2205632" y="1160859"/>
                </a:cubicBezTo>
                <a:lnTo>
                  <a:pt x="116086" y="1160859"/>
                </a:lnTo>
                <a:cubicBezTo>
                  <a:pt x="51973" y="1160859"/>
                  <a:pt x="0" y="1108886"/>
                  <a:pt x="0" y="1044773"/>
                </a:cubicBezTo>
                <a:lnTo>
                  <a:pt x="0" y="116086"/>
                </a:lnTo>
                <a:close/>
              </a:path>
            </a:pathLst>
          </a:custGeom>
        </p:spPr>
        <p:style>
          <a:lnRef idx="3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106390" rIns="0" bIns="106390" spcCol="1270" anchor="ctr"/>
          <a:lstStyle/>
          <a:p>
            <a:pPr algn="ctr" defTabSz="25336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SCDNR</a:t>
            </a:r>
          </a:p>
        </p:txBody>
      </p:sp>
      <p:sp>
        <p:nvSpPr>
          <p:cNvPr id="15" name="Freeform 14"/>
          <p:cNvSpPr/>
          <p:nvPr/>
        </p:nvSpPr>
        <p:spPr>
          <a:xfrm>
            <a:off x="1325578" y="1520825"/>
            <a:ext cx="1006475" cy="457200"/>
          </a:xfrm>
          <a:custGeom>
            <a:avLst/>
            <a:gdLst>
              <a:gd name="connsiteX0" fmla="*/ 0 w 2321718"/>
              <a:gd name="connsiteY0" fmla="*/ 116086 h 1160859"/>
              <a:gd name="connsiteX1" fmla="*/ 116086 w 2321718"/>
              <a:gd name="connsiteY1" fmla="*/ 0 h 1160859"/>
              <a:gd name="connsiteX2" fmla="*/ 2205632 w 2321718"/>
              <a:gd name="connsiteY2" fmla="*/ 0 h 1160859"/>
              <a:gd name="connsiteX3" fmla="*/ 2321718 w 2321718"/>
              <a:gd name="connsiteY3" fmla="*/ 116086 h 1160859"/>
              <a:gd name="connsiteX4" fmla="*/ 2321718 w 2321718"/>
              <a:gd name="connsiteY4" fmla="*/ 1044773 h 1160859"/>
              <a:gd name="connsiteX5" fmla="*/ 2205632 w 2321718"/>
              <a:gd name="connsiteY5" fmla="*/ 1160859 h 1160859"/>
              <a:gd name="connsiteX6" fmla="*/ 116086 w 2321718"/>
              <a:gd name="connsiteY6" fmla="*/ 1160859 h 1160859"/>
              <a:gd name="connsiteX7" fmla="*/ 0 w 2321718"/>
              <a:gd name="connsiteY7" fmla="*/ 1044773 h 1160859"/>
              <a:gd name="connsiteX8" fmla="*/ 0 w 2321718"/>
              <a:gd name="connsiteY8" fmla="*/ 116086 h 11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21718" h="1160859">
                <a:moveTo>
                  <a:pt x="0" y="116086"/>
                </a:moveTo>
                <a:cubicBezTo>
                  <a:pt x="0" y="51973"/>
                  <a:pt x="51973" y="0"/>
                  <a:pt x="116086" y="0"/>
                </a:cubicBezTo>
                <a:lnTo>
                  <a:pt x="2205632" y="0"/>
                </a:lnTo>
                <a:cubicBezTo>
                  <a:pt x="2269745" y="0"/>
                  <a:pt x="2321718" y="51973"/>
                  <a:pt x="2321718" y="116086"/>
                </a:cubicBezTo>
                <a:lnTo>
                  <a:pt x="2321718" y="1044773"/>
                </a:lnTo>
                <a:cubicBezTo>
                  <a:pt x="2321718" y="1108886"/>
                  <a:pt x="2269745" y="1160859"/>
                  <a:pt x="2205632" y="1160859"/>
                </a:cubicBezTo>
                <a:lnTo>
                  <a:pt x="116086" y="1160859"/>
                </a:lnTo>
                <a:cubicBezTo>
                  <a:pt x="51973" y="1160859"/>
                  <a:pt x="0" y="1108886"/>
                  <a:pt x="0" y="1044773"/>
                </a:cubicBezTo>
                <a:lnTo>
                  <a:pt x="0" y="116086"/>
                </a:lnTo>
                <a:close/>
              </a:path>
            </a:pathLst>
          </a:custGeom>
        </p:spPr>
        <p:style>
          <a:lnRef idx="3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106390" rIns="0" bIns="106390" spcCol="1270" anchor="ctr"/>
          <a:lstStyle/>
          <a:p>
            <a:pPr algn="ctr" defTabSz="2533650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County</a:t>
            </a:r>
          </a:p>
          <a:p>
            <a:pPr algn="ctr" defTabSz="2533650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EMS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152400" y="2057400"/>
            <a:ext cx="8686800" cy="91440"/>
          </a:xfrm>
          <a:prstGeom prst="roundRect">
            <a:avLst/>
          </a:prstGeom>
          <a:solidFill>
            <a:schemeClr val="bg2"/>
          </a:solidFill>
          <a:ln w="12700">
            <a:noFill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25400" h="63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228601" y="3946549"/>
            <a:ext cx="1268413" cy="631825"/>
          </a:xfrm>
          <a:custGeom>
            <a:avLst/>
            <a:gdLst>
              <a:gd name="connsiteX0" fmla="*/ 0 w 1857374"/>
              <a:gd name="connsiteY0" fmla="*/ 116086 h 1160859"/>
              <a:gd name="connsiteX1" fmla="*/ 116086 w 1857374"/>
              <a:gd name="connsiteY1" fmla="*/ 0 h 1160859"/>
              <a:gd name="connsiteX2" fmla="*/ 1741288 w 1857374"/>
              <a:gd name="connsiteY2" fmla="*/ 0 h 1160859"/>
              <a:gd name="connsiteX3" fmla="*/ 1857374 w 1857374"/>
              <a:gd name="connsiteY3" fmla="*/ 116086 h 1160859"/>
              <a:gd name="connsiteX4" fmla="*/ 1857374 w 1857374"/>
              <a:gd name="connsiteY4" fmla="*/ 1044773 h 1160859"/>
              <a:gd name="connsiteX5" fmla="*/ 1741288 w 1857374"/>
              <a:gd name="connsiteY5" fmla="*/ 1160859 h 1160859"/>
              <a:gd name="connsiteX6" fmla="*/ 116086 w 1857374"/>
              <a:gd name="connsiteY6" fmla="*/ 1160859 h 1160859"/>
              <a:gd name="connsiteX7" fmla="*/ 0 w 1857374"/>
              <a:gd name="connsiteY7" fmla="*/ 1044773 h 1160859"/>
              <a:gd name="connsiteX8" fmla="*/ 0 w 1857374"/>
              <a:gd name="connsiteY8" fmla="*/ 116086 h 11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7374" h="1160859">
                <a:moveTo>
                  <a:pt x="0" y="116086"/>
                </a:moveTo>
                <a:cubicBezTo>
                  <a:pt x="0" y="51973"/>
                  <a:pt x="51973" y="0"/>
                  <a:pt x="116086" y="0"/>
                </a:cubicBezTo>
                <a:lnTo>
                  <a:pt x="1741288" y="0"/>
                </a:lnTo>
                <a:cubicBezTo>
                  <a:pt x="1805401" y="0"/>
                  <a:pt x="1857374" y="51973"/>
                  <a:pt x="1857374" y="116086"/>
                </a:cubicBezTo>
                <a:lnTo>
                  <a:pt x="1857374" y="1044773"/>
                </a:lnTo>
                <a:cubicBezTo>
                  <a:pt x="1857374" y="1108886"/>
                  <a:pt x="1805401" y="1160859"/>
                  <a:pt x="1741288" y="1160859"/>
                </a:cubicBezTo>
                <a:lnTo>
                  <a:pt x="116086" y="1160859"/>
                </a:lnTo>
                <a:cubicBezTo>
                  <a:pt x="51973" y="1160859"/>
                  <a:pt x="0" y="1108886"/>
                  <a:pt x="0" y="1044773"/>
                </a:cubicBezTo>
                <a:lnTo>
                  <a:pt x="0" y="116086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96230" rIns="0" bIns="96230" spcCol="1270" anchor="b"/>
          <a:lstStyle/>
          <a:p>
            <a:pPr algn="r" defTabSz="2178050"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Web based </a:t>
            </a:r>
          </a:p>
          <a:p>
            <a:pPr algn="r" defTabSz="2178050"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Base Mapping</a:t>
            </a:r>
          </a:p>
          <a:p>
            <a:pPr algn="r" defTabSz="2178050"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Services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60"/>
          <a:stretch>
            <a:fillRect/>
          </a:stretch>
        </p:blipFill>
        <p:spPr bwMode="auto">
          <a:xfrm>
            <a:off x="1516083" y="3998913"/>
            <a:ext cx="54927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717" y="741364"/>
            <a:ext cx="3651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505" y="741364"/>
            <a:ext cx="3651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28" y="741364"/>
            <a:ext cx="3651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27" y="877913"/>
            <a:ext cx="549275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9" y="741364"/>
            <a:ext cx="3651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0" descr="ICON_Laptop_Q30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9600"/>
            <a:ext cx="731838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C:\Users\testuser\AppData\Local\Temp\VMwareDnD\6523c0a2\VMW_10Q3_ICON_iPad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9" y="679473"/>
            <a:ext cx="517525" cy="731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" name="Table 25"/>
          <p:cNvGraphicFramePr>
            <a:graphicFrameLocks noGrp="1"/>
          </p:cNvGraphicFramePr>
          <p:nvPr>
            <p:extLst/>
          </p:nvPr>
        </p:nvGraphicFramePr>
        <p:xfrm>
          <a:off x="6096000" y="3738482"/>
          <a:ext cx="2743200" cy="15414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/>
                <a:gridCol w="914400"/>
                <a:gridCol w="914400"/>
              </a:tblGrid>
              <a:tr h="529267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1470" marR="91470" marT="45725" marB="45725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1470" marR="91470" marT="45725" marB="45725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1470" marR="91470" marT="45725" marB="45725"/>
                </a:tc>
              </a:tr>
              <a:tr h="507727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1470" marR="91470" marT="45725" marB="45725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1470" marR="91470" marT="45725" marB="45725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1470" marR="91470" marT="45725" marB="45725"/>
                </a:tc>
              </a:tr>
              <a:tr h="504471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1470" marR="91470" marT="45725" marB="45725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1470" marR="91470" marT="45725" marB="45725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1470" marR="91470" marT="45725" marB="45725"/>
                </a:tc>
              </a:tr>
            </a:tbl>
          </a:graphicData>
        </a:graphic>
      </p:graphicFrame>
      <p:pic>
        <p:nvPicPr>
          <p:cNvPr id="27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3" y="625476"/>
            <a:ext cx="8223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0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75" y="2819400"/>
            <a:ext cx="73025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38" y="4511698"/>
            <a:ext cx="639762" cy="6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90" y="3122637"/>
            <a:ext cx="54927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Freeform 30"/>
          <p:cNvSpPr/>
          <p:nvPr/>
        </p:nvSpPr>
        <p:spPr>
          <a:xfrm>
            <a:off x="6691336" y="1519239"/>
            <a:ext cx="1004887" cy="457200"/>
          </a:xfrm>
          <a:custGeom>
            <a:avLst/>
            <a:gdLst>
              <a:gd name="connsiteX0" fmla="*/ 0 w 2321718"/>
              <a:gd name="connsiteY0" fmla="*/ 116086 h 1160859"/>
              <a:gd name="connsiteX1" fmla="*/ 116086 w 2321718"/>
              <a:gd name="connsiteY1" fmla="*/ 0 h 1160859"/>
              <a:gd name="connsiteX2" fmla="*/ 2205632 w 2321718"/>
              <a:gd name="connsiteY2" fmla="*/ 0 h 1160859"/>
              <a:gd name="connsiteX3" fmla="*/ 2321718 w 2321718"/>
              <a:gd name="connsiteY3" fmla="*/ 116086 h 1160859"/>
              <a:gd name="connsiteX4" fmla="*/ 2321718 w 2321718"/>
              <a:gd name="connsiteY4" fmla="*/ 1044773 h 1160859"/>
              <a:gd name="connsiteX5" fmla="*/ 2205632 w 2321718"/>
              <a:gd name="connsiteY5" fmla="*/ 1160859 h 1160859"/>
              <a:gd name="connsiteX6" fmla="*/ 116086 w 2321718"/>
              <a:gd name="connsiteY6" fmla="*/ 1160859 h 1160859"/>
              <a:gd name="connsiteX7" fmla="*/ 0 w 2321718"/>
              <a:gd name="connsiteY7" fmla="*/ 1044773 h 1160859"/>
              <a:gd name="connsiteX8" fmla="*/ 0 w 2321718"/>
              <a:gd name="connsiteY8" fmla="*/ 116086 h 11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21718" h="1160859">
                <a:moveTo>
                  <a:pt x="0" y="116086"/>
                </a:moveTo>
                <a:cubicBezTo>
                  <a:pt x="0" y="51973"/>
                  <a:pt x="51973" y="0"/>
                  <a:pt x="116086" y="0"/>
                </a:cubicBezTo>
                <a:lnTo>
                  <a:pt x="2205632" y="0"/>
                </a:lnTo>
                <a:cubicBezTo>
                  <a:pt x="2269745" y="0"/>
                  <a:pt x="2321718" y="51973"/>
                  <a:pt x="2321718" y="116086"/>
                </a:cubicBezTo>
                <a:lnTo>
                  <a:pt x="2321718" y="1044773"/>
                </a:lnTo>
                <a:cubicBezTo>
                  <a:pt x="2321718" y="1108886"/>
                  <a:pt x="2269745" y="1160859"/>
                  <a:pt x="2205632" y="1160859"/>
                </a:cubicBezTo>
                <a:lnTo>
                  <a:pt x="116086" y="1160859"/>
                </a:lnTo>
                <a:cubicBezTo>
                  <a:pt x="51973" y="1160859"/>
                  <a:pt x="0" y="1108886"/>
                  <a:pt x="0" y="1044773"/>
                </a:cubicBezTo>
                <a:lnTo>
                  <a:pt x="0" y="116086"/>
                </a:lnTo>
                <a:close/>
              </a:path>
            </a:pathLst>
          </a:custGeom>
        </p:spPr>
        <p:style>
          <a:lnRef idx="3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106390" rIns="0" bIns="106390" spcCol="1270" anchor="ctr"/>
          <a:lstStyle/>
          <a:p>
            <a:pPr algn="ctr" defTabSz="25336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Isle of Palms</a:t>
            </a:r>
          </a:p>
        </p:txBody>
      </p:sp>
      <p:sp>
        <p:nvSpPr>
          <p:cNvPr id="32" name="Freeform 31"/>
          <p:cNvSpPr/>
          <p:nvPr/>
        </p:nvSpPr>
        <p:spPr>
          <a:xfrm>
            <a:off x="7758133" y="1519239"/>
            <a:ext cx="1004887" cy="457200"/>
          </a:xfrm>
          <a:custGeom>
            <a:avLst/>
            <a:gdLst>
              <a:gd name="connsiteX0" fmla="*/ 0 w 2321718"/>
              <a:gd name="connsiteY0" fmla="*/ 116086 h 1160859"/>
              <a:gd name="connsiteX1" fmla="*/ 116086 w 2321718"/>
              <a:gd name="connsiteY1" fmla="*/ 0 h 1160859"/>
              <a:gd name="connsiteX2" fmla="*/ 2205632 w 2321718"/>
              <a:gd name="connsiteY2" fmla="*/ 0 h 1160859"/>
              <a:gd name="connsiteX3" fmla="*/ 2321718 w 2321718"/>
              <a:gd name="connsiteY3" fmla="*/ 116086 h 1160859"/>
              <a:gd name="connsiteX4" fmla="*/ 2321718 w 2321718"/>
              <a:gd name="connsiteY4" fmla="*/ 1044773 h 1160859"/>
              <a:gd name="connsiteX5" fmla="*/ 2205632 w 2321718"/>
              <a:gd name="connsiteY5" fmla="*/ 1160859 h 1160859"/>
              <a:gd name="connsiteX6" fmla="*/ 116086 w 2321718"/>
              <a:gd name="connsiteY6" fmla="*/ 1160859 h 1160859"/>
              <a:gd name="connsiteX7" fmla="*/ 0 w 2321718"/>
              <a:gd name="connsiteY7" fmla="*/ 1044773 h 1160859"/>
              <a:gd name="connsiteX8" fmla="*/ 0 w 2321718"/>
              <a:gd name="connsiteY8" fmla="*/ 116086 h 11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21718" h="1160859">
                <a:moveTo>
                  <a:pt x="0" y="116086"/>
                </a:moveTo>
                <a:cubicBezTo>
                  <a:pt x="0" y="51973"/>
                  <a:pt x="51973" y="0"/>
                  <a:pt x="116086" y="0"/>
                </a:cubicBezTo>
                <a:lnTo>
                  <a:pt x="2205632" y="0"/>
                </a:lnTo>
                <a:cubicBezTo>
                  <a:pt x="2269745" y="0"/>
                  <a:pt x="2321718" y="51973"/>
                  <a:pt x="2321718" y="116086"/>
                </a:cubicBezTo>
                <a:lnTo>
                  <a:pt x="2321718" y="1044773"/>
                </a:lnTo>
                <a:cubicBezTo>
                  <a:pt x="2321718" y="1108886"/>
                  <a:pt x="2269745" y="1160859"/>
                  <a:pt x="2205632" y="1160859"/>
                </a:cubicBezTo>
                <a:lnTo>
                  <a:pt x="116086" y="1160859"/>
                </a:lnTo>
                <a:cubicBezTo>
                  <a:pt x="51973" y="1160859"/>
                  <a:pt x="0" y="1108886"/>
                  <a:pt x="0" y="1044773"/>
                </a:cubicBezTo>
                <a:lnTo>
                  <a:pt x="0" y="116086"/>
                </a:lnTo>
                <a:close/>
              </a:path>
            </a:pathLst>
          </a:custGeom>
        </p:spPr>
        <p:style>
          <a:lnRef idx="3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106390" rIns="0" bIns="106390" spcCol="1270" anchor="ctr"/>
          <a:lstStyle/>
          <a:p>
            <a:pPr algn="ctr" defTabSz="25336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Sullivan's Island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2166938" y="3276624"/>
            <a:ext cx="2328862" cy="762001"/>
          </a:xfrm>
          <a:prstGeom prst="straightConnector1">
            <a:avLst/>
          </a:prstGeom>
          <a:ln>
            <a:headEnd type="oval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Freeform 33"/>
          <p:cNvSpPr/>
          <p:nvPr/>
        </p:nvSpPr>
        <p:spPr>
          <a:xfrm>
            <a:off x="152402" y="4664076"/>
            <a:ext cx="1393825" cy="517525"/>
          </a:xfrm>
          <a:custGeom>
            <a:avLst/>
            <a:gdLst>
              <a:gd name="connsiteX0" fmla="*/ 0 w 1857374"/>
              <a:gd name="connsiteY0" fmla="*/ 116086 h 1160859"/>
              <a:gd name="connsiteX1" fmla="*/ 116086 w 1857374"/>
              <a:gd name="connsiteY1" fmla="*/ 0 h 1160859"/>
              <a:gd name="connsiteX2" fmla="*/ 1741288 w 1857374"/>
              <a:gd name="connsiteY2" fmla="*/ 0 h 1160859"/>
              <a:gd name="connsiteX3" fmla="*/ 1857374 w 1857374"/>
              <a:gd name="connsiteY3" fmla="*/ 116086 h 1160859"/>
              <a:gd name="connsiteX4" fmla="*/ 1857374 w 1857374"/>
              <a:gd name="connsiteY4" fmla="*/ 1044773 h 1160859"/>
              <a:gd name="connsiteX5" fmla="*/ 1741288 w 1857374"/>
              <a:gd name="connsiteY5" fmla="*/ 1160859 h 1160859"/>
              <a:gd name="connsiteX6" fmla="*/ 116086 w 1857374"/>
              <a:gd name="connsiteY6" fmla="*/ 1160859 h 1160859"/>
              <a:gd name="connsiteX7" fmla="*/ 0 w 1857374"/>
              <a:gd name="connsiteY7" fmla="*/ 1044773 h 1160859"/>
              <a:gd name="connsiteX8" fmla="*/ 0 w 1857374"/>
              <a:gd name="connsiteY8" fmla="*/ 116086 h 11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7374" h="1160859">
                <a:moveTo>
                  <a:pt x="0" y="116086"/>
                </a:moveTo>
                <a:cubicBezTo>
                  <a:pt x="0" y="51973"/>
                  <a:pt x="51973" y="0"/>
                  <a:pt x="116086" y="0"/>
                </a:cubicBezTo>
                <a:lnTo>
                  <a:pt x="1741288" y="0"/>
                </a:lnTo>
                <a:cubicBezTo>
                  <a:pt x="1805401" y="0"/>
                  <a:pt x="1857374" y="51973"/>
                  <a:pt x="1857374" y="116086"/>
                </a:cubicBezTo>
                <a:lnTo>
                  <a:pt x="1857374" y="1044773"/>
                </a:lnTo>
                <a:cubicBezTo>
                  <a:pt x="1857374" y="1108886"/>
                  <a:pt x="1805401" y="1160859"/>
                  <a:pt x="1741288" y="1160859"/>
                </a:cubicBezTo>
                <a:lnTo>
                  <a:pt x="116086" y="1160859"/>
                </a:lnTo>
                <a:cubicBezTo>
                  <a:pt x="51973" y="1160859"/>
                  <a:pt x="0" y="1108886"/>
                  <a:pt x="0" y="1044773"/>
                </a:cubicBezTo>
                <a:lnTo>
                  <a:pt x="0" y="116086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96230" rIns="0" bIns="96230" spcCol="1270" anchor="b"/>
          <a:lstStyle/>
          <a:p>
            <a:pPr algn="r" defTabSz="2178050"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IP Surveillance</a:t>
            </a:r>
          </a:p>
          <a:p>
            <a:pPr algn="r" defTabSz="2178050"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Camera</a:t>
            </a:r>
          </a:p>
        </p:txBody>
      </p:sp>
      <p:pic>
        <p:nvPicPr>
          <p:cNvPr id="36" name="Picture 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813" y="5372098"/>
            <a:ext cx="731837" cy="806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7" name="Straight Arrow Connector 36"/>
          <p:cNvCxnSpPr/>
          <p:nvPr/>
        </p:nvCxnSpPr>
        <p:spPr>
          <a:xfrm>
            <a:off x="3614739" y="2286001"/>
            <a:ext cx="1119187" cy="1387475"/>
          </a:xfrm>
          <a:prstGeom prst="straightConnector1">
            <a:avLst/>
          </a:prstGeom>
          <a:ln>
            <a:headEnd type="oval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876800" y="2286000"/>
            <a:ext cx="0" cy="1371600"/>
          </a:xfrm>
          <a:prstGeom prst="straightConnector1">
            <a:avLst/>
          </a:prstGeom>
          <a:ln>
            <a:headEnd type="oval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5110163" y="2286001"/>
            <a:ext cx="985838" cy="1414155"/>
          </a:xfrm>
          <a:prstGeom prst="straightConnector1">
            <a:avLst/>
          </a:prstGeom>
          <a:ln>
            <a:headEnd type="oval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2133600" y="4075905"/>
            <a:ext cx="2362200" cy="127795"/>
          </a:xfrm>
          <a:prstGeom prst="straightConnector1">
            <a:avLst/>
          </a:prstGeom>
          <a:ln>
            <a:headEnd type="oval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9" idx="3"/>
          </p:cNvCxnSpPr>
          <p:nvPr/>
        </p:nvCxnSpPr>
        <p:spPr>
          <a:xfrm flipV="1">
            <a:off x="2133628" y="4262461"/>
            <a:ext cx="2346325" cy="569913"/>
          </a:xfrm>
          <a:prstGeom prst="straightConnector1">
            <a:avLst/>
          </a:prstGeom>
          <a:ln>
            <a:headEnd type="oval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6" idx="1"/>
          </p:cNvCxnSpPr>
          <p:nvPr/>
        </p:nvCxnSpPr>
        <p:spPr>
          <a:xfrm flipH="1" flipV="1">
            <a:off x="5044304" y="4139802"/>
            <a:ext cx="1051696" cy="369412"/>
          </a:xfrm>
          <a:prstGeom prst="straightConnector1">
            <a:avLst/>
          </a:prstGeom>
          <a:ln>
            <a:headEnd type="oval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3" name="Picture 2869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12" y="5334000"/>
            <a:ext cx="8223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869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5372098"/>
            <a:ext cx="9144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718" y="3700177"/>
            <a:ext cx="929482" cy="1024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0" descr="ICON_Laptop_Q308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159021"/>
            <a:ext cx="6413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2" descr="C:\Users\testuser\AppData\Local\Temp\VMwareDnD\6523c0a2\VMW_10Q3_ICON_iPad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550" y="3238419"/>
            <a:ext cx="457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20"/>
            <a:ext cx="548640" cy="69087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72" y="2481263"/>
            <a:ext cx="1005840" cy="57761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0" t="2962" r="1838" b="3493"/>
          <a:stretch/>
        </p:blipFill>
        <p:spPr>
          <a:xfrm>
            <a:off x="6019800" y="2514600"/>
            <a:ext cx="640080" cy="641483"/>
          </a:xfrm>
          <a:prstGeom prst="rect">
            <a:avLst/>
          </a:prstGeom>
        </p:spPr>
      </p:pic>
      <p:sp>
        <p:nvSpPr>
          <p:cNvPr id="52" name="Title 1"/>
          <p:cNvSpPr txBox="1">
            <a:spLocks/>
          </p:cNvSpPr>
          <p:nvPr/>
        </p:nvSpPr>
        <p:spPr bwMode="auto">
          <a:xfrm>
            <a:off x="210603" y="5715000"/>
            <a:ext cx="4953813" cy="973151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fontScale="92500"/>
          </a:bodyPr>
          <a:lstStyle>
            <a:lvl1pPr algn="l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lang="en-US" sz="11500" b="0">
                <a:solidFill>
                  <a:schemeClr val="accent1"/>
                </a:solidFill>
                <a:effectLst/>
                <a:latin typeface="Franklin Gothic Demi Cond" pitchFamily="34" charset="0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r>
              <a:rPr lang="en-US" sz="4400" kern="0" dirty="0" smtClean="0"/>
              <a:t>Public Safety Information Sharing Hub</a:t>
            </a:r>
            <a:endParaRPr lang="en-US" sz="4400" kern="0" dirty="0"/>
          </a:p>
        </p:txBody>
      </p:sp>
    </p:spTree>
    <p:extLst>
      <p:ext uri="{BB962C8B-B14F-4D97-AF65-F5344CB8AC3E}">
        <p14:creationId xmlns:p14="http://schemas.microsoft.com/office/powerpoint/2010/main" val="25677538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76200"/>
            <a:ext cx="7672560" cy="1295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Consolidation Partners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71892" y="1600200"/>
            <a:ext cx="4247707" cy="4144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lr>
                <a:schemeClr val="accent1"/>
              </a:buClr>
              <a:buFont typeface="Wingdings" pitchFamily="2" charset="2"/>
              <a:buNone/>
              <a:defRPr sz="3200" b="0">
                <a:solidFill>
                  <a:schemeClr val="bg2"/>
                </a:solidFill>
                <a:latin typeface="Franklin Gothic Medium Cond" pitchFamily="34" charset="0"/>
                <a:ea typeface="+mn-ea"/>
                <a:cs typeface="+mn-cs"/>
              </a:defRPr>
            </a:lvl1pPr>
            <a:lvl2pPr marL="866775" indent="-352425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lr>
                <a:schemeClr val="accent1"/>
              </a:buClr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Franklin Gothic Medium Cond" pitchFamily="34" charset="0"/>
              </a:defRPr>
            </a:lvl2pPr>
            <a:lvl3pPr marL="1250950" indent="-279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lr>
                <a:schemeClr val="accent1"/>
              </a:buClr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Franklin Gothic Medium Cond" pitchFamily="34" charset="0"/>
              </a:defRPr>
            </a:lvl3pPr>
            <a:lvl4pPr marL="1660525" indent="-288925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lr>
                <a:schemeClr val="accent1"/>
              </a:buClr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Franklin Gothic Medium Cond" pitchFamily="34" charset="0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Franklin Gothic Medium Cond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spcAft>
                <a:spcPts val="300"/>
              </a:spcAft>
              <a:buClr>
                <a:schemeClr val="bg2"/>
              </a:buClr>
            </a:pPr>
            <a:r>
              <a:rPr lang="en-US" sz="2000" b="1" u="sng" kern="0" dirty="0" smtClean="0">
                <a:solidFill>
                  <a:schemeClr val="tx1"/>
                </a:solidFill>
              </a:rPr>
              <a:t>Fire Departments</a:t>
            </a:r>
          </a:p>
          <a:p>
            <a:pPr marL="285750" indent="-285750">
              <a:spcAft>
                <a:spcPts val="300"/>
              </a:spcAft>
              <a:buClr>
                <a:schemeClr val="bg2"/>
              </a:buClr>
              <a:buFont typeface="Arial" pitchFamily="34" charset="0"/>
              <a:buChar char="•"/>
            </a:pPr>
            <a:r>
              <a:rPr lang="en-US" sz="2000" kern="0" dirty="0" err="1" smtClean="0">
                <a:solidFill>
                  <a:schemeClr val="tx1"/>
                </a:solidFill>
              </a:rPr>
              <a:t>Awendaw</a:t>
            </a:r>
            <a:r>
              <a:rPr lang="en-US" sz="2000" kern="0" dirty="0" smtClean="0">
                <a:solidFill>
                  <a:schemeClr val="tx1"/>
                </a:solidFill>
              </a:rPr>
              <a:t> Fire District</a:t>
            </a:r>
          </a:p>
          <a:p>
            <a:pPr marL="285750" indent="-285750">
              <a:spcAft>
                <a:spcPts val="300"/>
              </a:spcAft>
              <a:buClr>
                <a:schemeClr val="bg2"/>
              </a:buClr>
              <a:buFont typeface="Arial" pitchFamily="34" charset="0"/>
              <a:buChar char="•"/>
            </a:pPr>
            <a:r>
              <a:rPr lang="en-US" sz="2000" kern="0" dirty="0" smtClean="0">
                <a:solidFill>
                  <a:schemeClr val="tx1"/>
                </a:solidFill>
              </a:rPr>
              <a:t>Charleston County Rescue Squad</a:t>
            </a:r>
          </a:p>
          <a:p>
            <a:pPr marL="285750" indent="-285750">
              <a:spcAft>
                <a:spcPts val="300"/>
              </a:spcAft>
              <a:buClr>
                <a:schemeClr val="bg2"/>
              </a:buClr>
              <a:buFont typeface="Arial" pitchFamily="34" charset="0"/>
              <a:buChar char="•"/>
            </a:pPr>
            <a:r>
              <a:rPr lang="en-US" sz="2000" kern="0" dirty="0" smtClean="0">
                <a:solidFill>
                  <a:schemeClr val="tx1"/>
                </a:solidFill>
              </a:rPr>
              <a:t>City of Charleston Fire Department</a:t>
            </a:r>
          </a:p>
          <a:p>
            <a:pPr marL="285750" indent="-285750">
              <a:spcAft>
                <a:spcPts val="300"/>
              </a:spcAft>
              <a:buClr>
                <a:schemeClr val="bg2"/>
              </a:buClr>
              <a:buFont typeface="Arial" pitchFamily="34" charset="0"/>
              <a:buChar char="•"/>
            </a:pPr>
            <a:r>
              <a:rPr lang="en-US" sz="2000" kern="0" dirty="0" smtClean="0">
                <a:solidFill>
                  <a:schemeClr val="tx1"/>
                </a:solidFill>
              </a:rPr>
              <a:t>Isle of Palms Fire Department</a:t>
            </a:r>
          </a:p>
          <a:p>
            <a:pPr marL="285750" indent="-285750">
              <a:spcAft>
                <a:spcPts val="300"/>
              </a:spcAft>
              <a:buClr>
                <a:schemeClr val="bg2"/>
              </a:buClr>
              <a:buFont typeface="Arial" pitchFamily="34" charset="0"/>
              <a:buChar char="•"/>
            </a:pPr>
            <a:r>
              <a:rPr lang="en-US" sz="2000" kern="0" dirty="0" smtClean="0">
                <a:solidFill>
                  <a:schemeClr val="tx1"/>
                </a:solidFill>
              </a:rPr>
              <a:t>James Island Fire District</a:t>
            </a:r>
          </a:p>
          <a:p>
            <a:pPr marL="285750" indent="-285750">
              <a:spcAft>
                <a:spcPts val="300"/>
              </a:spcAft>
              <a:buClr>
                <a:schemeClr val="bg2"/>
              </a:buClr>
              <a:buFont typeface="Arial" pitchFamily="34" charset="0"/>
              <a:buChar char="•"/>
            </a:pPr>
            <a:r>
              <a:rPr lang="en-US" sz="2000" kern="0" dirty="0" smtClean="0">
                <a:solidFill>
                  <a:schemeClr val="tx1"/>
                </a:solidFill>
              </a:rPr>
              <a:t>Lincolnville Fire</a:t>
            </a:r>
          </a:p>
          <a:p>
            <a:pPr marL="285750" indent="-285750">
              <a:spcAft>
                <a:spcPts val="300"/>
              </a:spcAft>
              <a:buClr>
                <a:schemeClr val="bg2"/>
              </a:buClr>
              <a:buFont typeface="Arial" pitchFamily="34" charset="0"/>
              <a:buChar char="•"/>
            </a:pPr>
            <a:r>
              <a:rPr lang="en-US" sz="2000" kern="0" dirty="0" smtClean="0">
                <a:solidFill>
                  <a:schemeClr val="tx1"/>
                </a:solidFill>
              </a:rPr>
              <a:t>Lincolnville Rescue</a:t>
            </a:r>
          </a:p>
          <a:p>
            <a:pPr marL="285750" indent="-285750">
              <a:spcAft>
                <a:spcPts val="300"/>
              </a:spcAft>
              <a:buClr>
                <a:schemeClr val="bg2"/>
              </a:buClr>
              <a:buFont typeface="Arial" pitchFamily="34" charset="0"/>
              <a:buChar char="•"/>
            </a:pPr>
            <a:r>
              <a:rPr lang="en-US" sz="2000" kern="0" dirty="0">
                <a:solidFill>
                  <a:schemeClr val="tx1"/>
                </a:solidFill>
              </a:rPr>
              <a:t>Mount Pleasant Fire </a:t>
            </a:r>
            <a:r>
              <a:rPr lang="en-US" sz="2000" kern="0" dirty="0" smtClean="0">
                <a:solidFill>
                  <a:schemeClr val="tx1"/>
                </a:solidFill>
              </a:rPr>
              <a:t>Department</a:t>
            </a:r>
          </a:p>
          <a:p>
            <a:pPr marL="285750" indent="-285750">
              <a:spcAft>
                <a:spcPts val="300"/>
              </a:spcAft>
              <a:buClr>
                <a:schemeClr val="bg2"/>
              </a:buClr>
              <a:buFont typeface="Arial" pitchFamily="34" charset="0"/>
              <a:buChar char="•"/>
            </a:pPr>
            <a:r>
              <a:rPr lang="en-US" sz="2000" kern="0" dirty="0">
                <a:solidFill>
                  <a:schemeClr val="tx1"/>
                </a:solidFill>
              </a:rPr>
              <a:t>North Charleston Fire </a:t>
            </a:r>
            <a:r>
              <a:rPr lang="en-US" sz="2000" kern="0" dirty="0" smtClean="0">
                <a:solidFill>
                  <a:schemeClr val="tx1"/>
                </a:solidFill>
              </a:rPr>
              <a:t>Department</a:t>
            </a:r>
          </a:p>
          <a:p>
            <a:pPr marL="285750" lvl="0" indent="-285750">
              <a:spcBef>
                <a:spcPct val="20000"/>
              </a:spcBef>
              <a:spcAft>
                <a:spcPts val="300"/>
              </a:spcAft>
              <a:buClr>
                <a:schemeClr val="bg2"/>
              </a:buClr>
              <a:buSzPct val="95000"/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</a:rPr>
              <a:t>St Andrews Fire District</a:t>
            </a:r>
          </a:p>
          <a:p>
            <a:pPr marL="285750" lvl="0" indent="-285750">
              <a:spcBef>
                <a:spcPct val="20000"/>
              </a:spcBef>
              <a:spcAft>
                <a:spcPts val="300"/>
              </a:spcAft>
              <a:buClr>
                <a:schemeClr val="bg2"/>
              </a:buClr>
              <a:buSzPct val="95000"/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</a:rPr>
              <a:t>St John's Fire District</a:t>
            </a:r>
          </a:p>
          <a:p>
            <a:pPr marL="285750" lvl="0" indent="-285750">
              <a:spcBef>
                <a:spcPct val="20000"/>
              </a:spcBef>
              <a:spcAft>
                <a:spcPts val="300"/>
              </a:spcAft>
              <a:buClr>
                <a:schemeClr val="bg2"/>
              </a:buClr>
              <a:buSzPct val="95000"/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</a:rPr>
              <a:t>St Paul's Fire Department</a:t>
            </a:r>
          </a:p>
          <a:p>
            <a:pPr marL="285750" lvl="0" indent="-285750">
              <a:spcAft>
                <a:spcPts val="300"/>
              </a:spcAft>
              <a:buClr>
                <a:schemeClr val="bg2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Sullivan's Island Fire </a:t>
            </a:r>
            <a:r>
              <a:rPr lang="en-US" sz="2000" dirty="0" smtClean="0">
                <a:solidFill>
                  <a:schemeClr val="tx1"/>
                </a:solidFill>
              </a:rPr>
              <a:t>Department</a:t>
            </a:r>
            <a:endParaRPr lang="en-US" sz="2000" dirty="0">
              <a:solidFill>
                <a:schemeClr val="tx1"/>
              </a:solidFill>
            </a:endParaRPr>
          </a:p>
          <a:p>
            <a:pPr marL="285750" indent="-285750">
              <a:spcAft>
                <a:spcPts val="300"/>
              </a:spcAft>
              <a:buClr>
                <a:schemeClr val="bg2"/>
              </a:buClr>
              <a:buFont typeface="Arial" pitchFamily="34" charset="0"/>
              <a:buChar char="•"/>
            </a:pPr>
            <a:endParaRPr lang="en-US" sz="2000" kern="0" dirty="0">
              <a:solidFill>
                <a:schemeClr val="bg1"/>
              </a:solidFill>
            </a:endParaRPr>
          </a:p>
          <a:p>
            <a:pPr marL="285750" indent="-285750">
              <a:spcAft>
                <a:spcPts val="300"/>
              </a:spcAft>
              <a:buClr>
                <a:schemeClr val="bg2"/>
              </a:buClr>
              <a:buFont typeface="Arial" pitchFamily="34" charset="0"/>
              <a:buChar char="•"/>
            </a:pPr>
            <a:endParaRPr lang="en-US" sz="2000" kern="0" dirty="0" smtClean="0">
              <a:solidFill>
                <a:schemeClr val="bg1"/>
              </a:solidFill>
            </a:endParaRPr>
          </a:p>
          <a:p>
            <a:pPr marL="285750" indent="-285750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400" kern="0" dirty="0" smtClean="0"/>
          </a:p>
          <a:p>
            <a:pPr>
              <a:defRPr/>
            </a:pPr>
            <a:endParaRPr lang="en-US" sz="1400" kern="0" dirty="0" smtClean="0"/>
          </a:p>
          <a:p>
            <a:endParaRPr lang="en-US" sz="1400" kern="0" dirty="0" smtClean="0"/>
          </a:p>
          <a:p>
            <a:endParaRPr lang="en-US" sz="1400" kern="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0" y="1371600"/>
            <a:ext cx="44196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lr>
                <a:schemeClr val="accent1"/>
              </a:buClr>
              <a:buFont typeface="Wingdings" pitchFamily="2" charset="2"/>
              <a:buNone/>
              <a:defRPr sz="3200" b="0">
                <a:solidFill>
                  <a:schemeClr val="bg2"/>
                </a:solidFill>
                <a:latin typeface="Franklin Gothic Medium Cond" pitchFamily="34" charset="0"/>
                <a:ea typeface="+mn-ea"/>
                <a:cs typeface="+mn-cs"/>
              </a:defRPr>
            </a:lvl1pPr>
            <a:lvl2pPr marL="866775" indent="-352425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lr>
                <a:schemeClr val="accent1"/>
              </a:buClr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Franklin Gothic Medium Cond" pitchFamily="34" charset="0"/>
              </a:defRPr>
            </a:lvl2pPr>
            <a:lvl3pPr marL="1250950" indent="-279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lr>
                <a:schemeClr val="accent1"/>
              </a:buClr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Franklin Gothic Medium Cond" pitchFamily="34" charset="0"/>
              </a:defRPr>
            </a:lvl3pPr>
            <a:lvl4pPr marL="1660525" indent="-288925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lr>
                <a:schemeClr val="accent1"/>
              </a:buClr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Franklin Gothic Medium Cond" pitchFamily="34" charset="0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Franklin Gothic Medium Cond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spcAft>
                <a:spcPts val="300"/>
              </a:spcAft>
              <a:buClr>
                <a:schemeClr val="bg2"/>
              </a:buClr>
            </a:pPr>
            <a:r>
              <a:rPr lang="en-US" sz="2000" b="1" u="sng" kern="0" dirty="0" smtClean="0">
                <a:solidFill>
                  <a:schemeClr val="tx1"/>
                </a:solidFill>
              </a:rPr>
              <a:t>Law Agencies</a:t>
            </a:r>
          </a:p>
          <a:p>
            <a:pPr marL="285750" indent="-285750">
              <a:spcAft>
                <a:spcPts val="300"/>
              </a:spcAft>
              <a:buClr>
                <a:schemeClr val="bg2"/>
              </a:buClr>
              <a:buFont typeface="Arial" pitchFamily="34" charset="0"/>
              <a:buChar char="•"/>
            </a:pPr>
            <a:r>
              <a:rPr lang="en-US" sz="2000" kern="0" dirty="0" smtClean="0">
                <a:solidFill>
                  <a:schemeClr val="tx1"/>
                </a:solidFill>
              </a:rPr>
              <a:t>Charleston </a:t>
            </a:r>
            <a:r>
              <a:rPr lang="en-US" sz="2000" kern="0" dirty="0">
                <a:solidFill>
                  <a:schemeClr val="tx1"/>
                </a:solidFill>
              </a:rPr>
              <a:t>County Sheriff's Office</a:t>
            </a:r>
          </a:p>
          <a:p>
            <a:pPr marL="285750" indent="-285750">
              <a:spcAft>
                <a:spcPts val="300"/>
              </a:spcAft>
              <a:buClr>
                <a:schemeClr val="bg2"/>
              </a:buClr>
              <a:buFont typeface="Arial" pitchFamily="34" charset="0"/>
              <a:buChar char="•"/>
            </a:pPr>
            <a:r>
              <a:rPr lang="en-US" sz="2000" kern="0" dirty="0">
                <a:solidFill>
                  <a:schemeClr val="tx1"/>
                </a:solidFill>
              </a:rPr>
              <a:t>City of Charleston Police Department</a:t>
            </a:r>
          </a:p>
          <a:p>
            <a:pPr marL="285750" indent="-285750">
              <a:spcAft>
                <a:spcPts val="300"/>
              </a:spcAft>
              <a:buClr>
                <a:schemeClr val="bg2"/>
              </a:buClr>
              <a:buFont typeface="Arial" pitchFamily="34" charset="0"/>
              <a:buChar char="•"/>
            </a:pPr>
            <a:r>
              <a:rPr lang="en-US" sz="2000" kern="0" dirty="0">
                <a:solidFill>
                  <a:schemeClr val="tx1"/>
                </a:solidFill>
              </a:rPr>
              <a:t>Isle of Palms Police Department</a:t>
            </a:r>
          </a:p>
          <a:p>
            <a:pPr marL="285750" indent="-285750">
              <a:spcAft>
                <a:spcPts val="300"/>
              </a:spcAft>
              <a:buClr>
                <a:schemeClr val="bg2"/>
              </a:buClr>
              <a:buFont typeface="Arial" pitchFamily="34" charset="0"/>
              <a:buChar char="•"/>
            </a:pPr>
            <a:r>
              <a:rPr lang="en-US" sz="2000" kern="0" dirty="0" smtClean="0">
                <a:solidFill>
                  <a:schemeClr val="tx1"/>
                </a:solidFill>
              </a:rPr>
              <a:t>Mount </a:t>
            </a:r>
            <a:r>
              <a:rPr lang="en-US" sz="2000" kern="0" dirty="0">
                <a:solidFill>
                  <a:schemeClr val="tx1"/>
                </a:solidFill>
              </a:rPr>
              <a:t>Pleasant Police Department</a:t>
            </a:r>
          </a:p>
          <a:p>
            <a:pPr marL="285750" lvl="0" indent="-285750">
              <a:spcBef>
                <a:spcPct val="20000"/>
              </a:spcBef>
              <a:spcAft>
                <a:spcPts val="300"/>
              </a:spcAft>
              <a:buClr>
                <a:schemeClr val="bg2"/>
              </a:buClr>
              <a:buSzPct val="95000"/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North </a:t>
            </a:r>
            <a:r>
              <a:rPr lang="en-US" sz="2000" dirty="0">
                <a:solidFill>
                  <a:schemeClr val="tx1"/>
                </a:solidFill>
              </a:rPr>
              <a:t>Charleston Police Department</a:t>
            </a:r>
          </a:p>
          <a:p>
            <a:pPr marL="285750" lvl="0" indent="-285750">
              <a:spcBef>
                <a:spcPct val="20000"/>
              </a:spcBef>
              <a:spcAft>
                <a:spcPts val="300"/>
              </a:spcAft>
              <a:buClr>
                <a:schemeClr val="bg2"/>
              </a:buClr>
              <a:buSzPct val="95000"/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Sullivan's </a:t>
            </a:r>
            <a:r>
              <a:rPr lang="en-US" sz="2000" dirty="0">
                <a:solidFill>
                  <a:schemeClr val="tx1"/>
                </a:solidFill>
              </a:rPr>
              <a:t>Island Police Department</a:t>
            </a:r>
          </a:p>
          <a:p>
            <a:pPr marL="171450" lvl="0" indent="-171450">
              <a:spcBef>
                <a:spcPct val="20000"/>
              </a:spcBef>
              <a:spcAft>
                <a:spcPts val="300"/>
              </a:spcAft>
              <a:buClr>
                <a:schemeClr val="tx1">
                  <a:lumMod val="65000"/>
                  <a:lumOff val="35000"/>
                </a:schemeClr>
              </a:buClr>
              <a:buSzPct val="95000"/>
              <a:buFont typeface="Arial" pitchFamily="34" charset="0"/>
              <a:buChar char="•"/>
              <a:defRPr/>
            </a:pPr>
            <a:endParaRPr lang="en-US" sz="900" dirty="0">
              <a:solidFill>
                <a:schemeClr val="tx1"/>
              </a:solidFill>
              <a:ea typeface="ＭＳ Ｐゴシック" charset="-128"/>
              <a:cs typeface="Arial" pitchFamily="34" charset="0"/>
            </a:endParaRPr>
          </a:p>
          <a:p>
            <a:pPr marL="285750" indent="-285750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400" kern="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en-US" sz="1400" kern="0" dirty="0" smtClean="0">
              <a:solidFill>
                <a:schemeClr val="tx1"/>
              </a:solidFill>
            </a:endParaRPr>
          </a:p>
          <a:p>
            <a:endParaRPr lang="en-US" sz="1400" kern="0" dirty="0" smtClean="0">
              <a:solidFill>
                <a:schemeClr val="tx1"/>
              </a:solidFill>
            </a:endParaRPr>
          </a:p>
          <a:p>
            <a:endParaRPr lang="en-US" sz="1400" kern="0" dirty="0" smtClean="0">
              <a:solidFill>
                <a:schemeClr val="tx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0" y="4191000"/>
            <a:ext cx="3962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lr>
                <a:schemeClr val="accent1"/>
              </a:buClr>
              <a:buFont typeface="Wingdings" pitchFamily="2" charset="2"/>
              <a:buNone/>
              <a:defRPr sz="3200" b="0">
                <a:solidFill>
                  <a:schemeClr val="bg2"/>
                </a:solidFill>
                <a:latin typeface="Franklin Gothic Medium Cond" pitchFamily="34" charset="0"/>
                <a:ea typeface="+mn-ea"/>
                <a:cs typeface="+mn-cs"/>
              </a:defRPr>
            </a:lvl1pPr>
            <a:lvl2pPr marL="866775" indent="-352425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lr>
                <a:schemeClr val="accent1"/>
              </a:buClr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Franklin Gothic Medium Cond" pitchFamily="34" charset="0"/>
              </a:defRPr>
            </a:lvl2pPr>
            <a:lvl3pPr marL="1250950" indent="-279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lr>
                <a:schemeClr val="accent1"/>
              </a:buClr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Franklin Gothic Medium Cond" pitchFamily="34" charset="0"/>
              </a:defRPr>
            </a:lvl3pPr>
            <a:lvl4pPr marL="1660525" indent="-288925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lr>
                <a:schemeClr val="accent1"/>
              </a:buClr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Franklin Gothic Medium Cond" pitchFamily="34" charset="0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Franklin Gothic Medium Cond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spcAft>
                <a:spcPts val="300"/>
              </a:spcAft>
              <a:buClr>
                <a:schemeClr val="bg2"/>
              </a:buClr>
            </a:pPr>
            <a:r>
              <a:rPr lang="en-US" sz="2000" b="1" u="sng" kern="0" dirty="0" smtClean="0">
                <a:solidFill>
                  <a:schemeClr val="tx1"/>
                </a:solidFill>
              </a:rPr>
              <a:t>Medical Services</a:t>
            </a:r>
          </a:p>
          <a:p>
            <a:pPr marL="285750" indent="-285750">
              <a:spcAft>
                <a:spcPts val="300"/>
              </a:spcAft>
              <a:buClr>
                <a:schemeClr val="bg2"/>
              </a:buClr>
              <a:buFont typeface="Arial" pitchFamily="34" charset="0"/>
              <a:buChar char="•"/>
            </a:pPr>
            <a:r>
              <a:rPr lang="en-US" sz="2000" kern="0" dirty="0" smtClean="0">
                <a:solidFill>
                  <a:schemeClr val="tx1"/>
                </a:solidFill>
              </a:rPr>
              <a:t>Charleston County EMS</a:t>
            </a:r>
          </a:p>
          <a:p>
            <a:pPr marL="285750" indent="-285750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400" kern="0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1" y="5093807"/>
            <a:ext cx="4572000" cy="827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lr>
                <a:schemeClr val="accent1"/>
              </a:buClr>
              <a:buFont typeface="Wingdings" pitchFamily="2" charset="2"/>
              <a:buNone/>
              <a:defRPr sz="3200" b="0">
                <a:solidFill>
                  <a:schemeClr val="bg2"/>
                </a:solidFill>
                <a:latin typeface="Franklin Gothic Medium Cond" pitchFamily="34" charset="0"/>
                <a:ea typeface="+mn-ea"/>
                <a:cs typeface="+mn-cs"/>
              </a:defRPr>
            </a:lvl1pPr>
            <a:lvl2pPr marL="866775" indent="-352425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lr>
                <a:schemeClr val="accent1"/>
              </a:buClr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Franklin Gothic Medium Cond" pitchFamily="34" charset="0"/>
              </a:defRPr>
            </a:lvl2pPr>
            <a:lvl3pPr marL="1250950" indent="-279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lr>
                <a:schemeClr val="accent1"/>
              </a:buClr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Franklin Gothic Medium Cond" pitchFamily="34" charset="0"/>
              </a:defRPr>
            </a:lvl3pPr>
            <a:lvl4pPr marL="1660525" indent="-288925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lr>
                <a:schemeClr val="accent1"/>
              </a:buClr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Franklin Gothic Medium Cond" pitchFamily="34" charset="0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Franklin Gothic Medium Cond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spcAft>
                <a:spcPts val="300"/>
              </a:spcAft>
              <a:buClr>
                <a:schemeClr val="bg2"/>
              </a:buClr>
            </a:pPr>
            <a:r>
              <a:rPr lang="en-US" sz="2000" b="1" u="sng" kern="0" dirty="0" smtClean="0">
                <a:solidFill>
                  <a:schemeClr val="tx1"/>
                </a:solidFill>
              </a:rPr>
              <a:t>Emergency Management</a:t>
            </a:r>
          </a:p>
          <a:p>
            <a:pPr marL="285750" indent="-285750">
              <a:spcAft>
                <a:spcPts val="300"/>
              </a:spcAft>
              <a:buClr>
                <a:schemeClr val="bg2"/>
              </a:buClr>
              <a:buFont typeface="Arial" pitchFamily="34" charset="0"/>
              <a:buChar char="•"/>
            </a:pPr>
            <a:r>
              <a:rPr lang="en-US" sz="2000" kern="0" dirty="0" smtClean="0">
                <a:solidFill>
                  <a:schemeClr val="tx1"/>
                </a:solidFill>
              </a:rPr>
              <a:t>Charleston County Emergency Management</a:t>
            </a:r>
          </a:p>
        </p:txBody>
      </p:sp>
    </p:spTree>
    <p:extLst>
      <p:ext uri="{BB962C8B-B14F-4D97-AF65-F5344CB8AC3E}">
        <p14:creationId xmlns:p14="http://schemas.microsoft.com/office/powerpoint/2010/main" val="409368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Other Partners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College of Charleston Public Safety</a:t>
            </a:r>
          </a:p>
          <a:p>
            <a:r>
              <a:rPr lang="en-US" dirty="0" smtClean="0"/>
              <a:t>Charleston County Parks &amp; Recreation Commission</a:t>
            </a:r>
          </a:p>
          <a:p>
            <a:r>
              <a:rPr lang="en-US" dirty="0" smtClean="0"/>
              <a:t>State Law Enforcement Division</a:t>
            </a:r>
          </a:p>
          <a:p>
            <a:r>
              <a:rPr lang="en-US" dirty="0" smtClean="0"/>
              <a:t>Department of Natural Resources</a:t>
            </a:r>
          </a:p>
          <a:p>
            <a:r>
              <a:rPr lang="en-US" dirty="0" smtClean="0"/>
              <a:t>United States Coast Guard</a:t>
            </a:r>
          </a:p>
          <a:p>
            <a:r>
              <a:rPr lang="en-US" dirty="0" smtClean="0"/>
              <a:t>Department of Homeland Security Seahawk Interagency Operations Center</a:t>
            </a:r>
          </a:p>
          <a:p>
            <a:r>
              <a:rPr lang="en-US" dirty="0" smtClean="0"/>
              <a:t>Joint Base Charleston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19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7263"/>
            <a:ext cx="7848600" cy="5339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46465"/>
            <a:ext cx="8305800" cy="81991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Outside the Center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91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2081</TotalTime>
  <Words>2276</Words>
  <Application>Microsoft Office PowerPoint</Application>
  <PresentationFormat>On-screen Show (4:3)</PresentationFormat>
  <Paragraphs>338</Paragraphs>
  <Slides>30</Slides>
  <Notes>27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Flow</vt:lpstr>
      <vt:lpstr>Microsoft ClipArt Gallery</vt:lpstr>
      <vt:lpstr>E9-1-1 Consolidation &amp;  Next Generation 9-1-1</vt:lpstr>
      <vt:lpstr>Presenter – Jim Lake</vt:lpstr>
      <vt:lpstr>Today’s Objectives</vt:lpstr>
      <vt:lpstr>PowerPoint Presentation</vt:lpstr>
      <vt:lpstr>PowerPoint Presentation</vt:lpstr>
      <vt:lpstr>PowerPoint Presentation</vt:lpstr>
      <vt:lpstr>Consolidation Partners</vt:lpstr>
      <vt:lpstr>Other Partners</vt:lpstr>
      <vt:lpstr>Outside the Center</vt:lpstr>
      <vt:lpstr>Inside the Center</vt:lpstr>
      <vt:lpstr>“We handle big city crime in a small city setting,”  Charleston County Consolidated 9-1-1 Center Deputy Director Allyson Burrell.</vt:lpstr>
      <vt:lpstr>Human Resources</vt:lpstr>
      <vt:lpstr>Technology</vt:lpstr>
      <vt:lpstr>Consolidation</vt:lpstr>
      <vt:lpstr>National Emergency Number Association Next Generation 9-1-1 Definition</vt:lpstr>
      <vt:lpstr>Jim’s Expanded Version of the  NG9-1-1 Definition</vt:lpstr>
      <vt:lpstr>Intrado Viper 9-1-1 Telephony (IP)</vt:lpstr>
      <vt:lpstr>Motorola Radio</vt:lpstr>
      <vt:lpstr>TriTech Computer Aided Dispatch (CAD)</vt:lpstr>
      <vt:lpstr>TriTech Mobile Data (MDT) &amp;  Automatic Vehicle Location (AVL)</vt:lpstr>
      <vt:lpstr>AT&amp;T Metro E Network</vt:lpstr>
      <vt:lpstr>SCRA Alastar</vt:lpstr>
      <vt:lpstr>Marvlis by BCS</vt:lpstr>
      <vt:lpstr>FirstWatch</vt:lpstr>
      <vt:lpstr>PowerPoint Presentation</vt:lpstr>
      <vt:lpstr>PowerPoint Presentation</vt:lpstr>
      <vt:lpstr>PowerPoint Presentation</vt:lpstr>
      <vt:lpstr>What are we working on right now?</vt:lpstr>
      <vt:lpstr>How does it all tie together?   GIS data fully integrated and available immediately to those that need it! </vt:lpstr>
      <vt:lpstr>Questions??? </vt:lpstr>
    </vt:vector>
  </TitlesOfParts>
  <Company>Charleston County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An Information Sharing Hub</dc:title>
  <dc:creator>cdcjel</dc:creator>
  <cp:lastModifiedBy>James E. Lake</cp:lastModifiedBy>
  <cp:revision>185</cp:revision>
  <cp:lastPrinted>2013-07-10T23:18:04Z</cp:lastPrinted>
  <dcterms:created xsi:type="dcterms:W3CDTF">2013-03-22T14:08:25Z</dcterms:created>
  <dcterms:modified xsi:type="dcterms:W3CDTF">2014-09-05T23:23:33Z</dcterms:modified>
</cp:coreProperties>
</file>