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88" r:id="rId6"/>
  </p:sldMasterIdLst>
  <p:notesMasterIdLst>
    <p:notesMasterId r:id="rId35"/>
  </p:notesMasterIdLst>
  <p:handoutMasterIdLst>
    <p:handoutMasterId r:id="rId36"/>
  </p:handoutMasterIdLst>
  <p:sldIdLst>
    <p:sldId id="337" r:id="rId7"/>
    <p:sldId id="268" r:id="rId8"/>
    <p:sldId id="415" r:id="rId9"/>
    <p:sldId id="409" r:id="rId10"/>
    <p:sldId id="410" r:id="rId11"/>
    <p:sldId id="416" r:id="rId12"/>
    <p:sldId id="391" r:id="rId13"/>
    <p:sldId id="393" r:id="rId14"/>
    <p:sldId id="394" r:id="rId15"/>
    <p:sldId id="417" r:id="rId16"/>
    <p:sldId id="408" r:id="rId17"/>
    <p:sldId id="412" r:id="rId18"/>
    <p:sldId id="395" r:id="rId19"/>
    <p:sldId id="396" r:id="rId20"/>
    <p:sldId id="397" r:id="rId21"/>
    <p:sldId id="398" r:id="rId22"/>
    <p:sldId id="378" r:id="rId23"/>
    <p:sldId id="380" r:id="rId24"/>
    <p:sldId id="381" r:id="rId25"/>
    <p:sldId id="382" r:id="rId26"/>
    <p:sldId id="383" r:id="rId27"/>
    <p:sldId id="384" r:id="rId28"/>
    <p:sldId id="405" r:id="rId29"/>
    <p:sldId id="406" r:id="rId30"/>
    <p:sldId id="404" r:id="rId31"/>
    <p:sldId id="388" r:id="rId32"/>
    <p:sldId id="407" r:id="rId33"/>
    <p:sldId id="276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2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59" autoAdjust="0"/>
    <p:restoredTop sz="94316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524"/>
    </p:cViewPr>
  </p:sorterViewPr>
  <p:notesViewPr>
    <p:cSldViewPr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04A939-CF2A-4316-9DE5-0A210EDA1D2B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C9C9D-81D7-41A9-9E0C-B80F8EEB0E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CB2AB3-5785-4F20-93D6-0098EC36001D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4B1B94-54B6-4AF3-A268-ADCF8E11C9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6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860"/>
            <a:fld id="{9D315967-BB23-466B-9C68-AB2BC075F91C}" type="slidenum">
              <a:rPr lang="en-US" smtClean="0"/>
              <a:pPr defTabSz="927860"/>
              <a:t>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07" y="4417041"/>
            <a:ext cx="6436058" cy="4182755"/>
          </a:xfrm>
          <a:noFill/>
          <a:ln/>
        </p:spPr>
        <p:txBody>
          <a:bodyPr/>
          <a:lstStyle/>
          <a:p>
            <a:pPr eaLnBrk="1" hangingPunct="1"/>
            <a:endParaRPr lang="en-US" sz="15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AB57AFE9-96AD-443C-A8D8-5366739FC3F1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17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36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1435" tIns="45717" rIns="91435" bIns="4571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B0FE68-6094-42F1-87A0-116328CB526B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D35174E7-A764-406D-AC6B-F90638CEEC0F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18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945E7-6920-46CB-BFE7-AFAA049F2C3C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7" rIns="91435" bIns="45717"/>
          <a:lstStyle/>
          <a:p>
            <a:pPr eaLnBrk="1" hangingPunct="1"/>
            <a:r>
              <a:rPr lang="en-US" smtClean="0">
                <a:latin typeface="Arial" pitchFamily="34" charset="0"/>
              </a:rPr>
              <a:t>Map of USNG Grid 17S NJ 8651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1DAE8-E110-4867-9AF5-8158F3D8959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7" rIns="91435" bIns="4571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3B5610AD-D512-44C0-9A61-BDF093564964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26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8F59242C-21CD-46A3-84ED-5EBBC31467A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27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98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>
              <a:defRPr/>
            </a:pPr>
            <a:fld id="{4250EC42-E470-4B4C-8E08-30F40D6E2C1F}" type="slidenum">
              <a:rPr lang="en-US" sz="1200">
                <a:latin typeface="+mn-lt"/>
              </a:rPr>
              <a:pPr algn="r">
                <a:defRPr/>
              </a:pPr>
              <a:t>27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a broad outreach effort focused on substantially increasing the awareness and implementation of the US National Grid as an emergency response capability for field-based situational awareness and in the geospatial operating environment. </a:t>
            </a:r>
            <a:endParaRPr lang="en-US" b="1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reach out to key partners using or potentially influencing the use of USNG</a:t>
            </a:r>
            <a:endParaRPr lang="en-US" b="1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 these partners in the overall process and develop a strategy to enlist their aid in implementing use of the USNG</a:t>
            </a:r>
            <a:endParaRPr lang="en-US" b="1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access to virtual training to these groups and their members</a:t>
            </a:r>
            <a:endParaRPr lang="en-US" b="1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1B94-54B6-4AF3-A268-ADCF8E11C9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9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USNG Implementation Guidance. 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USNG Implementation Guidance shall be broken down for three distinct audiences and provide each of them with the unique tools for effective adoption and implementation.  The audiences include: state &amp; local decision makers; emergency management and incident commanders; and geospatial practitioners &amp; responders. </a:t>
            </a:r>
            <a:endParaRPr lang="en-US" b="1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the USNG Implementation Guide free download and coordinate with appropriate third party industry partners to disseminate the Guide widely throughout the public safety community.</a:t>
            </a:r>
            <a:endParaRPr lang="en-US" b="1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1B94-54B6-4AF3-A268-ADCF8E11C9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Major Milestones</a:t>
            </a:r>
          </a:p>
          <a:p>
            <a:r>
              <a:rPr lang="en-US" b="1" dirty="0" smtClean="0">
                <a:effectLst/>
              </a:rPr>
              <a:t>1.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b="1" dirty="0" smtClean="0">
                <a:effectLst/>
              </a:rPr>
              <a:t>Outreach to other groups focused on USNG                 November 2012</a:t>
            </a:r>
          </a:p>
          <a:p>
            <a:r>
              <a:rPr lang="en-US" b="1" dirty="0" smtClean="0">
                <a:effectLst/>
              </a:rPr>
              <a:t>2.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b="1" dirty="0" smtClean="0">
                <a:effectLst/>
              </a:rPr>
              <a:t>Initial draft of USNG Implementation Guide                   February 2013</a:t>
            </a:r>
          </a:p>
          <a:p>
            <a:r>
              <a:rPr lang="en-US" b="1" dirty="0" smtClean="0">
                <a:effectLst/>
              </a:rPr>
              <a:t>3.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b="1" dirty="0" smtClean="0">
                <a:effectLst/>
              </a:rPr>
              <a:t>Final draft of the USNG Implementation Guide             May 2013</a:t>
            </a:r>
          </a:p>
          <a:p>
            <a:r>
              <a:rPr lang="en-US" b="1" dirty="0" smtClean="0">
                <a:effectLst/>
              </a:rPr>
              <a:t>4.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en-US" b="1" dirty="0" smtClean="0">
                <a:effectLst/>
              </a:rPr>
              <a:t>Conduct virtual training session                                       June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1B94-54B6-4AF3-A268-ADCF8E11C9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690F0F59-7805-4312-8E5B-E2E74BCDAA99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0000"/>
              <a:buFont typeface="Wingdings" pitchFamily="2" charset="2"/>
              <a:buNone/>
              <a:defRPr/>
            </a:pPr>
            <a:r>
              <a:rPr lang="en-US" i="1" dirty="0" smtClean="0"/>
              <a:t>Recommendation 51: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dirty="0" smtClean="0">
                <a:solidFill>
                  <a:srgbClr val="F3540D"/>
                </a:solidFill>
              </a:rPr>
              <a:t>The plan should also provide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for a unified communications network,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3540D"/>
                </a:solidFill>
              </a:rPr>
              <a:t>a common grid-reference system,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66"/>
                </a:solidFill>
              </a:rPr>
              <a:t>and standardized procedures and methods for utilizing and sharing local situational awareness acquired by search and rescue operational units.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DD0677-1126-473E-9842-9556156011BA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AD50EBBF-0011-4B39-AF94-6529C1D92B4A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13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206215-5517-4A99-8AE2-892F1D484394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8428FE38-32FE-4CD4-B422-FA87C211B20A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14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8234E9-D37F-4D3F-AB0D-6EE0BB149C1B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89DE9746-29FB-49C2-847D-56FCDA1AA3F8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15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chemeClr val="bg1"/>
                </a:solidFill>
                <a:latin typeface="FrnkGothITC Bk BT"/>
              </a:defRPr>
            </a:lvl1pPr>
            <a:lvl2pPr marL="757066" indent="-291179" eaLnBrk="0" hangingPunct="0">
              <a:defRPr sz="4200" b="1">
                <a:solidFill>
                  <a:schemeClr val="bg1"/>
                </a:solidFill>
                <a:latin typeface="FrnkGothITC Bk BT"/>
              </a:defRPr>
            </a:lvl2pPr>
            <a:lvl3pPr marL="1164717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3pPr>
            <a:lvl4pPr marL="1630604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4pPr>
            <a:lvl5pPr marL="2096491" indent="-232943" eaLnBrk="0" hangingPunct="0">
              <a:defRPr sz="4200" b="1">
                <a:solidFill>
                  <a:schemeClr val="bg1"/>
                </a:solidFill>
                <a:latin typeface="FrnkGothITC Bk BT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fld id="{F678BEE4-62C9-4757-9051-95284876EB2B}" type="slidenum">
              <a:rPr 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16</a:t>
            </a:fld>
            <a:endParaRPr 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6C6EF-76EF-40AD-A91A-80C89018A26E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0"/>
            <a:ext cx="9144000" cy="579120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262063" y="0"/>
            <a:ext cx="2350008" cy="464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304800" y="18288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9300"/>
            <a:ext cx="8229600" cy="685800"/>
          </a:xfrm>
        </p:spPr>
        <p:txBody>
          <a:bodyPr/>
          <a:lstStyle>
            <a:lvl1pPr>
              <a:defRPr sz="4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429000"/>
            <a:ext cx="4572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236F89-CEEE-4106-BC4C-46B87E2FD2D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0" y="5715000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gray">
          <a:xfrm>
            <a:off x="1114670" y="3886200"/>
            <a:ext cx="2619130" cy="189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D323-C93D-4747-992E-64CB2361BC4B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D9F2-BC69-4C3F-A352-3D521E59D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irtualUSA_logo TM hi-r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050" y="6019800"/>
            <a:ext cx="1758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172200"/>
            <a:ext cx="2133600" cy="476250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0C0B089-CBC6-447A-97DF-0D76D367C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D3A21C0-CB58-4072-996F-415E70D53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D4E7EEB3-7291-4F36-B31C-546D7B524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2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53B959B-90B3-4CC0-95DA-88844BC2E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D6E8938-71F3-4709-8496-C3DCF303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2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69A204A-9021-4063-810E-0F268B032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B3AD9A3-EF14-40F9-9082-AC1C1E79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6B5B477-3B18-439A-8CC9-77FBC47C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CE1D9FB-89B9-4943-8DB7-738E8E5E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A14A-51F8-40E6-BCA1-B4BF0D9EA2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19075"/>
            <a:ext cx="2081212" cy="5191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19075"/>
            <a:ext cx="6094413" cy="5191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8522EF2-8C4A-4571-B3DD-4D23C8FE3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3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800"/>
            <a:ext cx="8212137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306513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8886939-2D09-421E-89FF-51E60C910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0"/>
            <a:ext cx="9144000" cy="579120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262063" y="0"/>
            <a:ext cx="2350008" cy="464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304800" y="18288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9300"/>
            <a:ext cx="8229600" cy="685800"/>
          </a:xfrm>
        </p:spPr>
        <p:txBody>
          <a:bodyPr/>
          <a:lstStyle>
            <a:lvl1pPr>
              <a:defRPr sz="4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429000"/>
            <a:ext cx="4572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236F89-CEEE-4106-BC4C-46B87E2FD2D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0" y="5715000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gray">
          <a:xfrm>
            <a:off x="1114670" y="3886200"/>
            <a:ext cx="2619130" cy="189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5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A14A-51F8-40E6-BCA1-B4BF0D9EA2FF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0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BB789-F7F1-434F-A99A-73E265E76BFE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96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01FF5-B2BE-4439-A393-3418BD4FE1E1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5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0F61-D649-454D-8BDB-7428F95899C9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4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64150" cy="5853113"/>
          </a:xfrm>
        </p:spPr>
        <p:txBody>
          <a:bodyPr/>
          <a:lstStyle>
            <a:lvl1pPr>
              <a:buFont typeface="Wingdings" pitchFamily="2" charset="2"/>
              <a:buChar char="v"/>
              <a:defRPr sz="2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Font typeface="Wingdings" pitchFamily="2" charset="2"/>
              <a:buChar char="v"/>
              <a:defRPr sz="2800"/>
            </a:lvl2pPr>
            <a:lvl3pPr>
              <a:buFont typeface="Wingdings" pitchFamily="2" charset="2"/>
              <a:buChar char="v"/>
              <a:defRPr sz="2400"/>
            </a:lvl3pPr>
            <a:lvl4pPr>
              <a:buFont typeface="Wingdings" pitchFamily="2" charset="2"/>
              <a:buChar char="v"/>
              <a:defRPr sz="2000"/>
            </a:lvl4pPr>
            <a:lvl5pPr>
              <a:buFont typeface="Wingdings" pitchFamily="2" charset="2"/>
              <a:buChar char="v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A767-FCDE-4756-AAD2-13CB53AF4FEA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7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9C34935-F68E-4C72-9452-0173B1C9A0C6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50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il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DAEEF-C385-4F92-BC69-3107DB70315F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4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BB789-F7F1-434F-A99A-73E265E76B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2"/>
          <p:cNvSpPr>
            <a:spLocks noChangeArrowheads="1"/>
          </p:cNvSpPr>
          <p:nvPr userDrawn="1"/>
        </p:nvSpPr>
        <p:spPr bwMode="gray">
          <a:xfrm>
            <a:off x="0" y="1143000"/>
            <a:ext cx="9144000" cy="579120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60D2A-BCAE-41B4-86DA-FC8FFA5D87D6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5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D323-C93D-4747-992E-64CB2361BC4B}" type="datetimeFigureOut">
              <a:rPr lang="en-US" smtClean="0">
                <a:solidFill>
                  <a:srgbClr val="4F81BD"/>
                </a:solidFill>
              </a:rPr>
              <a:pPr/>
              <a:t>9/12/2014</a:t>
            </a:fld>
            <a:endParaRPr lang="en-US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D9F2-BC69-4C3F-A352-3D521E59D7D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01FF5-B2BE-4439-A393-3418BD4FE1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0F61-D649-454D-8BDB-7428F95899C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64150" cy="5853113"/>
          </a:xfrm>
        </p:spPr>
        <p:txBody>
          <a:bodyPr/>
          <a:lstStyle>
            <a:lvl1pPr>
              <a:buFont typeface="Wingdings" pitchFamily="2" charset="2"/>
              <a:buChar char="v"/>
              <a:defRPr sz="2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Font typeface="Wingdings" pitchFamily="2" charset="2"/>
              <a:buChar char="v"/>
              <a:defRPr sz="2800"/>
            </a:lvl2pPr>
            <a:lvl3pPr>
              <a:buFont typeface="Wingdings" pitchFamily="2" charset="2"/>
              <a:buChar char="v"/>
              <a:defRPr sz="2400"/>
            </a:lvl3pPr>
            <a:lvl4pPr>
              <a:buFont typeface="Wingdings" pitchFamily="2" charset="2"/>
              <a:buChar char="v"/>
              <a:defRPr sz="2000"/>
            </a:lvl4pPr>
            <a:lvl5pPr>
              <a:buFont typeface="Wingdings" pitchFamily="2" charset="2"/>
              <a:buChar char="v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A767-FCDE-4756-AAD2-13CB53AF4F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9C34935-F68E-4C72-9452-0173B1C9A0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il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DAEEF-C385-4F92-BC69-3107DB7031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2"/>
          <p:cNvSpPr>
            <a:spLocks noChangeArrowheads="1"/>
          </p:cNvSpPr>
          <p:nvPr userDrawn="1"/>
        </p:nvSpPr>
        <p:spPr bwMode="gray">
          <a:xfrm>
            <a:off x="0" y="1143000"/>
            <a:ext cx="9144000" cy="579120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60D2A-BCAE-41B4-86DA-FC8FFA5D87D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0" y="0"/>
            <a:ext cx="9144000" cy="879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3078C19E-DBF0-4E15-A63E-8AE4E77DFB2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0" r:id="rId7"/>
    <p:sldLayoutId id="2147483654" r:id="rId8"/>
    <p:sldLayoutId id="2147483655" r:id="rId9"/>
    <p:sldLayoutId id="2147483661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0000"/>
            <a:lumOff val="4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1213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065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36F3489-8F85-433B-A900-8CA47DAF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ea typeface="ＭＳ Ｐゴシック" pitchFamily="-111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2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65" charset="-128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0" y="0"/>
            <a:ext cx="9144000" cy="879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3078C19E-DBF0-4E15-A63E-8AE4E77DFB2D}" type="slidenum">
              <a:rPr lang="en-US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07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0000"/>
            <a:lumOff val="4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disaster.org/gi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mississippi.deltastate.edu/" TargetMode="External"/><Relationship Id="rId5" Type="http://schemas.openxmlformats.org/officeDocument/2006/relationships/hyperlink" Target="http://data.geocomm.com/" TargetMode="External"/><Relationship Id="rId4" Type="http://schemas.openxmlformats.org/officeDocument/2006/relationships/hyperlink" Target="http://www.fgdc.gov/us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rharned@publicsafetygis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19300"/>
            <a:ext cx="340152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 Summit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27" y="838200"/>
            <a:ext cx="490342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Joplin, MO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57981"/>
            <a:ext cx="4629061" cy="572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206375"/>
            <a:ext cx="7924800" cy="533400"/>
          </a:xfrm>
        </p:spPr>
        <p:txBody>
          <a:bodyPr/>
          <a:lstStyle/>
          <a:p>
            <a:pPr algn="l"/>
            <a:r>
              <a:rPr lang="en-US" sz="3200" dirty="0" smtClean="0"/>
              <a:t>Who is Using the USNG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25496" y="42672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Clr>
                <a:srgbClr val="0000FF"/>
              </a:buClr>
              <a:buSzPct val="125000"/>
              <a:buFont typeface="Wingdings" pitchFamily="2" charset="2"/>
              <a:buChar char="§"/>
              <a:defRPr/>
            </a:pPr>
            <a:endParaRPr lang="en-US" sz="2200" kern="0" baseline="30000" dirty="0">
              <a:solidFill>
                <a:srgbClr val="C0504D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5" y="1066800"/>
            <a:ext cx="472174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152400" cy="304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Owner\Pictures\Do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71" y="4302728"/>
            <a:ext cx="5476875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206375"/>
            <a:ext cx="7924800" cy="533400"/>
          </a:xfrm>
        </p:spPr>
        <p:txBody>
          <a:bodyPr/>
          <a:lstStyle/>
          <a:p>
            <a:pPr algn="l"/>
            <a:r>
              <a:rPr lang="en-US" sz="3200" dirty="0" smtClean="0"/>
              <a:t>Who is Using the USNG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25496" y="42672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Clr>
                <a:srgbClr val="0000FF"/>
              </a:buClr>
              <a:buSzPct val="125000"/>
              <a:buFont typeface="Wingdings" pitchFamily="2" charset="2"/>
              <a:buChar char="§"/>
              <a:defRPr/>
            </a:pPr>
            <a:endParaRPr lang="en-US" sz="2200" kern="0" baseline="30000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867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00277"/>
              </p:ext>
            </p:extLst>
          </p:nvPr>
        </p:nvGraphicFramePr>
        <p:xfrm>
          <a:off x="838200" y="990600"/>
          <a:ext cx="7543800" cy="570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990600"/>
                        <a:ext cx="7543800" cy="570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3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ationalHurricaneCenter_Track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66800"/>
            <a:ext cx="56515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C:\Users\CarlaB\Pictures\USNG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2702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3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Common Grid – Unified Response</a:t>
            </a:r>
          </a:p>
        </p:txBody>
      </p:sp>
    </p:spTree>
    <p:extLst>
      <p:ext uri="{BB962C8B-B14F-4D97-AF65-F5344CB8AC3E}">
        <p14:creationId xmlns:p14="http://schemas.microsoft.com/office/powerpoint/2010/main" val="13798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1"/>
            <a:ext cx="8229600" cy="4800600"/>
          </a:xfrm>
        </p:spPr>
        <p:txBody>
          <a:bodyPr lIns="182880" tIns="91440"/>
          <a:lstStyle/>
          <a:p>
            <a:pPr marL="265113" indent="-265113" eaLnBrk="1" hangingPunct="1"/>
            <a:endParaRPr lang="en-US" sz="2600" dirty="0" smtClean="0">
              <a:solidFill>
                <a:srgbClr val="F3540D"/>
              </a:solidFill>
              <a:latin typeface="Verdana" pitchFamily="34" charset="0"/>
              <a:cs typeface="Arial" pitchFamily="34" charset="0"/>
            </a:endParaRPr>
          </a:p>
          <a:p>
            <a:pPr marL="265113" indent="-265113" eaLnBrk="1" hangingPunct="1"/>
            <a:r>
              <a:rPr lang="en-US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Both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000066"/>
                </a:solidFill>
              </a:rPr>
              <a:t>a</a:t>
            </a:r>
            <a:r>
              <a:rPr lang="en-US" b="0" dirty="0" smtClean="0"/>
              <a:t> </a:t>
            </a:r>
            <a:r>
              <a:rPr lang="en-US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point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000066"/>
                </a:solidFill>
              </a:rPr>
              <a:t>and</a:t>
            </a:r>
            <a:r>
              <a:rPr lang="en-US" b="0" dirty="0" smtClean="0"/>
              <a:t> </a:t>
            </a:r>
            <a:r>
              <a:rPr lang="en-US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AREA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000066"/>
                </a:solidFill>
              </a:rPr>
              <a:t>grid reference system</a:t>
            </a:r>
          </a:p>
          <a:p>
            <a:pPr marL="265113" indent="-265113" eaLnBrk="1" hangingPunct="1"/>
            <a:r>
              <a:rPr lang="en-US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Uniform</a:t>
            </a:r>
            <a:r>
              <a:rPr lang="en-US" b="0" dirty="0" smtClean="0">
                <a:solidFill>
                  <a:srgbClr val="000066"/>
                </a:solidFill>
              </a:rPr>
              <a:t> location language regardless of </a:t>
            </a:r>
          </a:p>
          <a:p>
            <a:pPr marL="665163" lvl="1" indent="-265113" eaLnBrk="1" hangingPunct="1"/>
            <a:r>
              <a:rPr lang="en-US" sz="3200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Jurisdiction</a:t>
            </a:r>
          </a:p>
          <a:p>
            <a:pPr marL="665163" lvl="1" indent="-265113" eaLnBrk="1" hangingPunct="1"/>
            <a:r>
              <a:rPr lang="en-US" sz="3200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Discipline</a:t>
            </a:r>
          </a:p>
          <a:p>
            <a:pPr marL="665163" lvl="1" indent="-265113" eaLnBrk="1" hangingPunct="1"/>
            <a:r>
              <a:rPr lang="en-US" sz="3200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Hazard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Common Location Language</a:t>
            </a:r>
          </a:p>
        </p:txBody>
      </p:sp>
    </p:spTree>
    <p:extLst>
      <p:ext uri="{BB962C8B-B14F-4D97-AF65-F5344CB8AC3E}">
        <p14:creationId xmlns:p14="http://schemas.microsoft.com/office/powerpoint/2010/main" val="25083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229600" cy="4651375"/>
          </a:xfrm>
        </p:spPr>
        <p:txBody>
          <a:bodyPr lIns="182880" tIns="91440"/>
          <a:lstStyle/>
          <a:p>
            <a:pPr marL="265113" indent="-265113" eaLnBrk="1" hangingPunct="1"/>
            <a:r>
              <a:rPr lang="en-US" sz="2600" b="0" smtClean="0">
                <a:solidFill>
                  <a:srgbClr val="000066"/>
                </a:solidFill>
              </a:rPr>
              <a:t>Mission-based Required Resource Planning</a:t>
            </a:r>
          </a:p>
          <a:p>
            <a:pPr marL="265113" indent="-265113" eaLnBrk="1" hangingPunct="1"/>
            <a:r>
              <a:rPr lang="en-US" sz="2600" b="0" smtClean="0">
                <a:solidFill>
                  <a:srgbClr val="000066"/>
                </a:solidFill>
              </a:rPr>
              <a:t>Pre-scripted Mission Development</a:t>
            </a:r>
          </a:p>
          <a:p>
            <a:pPr marL="265113" indent="-265113" eaLnBrk="1" hangingPunct="1"/>
            <a:r>
              <a:rPr lang="en-US" sz="2600" b="0" smtClean="0">
                <a:solidFill>
                  <a:srgbClr val="000066"/>
                </a:solidFill>
              </a:rPr>
              <a:t>Command and Coordination</a:t>
            </a:r>
          </a:p>
          <a:p>
            <a:pPr marL="665163" lvl="1" indent="-265113" eaLnBrk="1" hangingPunct="1"/>
            <a:r>
              <a:rPr lang="en-US" sz="2400" smtClean="0">
                <a:solidFill>
                  <a:srgbClr val="000066"/>
                </a:solidFill>
              </a:rPr>
              <a:t>Common Operational Picture</a:t>
            </a:r>
          </a:p>
          <a:p>
            <a:pPr marL="665163" lvl="1" indent="-265113" eaLnBrk="1" hangingPunct="1"/>
            <a:r>
              <a:rPr lang="en-US" sz="2400" smtClean="0">
                <a:solidFill>
                  <a:srgbClr val="000066"/>
                </a:solidFill>
              </a:rPr>
              <a:t>Resource Adjudication</a:t>
            </a:r>
          </a:p>
          <a:p>
            <a:pPr marL="665163" lvl="1" indent="-265113" eaLnBrk="1" hangingPunct="1"/>
            <a:r>
              <a:rPr lang="en-US" sz="2400" smtClean="0">
                <a:solidFill>
                  <a:srgbClr val="000066"/>
                </a:solidFill>
              </a:rPr>
              <a:t>Resource demobilization, re-assignment, or return to service</a:t>
            </a:r>
          </a:p>
          <a:p>
            <a:pPr marL="265113" indent="-265113" eaLnBrk="1" hangingPunct="1"/>
            <a:endParaRPr lang="en-US" sz="2600" b="0" smtClean="0">
              <a:solidFill>
                <a:srgbClr val="000066"/>
              </a:solidFill>
            </a:endParaRPr>
          </a:p>
          <a:p>
            <a:pPr marL="265113" indent="-265113" eaLnBrk="1" hangingPunct="1"/>
            <a:endParaRPr lang="en-US" sz="2600" b="0" smtClean="0">
              <a:solidFill>
                <a:srgbClr val="000066"/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Operationalizing</a:t>
            </a:r>
          </a:p>
        </p:txBody>
      </p:sp>
    </p:spTree>
    <p:extLst>
      <p:ext uri="{BB962C8B-B14F-4D97-AF65-F5344CB8AC3E}">
        <p14:creationId xmlns:p14="http://schemas.microsoft.com/office/powerpoint/2010/main" val="1944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38200" y="1939925"/>
            <a:ext cx="7696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100" b="1">
                <a:solidFill>
                  <a:schemeClr val="bg1"/>
                </a:solidFill>
                <a:latin typeface="FrnkGothITC Bk BT"/>
              </a:defRPr>
            </a:lvl1pPr>
            <a:lvl2pPr marL="742950" indent="-285750" eaLnBrk="0" hangingPunct="0">
              <a:defRPr sz="4100" b="1">
                <a:solidFill>
                  <a:schemeClr val="bg1"/>
                </a:solidFill>
                <a:latin typeface="FrnkGothITC Bk BT"/>
              </a:defRPr>
            </a:lvl2pPr>
            <a:lvl3pPr marL="11430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3pPr>
            <a:lvl4pPr marL="16002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4pPr>
            <a:lvl5pPr marL="20574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r>
              <a:rPr lang="en-US" sz="2400" b="0" dirty="0" smtClean="0">
                <a:solidFill>
                  <a:srgbClr val="000066"/>
                </a:solidFill>
                <a:latin typeface="Arial" pitchFamily="34" charset="0"/>
              </a:rPr>
              <a:t>The 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scalable nature of the grid also allows for defining levels of operation such as</a:t>
            </a:r>
            <a:r>
              <a:rPr lang="en-US" sz="2400" b="0" dirty="0">
                <a:solidFill>
                  <a:prstClr val="white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F3540D"/>
                </a:solidFill>
                <a:latin typeface="Verdana" pitchFamily="34" charset="0"/>
              </a:rPr>
              <a:t>strategic, </a:t>
            </a:r>
            <a:r>
              <a:rPr lang="en-US" sz="2400" dirty="0" smtClean="0">
                <a:solidFill>
                  <a:srgbClr val="F3540D"/>
                </a:solidFill>
                <a:latin typeface="Verdana" pitchFamily="34" charset="0"/>
              </a:rPr>
              <a:t>regional </a:t>
            </a:r>
            <a:r>
              <a:rPr lang="en-US" sz="2400" dirty="0">
                <a:solidFill>
                  <a:srgbClr val="F3540D"/>
                </a:solidFill>
                <a:latin typeface="Verdana" pitchFamily="34" charset="0"/>
              </a:rPr>
              <a:t>and tactical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.</a:t>
            </a:r>
          </a:p>
          <a:p>
            <a:pPr eaLnBrk="1" hangingPunct="1"/>
            <a:endParaRPr lang="en-US" sz="2400" b="0" dirty="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/>
            <a:r>
              <a:rPr lang="en-US" sz="2400" dirty="0">
                <a:solidFill>
                  <a:srgbClr val="000066"/>
                </a:solidFill>
                <a:latin typeface="Arial" pitchFamily="34" charset="0"/>
              </a:rPr>
              <a:t>Strategic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en-US" sz="2400" b="0" dirty="0" smtClean="0">
                <a:solidFill>
                  <a:srgbClr val="000066"/>
                </a:solidFill>
                <a:latin typeface="Arial" pitchFamily="34" charset="0"/>
              </a:rPr>
              <a:t>100,000m 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grid cells (~62 miles)</a:t>
            </a:r>
          </a:p>
          <a:p>
            <a:pPr eaLnBrk="1" hangingPunct="1"/>
            <a:r>
              <a:rPr lang="en-US" sz="2400" dirty="0">
                <a:solidFill>
                  <a:srgbClr val="000066"/>
                </a:solidFill>
                <a:latin typeface="Arial" pitchFamily="34" charset="0"/>
              </a:rPr>
              <a:t>Regional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 – 10,000m grid cells (~6.2 miles)</a:t>
            </a:r>
          </a:p>
          <a:p>
            <a:pPr eaLnBrk="1" hangingPunct="1"/>
            <a:r>
              <a:rPr lang="en-US" sz="2400" dirty="0">
                <a:solidFill>
                  <a:srgbClr val="000066"/>
                </a:solidFill>
                <a:latin typeface="Arial" pitchFamily="34" charset="0"/>
              </a:rPr>
              <a:t>Tactical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400" b="0" dirty="0" smtClean="0">
                <a:solidFill>
                  <a:srgbClr val="000066"/>
                </a:solidFill>
                <a:latin typeface="Arial" pitchFamily="34" charset="0"/>
              </a:rPr>
              <a:t>–   1,000m 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grid </a:t>
            </a:r>
            <a:r>
              <a:rPr lang="en-US" sz="2400" b="0" dirty="0" smtClean="0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~</a:t>
            </a:r>
            <a:r>
              <a:rPr lang="en-US" sz="2400" b="0" dirty="0" smtClean="0">
                <a:solidFill>
                  <a:srgbClr val="000066"/>
                </a:solidFill>
                <a:latin typeface="Arial" pitchFamily="34" charset="0"/>
              </a:rPr>
              <a:t>.</a:t>
            </a:r>
            <a:r>
              <a:rPr lang="en-US" sz="2400" b="0" dirty="0">
                <a:solidFill>
                  <a:srgbClr val="000066"/>
                </a:solidFill>
                <a:latin typeface="Arial" pitchFamily="34" charset="0"/>
              </a:rPr>
              <a:t>62miles)</a:t>
            </a:r>
            <a:endParaRPr lang="en-US" sz="18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33400" y="1263650"/>
            <a:ext cx="807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100" b="1">
                <a:solidFill>
                  <a:schemeClr val="bg1"/>
                </a:solidFill>
                <a:latin typeface="FrnkGothITC Bk BT"/>
              </a:defRPr>
            </a:lvl1pPr>
            <a:lvl2pPr marL="742950" indent="-285750" eaLnBrk="0" hangingPunct="0">
              <a:defRPr sz="4100" b="1">
                <a:solidFill>
                  <a:schemeClr val="bg1"/>
                </a:solidFill>
                <a:latin typeface="FrnkGothITC Bk BT"/>
              </a:defRPr>
            </a:lvl2pPr>
            <a:lvl3pPr marL="11430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3pPr>
            <a:lvl4pPr marL="16002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4pPr>
            <a:lvl5pPr marL="20574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F3540D"/>
                </a:solidFill>
                <a:latin typeface="Verdana" pitchFamily="34" charset="0"/>
              </a:rPr>
              <a:t>Catastrophic Planning &amp; Response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USNG: Operational Areas</a:t>
            </a:r>
          </a:p>
        </p:txBody>
      </p:sp>
    </p:spTree>
    <p:extLst>
      <p:ext uri="{BB962C8B-B14F-4D97-AF65-F5344CB8AC3E}">
        <p14:creationId xmlns:p14="http://schemas.microsoft.com/office/powerpoint/2010/main" val="27043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6"/>
          <p:cNvGrpSpPr>
            <a:grpSpLocks/>
          </p:cNvGrpSpPr>
          <p:nvPr/>
        </p:nvGrpSpPr>
        <p:grpSpPr bwMode="auto">
          <a:xfrm>
            <a:off x="1160913" y="1696246"/>
            <a:ext cx="6400800" cy="4546600"/>
            <a:chOff x="-340" y="288"/>
            <a:chExt cx="5381" cy="4032"/>
          </a:xfrm>
        </p:grpSpPr>
        <p:pic>
          <p:nvPicPr>
            <p:cNvPr id="68630" name="Picture 17" descr="USNG_Pilot_MiamiDade_pp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8"/>
              <a:ext cx="403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631" name="Group 18"/>
            <p:cNvGrpSpPr>
              <a:grpSpLocks/>
            </p:cNvGrpSpPr>
            <p:nvPr/>
          </p:nvGrpSpPr>
          <p:grpSpPr bwMode="auto">
            <a:xfrm>
              <a:off x="-340" y="1392"/>
              <a:ext cx="5381" cy="1940"/>
              <a:chOff x="-340" y="1392"/>
              <a:chExt cx="5381" cy="1940"/>
            </a:xfrm>
          </p:grpSpPr>
          <p:sp>
            <p:nvSpPr>
              <p:cNvPr id="68632" name="Text Box 19"/>
              <p:cNvSpPr txBox="1">
                <a:spLocks noChangeArrowheads="1"/>
              </p:cNvSpPr>
              <p:nvPr/>
            </p:nvSpPr>
            <p:spPr bwMode="auto">
              <a:xfrm>
                <a:off x="-340" y="2400"/>
                <a:ext cx="1107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1pPr>
                <a:lvl2pPr marL="742950" indent="-28575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2pPr>
                <a:lvl3pPr marL="1143000" indent="-22860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3pPr>
                <a:lvl4pPr marL="1600200" indent="-22860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4pPr>
                <a:lvl5pPr marL="2057400" indent="-22860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prstClr val="black"/>
                    </a:solidFill>
                    <a:latin typeface="Arial" pitchFamily="34" charset="0"/>
                  </a:rPr>
                  <a:t>100,000 m Grid</a:t>
                </a:r>
                <a:endParaRPr lang="en-US" sz="1800" b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8633" name="Text Box 20"/>
              <p:cNvSpPr txBox="1">
                <a:spLocks noChangeArrowheads="1"/>
              </p:cNvSpPr>
              <p:nvPr/>
            </p:nvSpPr>
            <p:spPr bwMode="auto">
              <a:xfrm>
                <a:off x="-163" y="1728"/>
                <a:ext cx="930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1pPr>
                <a:lvl2pPr marL="742950" indent="-28575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2pPr>
                <a:lvl3pPr marL="1143000" indent="-22860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3pPr>
                <a:lvl4pPr marL="1600200" indent="-22860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4pPr>
                <a:lvl5pPr marL="2057400" indent="-228600" eaLnBrk="0" hangingPunct="0">
                  <a:defRPr sz="4100" b="1">
                    <a:solidFill>
                      <a:schemeClr val="bg1"/>
                    </a:solidFill>
                    <a:latin typeface="FrnkGothITC Bk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100" b="1">
                    <a:solidFill>
                      <a:schemeClr val="bg1"/>
                    </a:solidFill>
                    <a:latin typeface="FrnkGothITC Bk B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prstClr val="black"/>
                    </a:solidFill>
                    <a:latin typeface="Arial" pitchFamily="34" charset="0"/>
                  </a:rPr>
                  <a:t>10,000 m Grid</a:t>
                </a:r>
              </a:p>
            </p:txBody>
          </p:sp>
          <p:grpSp>
            <p:nvGrpSpPr>
              <p:cNvPr id="68634" name="Group 21"/>
              <p:cNvGrpSpPr>
                <a:grpSpLocks/>
              </p:cNvGrpSpPr>
              <p:nvPr/>
            </p:nvGrpSpPr>
            <p:grpSpPr bwMode="auto">
              <a:xfrm>
                <a:off x="624" y="1392"/>
                <a:ext cx="4417" cy="1940"/>
                <a:chOff x="624" y="1392"/>
                <a:chExt cx="4417" cy="1940"/>
              </a:xfrm>
            </p:grpSpPr>
            <p:sp>
              <p:nvSpPr>
                <p:cNvPr id="137225" name="Line 22"/>
                <p:cNvSpPr>
                  <a:spLocks noChangeShapeType="1"/>
                </p:cNvSpPr>
                <p:nvPr/>
              </p:nvSpPr>
              <p:spPr bwMode="auto">
                <a:xfrm>
                  <a:off x="624" y="2640"/>
                  <a:ext cx="624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 algn="r">
                    <a:defRPr/>
                  </a:pPr>
                  <a:endParaRPr lang="en-US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nkGothITC Bk BT" pitchFamily="34" charset="0"/>
                  </a:endParaRPr>
                </a:p>
              </p:txBody>
            </p:sp>
            <p:sp>
              <p:nvSpPr>
                <p:cNvPr id="6863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63" y="1392"/>
                  <a:ext cx="577" cy="1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1pPr>
                  <a:lvl2pPr marL="742950" indent="-285750" eaLnBrk="0" hangingPunct="0"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2pPr>
                  <a:lvl3pPr marL="1143000" indent="-228600" eaLnBrk="0" hangingPunct="0"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3pPr>
                  <a:lvl4pPr marL="1600200" indent="-228600" eaLnBrk="0" hangingPunct="0"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4pPr>
                  <a:lvl5pPr marL="2057400" indent="-228600" eaLnBrk="0" hangingPunct="0"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100" b="1">
                      <a:solidFill>
                        <a:schemeClr val="bg1"/>
                      </a:solidFill>
                      <a:latin typeface="FrnkGothITC Bk BT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solidFill>
                        <a:prstClr val="black"/>
                      </a:solidFill>
                      <a:latin typeface="Arial" pitchFamily="34" charset="0"/>
                    </a:rPr>
                    <a:t>1,000 M GRID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37227" name="Line 24"/>
                <p:cNvSpPr>
                  <a:spLocks noChangeShapeType="1"/>
                </p:cNvSpPr>
                <p:nvPr/>
              </p:nvSpPr>
              <p:spPr bwMode="auto">
                <a:xfrm>
                  <a:off x="672" y="1968"/>
                  <a:ext cx="529" cy="5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 algn="r">
                    <a:defRPr/>
                  </a:pPr>
                  <a:endParaRPr lang="en-US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nkGothITC Bk BT" pitchFamily="34" charset="0"/>
                  </a:endParaRPr>
                </a:p>
              </p:txBody>
            </p:sp>
            <p:pic>
              <p:nvPicPr>
                <p:cNvPr id="68638" name="Picture 25" descr="USNG_Pilot_ppt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90"/>
                <a:stretch>
                  <a:fillRect/>
                </a:stretch>
              </p:blipFill>
              <p:spPr bwMode="auto">
                <a:xfrm>
                  <a:off x="3648" y="1488"/>
                  <a:ext cx="1393" cy="1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8639" name="Group 26"/>
                <p:cNvGrpSpPr>
                  <a:grpSpLocks/>
                </p:cNvGrpSpPr>
                <p:nvPr/>
              </p:nvGrpSpPr>
              <p:grpSpPr bwMode="auto">
                <a:xfrm>
                  <a:off x="3264" y="1440"/>
                  <a:ext cx="1728" cy="1488"/>
                  <a:chOff x="3552" y="1632"/>
                  <a:chExt cx="1728" cy="1488"/>
                </a:xfrm>
              </p:grpSpPr>
              <p:sp>
                <p:nvSpPr>
                  <p:cNvPr id="13723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1632"/>
                    <a:ext cx="1728" cy="43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  <p:sp>
                <p:nvSpPr>
                  <p:cNvPr id="13723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1680"/>
                    <a:ext cx="670" cy="1438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  <p:sp>
                <p:nvSpPr>
                  <p:cNvPr id="6864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064"/>
                    <a:ext cx="1056" cy="1056"/>
                  </a:xfrm>
                  <a:prstGeom prst="rect">
                    <a:avLst/>
                  </a:prstGeom>
                  <a:noFill/>
                  <a:ln w="19050">
                    <a:solidFill>
                      <a:srgbClr val="00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723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680"/>
                    <a:ext cx="529" cy="528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  <p:sp>
                <p:nvSpPr>
                  <p:cNvPr id="13723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632"/>
                    <a:ext cx="624" cy="43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</p:grpSp>
          </p:grpSp>
        </p:grpSp>
      </p:grpSp>
      <p:sp>
        <p:nvSpPr>
          <p:cNvPr id="68611" name="Rectangle 37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USNG-based Pre-Scripted Missions</a:t>
            </a:r>
          </a:p>
        </p:txBody>
      </p:sp>
    </p:spTree>
    <p:extLst>
      <p:ext uri="{BB962C8B-B14F-4D97-AF65-F5344CB8AC3E}">
        <p14:creationId xmlns:p14="http://schemas.microsoft.com/office/powerpoint/2010/main" val="42592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182880" tIns="91440"/>
          <a:lstStyle/>
          <a:p>
            <a:pPr marL="265113" indent="-265113" eaLnBrk="1" hangingPunct="1">
              <a:spcAft>
                <a:spcPts val="1200"/>
              </a:spcAft>
            </a:pPr>
            <a:r>
              <a:rPr lang="en-US" sz="2600" b="0" smtClean="0"/>
              <a:t>Identify potential missions within an area of operations (assigned grid cell)</a:t>
            </a:r>
          </a:p>
          <a:p>
            <a:pPr marL="547688" lvl="1" indent="-200025" eaLnBrk="1" hangingPunct="1"/>
            <a:r>
              <a:rPr lang="en-US" sz="2100" smtClean="0"/>
              <a:t>Demographics, infrastructure, hazards</a:t>
            </a:r>
          </a:p>
          <a:p>
            <a:pPr marL="547688" lvl="1" indent="-200025" eaLnBrk="1" hangingPunct="1"/>
            <a:r>
              <a:rPr lang="en-US" sz="2100" smtClean="0"/>
              <a:t>Multi-disciplinary missions</a:t>
            </a:r>
          </a:p>
          <a:p>
            <a:pPr marL="265113" indent="-265113" eaLnBrk="1" hangingPunct="1">
              <a:spcAft>
                <a:spcPts val="1200"/>
              </a:spcAft>
            </a:pPr>
            <a:r>
              <a:rPr lang="en-US" sz="2600" b="0" smtClean="0"/>
              <a:t>Establish resource requirements</a:t>
            </a:r>
          </a:p>
          <a:p>
            <a:pPr marL="547688" lvl="1" indent="-200025" eaLnBrk="1" hangingPunct="1"/>
            <a:r>
              <a:rPr lang="en-US" sz="2100" smtClean="0"/>
              <a:t>Based on scenario based planning</a:t>
            </a:r>
          </a:p>
          <a:p>
            <a:pPr marL="547688" lvl="1" indent="-200025" eaLnBrk="1" hangingPunct="1"/>
            <a:r>
              <a:rPr lang="en-US" sz="2100" smtClean="0"/>
              <a:t>Based on pre-event forecasts</a:t>
            </a:r>
          </a:p>
          <a:p>
            <a:pPr marL="547688" lvl="1" indent="-200025" eaLnBrk="1" hangingPunct="1"/>
            <a:r>
              <a:rPr lang="en-US" sz="2100" smtClean="0"/>
              <a:t>Revise based on post event damage intelligence</a:t>
            </a:r>
          </a:p>
          <a:p>
            <a:pPr marL="265113" indent="-265113" eaLnBrk="1" hangingPunct="1"/>
            <a:r>
              <a:rPr lang="en-US" sz="2600" b="0" smtClean="0"/>
              <a:t>Facilitates pre-arrival planning by command and staged or deployed resources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Pre-Scripted Missions</a:t>
            </a:r>
          </a:p>
        </p:txBody>
      </p:sp>
    </p:spTree>
    <p:extLst>
      <p:ext uri="{BB962C8B-B14F-4D97-AF65-F5344CB8AC3E}">
        <p14:creationId xmlns:p14="http://schemas.microsoft.com/office/powerpoint/2010/main" val="15243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375"/>
            <a:ext cx="8763000" cy="533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Pre-Scripted Mission: Data Analysis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0" dirty="0" smtClean="0"/>
              <a:t>Goal:</a:t>
            </a:r>
            <a:r>
              <a:rPr lang="en-US" dirty="0" smtClean="0"/>
              <a:t> Determine mission based required resources and pre-script missions based on USNG analysis</a:t>
            </a:r>
          </a:p>
          <a:p>
            <a:pPr eaLnBrk="1" hangingPunct="1"/>
            <a:r>
              <a:rPr lang="en-US" dirty="0" smtClean="0"/>
              <a:t>Overlay basic data layers with USNG</a:t>
            </a:r>
          </a:p>
          <a:p>
            <a:pPr lvl="1" eaLnBrk="1" hangingPunct="1"/>
            <a:r>
              <a:rPr lang="en-US" dirty="0" smtClean="0"/>
              <a:t>Demographic data</a:t>
            </a:r>
          </a:p>
          <a:p>
            <a:pPr lvl="1" eaLnBrk="1" hangingPunct="1"/>
            <a:r>
              <a:rPr lang="en-US" dirty="0" smtClean="0"/>
              <a:t>Critical Infrastructure Datasets</a:t>
            </a:r>
          </a:p>
        </p:txBody>
      </p:sp>
    </p:spTree>
    <p:extLst>
      <p:ext uri="{BB962C8B-B14F-4D97-AF65-F5344CB8AC3E}">
        <p14:creationId xmlns:p14="http://schemas.microsoft.com/office/powerpoint/2010/main" val="4703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Operationalizing the United States </a:t>
            </a:r>
            <a:r>
              <a:rPr lang="en-US" sz="4000" dirty="0"/>
              <a:t>N</a:t>
            </a:r>
            <a:r>
              <a:rPr lang="en-US" sz="4000" dirty="0" smtClean="0"/>
              <a:t>ational Grid</a:t>
            </a:r>
            <a:endParaRPr lang="en-US" sz="4000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gray">
          <a:xfrm>
            <a:off x="4114800" y="30480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National Alliance for Public Safety GIS Foundation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Rand Napoli, Chairman</a:t>
            </a:r>
          </a:p>
          <a:p>
            <a:pPr algn="r">
              <a:defRPr/>
            </a:pPr>
            <a:r>
              <a:rPr lang="en-US" sz="14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USNG 17R MP 56463 49541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September 13, 2014</a:t>
            </a:r>
            <a:endParaRPr kumimoji="0" lang="en-US" sz="1400" b="1" i="0" u="none" strike="noStrike" kern="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NAPSG-Foundatio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867399"/>
            <a:ext cx="1143000" cy="888771"/>
          </a:xfrm>
          <a:prstGeom prst="rect">
            <a:avLst/>
          </a:prstGeom>
        </p:spPr>
      </p:pic>
      <p:pic>
        <p:nvPicPr>
          <p:cNvPr id="8" name="Picture 7" descr="IC-Mapp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962400"/>
            <a:ext cx="2895600" cy="1771666"/>
          </a:xfrm>
          <a:prstGeom prst="rect">
            <a:avLst/>
          </a:prstGeom>
        </p:spPr>
      </p:pic>
      <p:pic>
        <p:nvPicPr>
          <p:cNvPr id="9" name="Picture 8" descr="Firefighter-Checks-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962400"/>
            <a:ext cx="2667000" cy="175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375"/>
            <a:ext cx="8077200" cy="533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Demographics</a:t>
            </a:r>
          </a:p>
        </p:txBody>
      </p:sp>
      <p:pic>
        <p:nvPicPr>
          <p:cNvPr id="72707" name="Picture 4" descr="selection_summary_table_1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92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0" y="66294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100" b="1">
                <a:solidFill>
                  <a:schemeClr val="bg1"/>
                </a:solidFill>
                <a:latin typeface="FrnkGothITC Bk BT"/>
              </a:defRPr>
            </a:lvl1pPr>
            <a:lvl2pPr marL="742950" indent="-285750" eaLnBrk="0" hangingPunct="0">
              <a:defRPr sz="4100" b="1">
                <a:solidFill>
                  <a:schemeClr val="bg1"/>
                </a:solidFill>
                <a:latin typeface="FrnkGothITC Bk BT"/>
              </a:defRPr>
            </a:lvl2pPr>
            <a:lvl3pPr marL="11430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3pPr>
            <a:lvl4pPr marL="16002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4pPr>
            <a:lvl5pPr marL="20574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r>
              <a:rPr lang="en-US" sz="1200">
                <a:solidFill>
                  <a:prstClr val="white"/>
                </a:solidFill>
              </a:rPr>
              <a:t>Pre-Scripted Mission Planning</a:t>
            </a:r>
          </a:p>
        </p:txBody>
      </p:sp>
    </p:spTree>
    <p:extLst>
      <p:ext uri="{BB962C8B-B14F-4D97-AF65-F5344CB8AC3E}">
        <p14:creationId xmlns:p14="http://schemas.microsoft.com/office/powerpoint/2010/main" val="2200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375"/>
            <a:ext cx="8077200" cy="533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Critical Facilities</a:t>
            </a:r>
          </a:p>
        </p:txBody>
      </p:sp>
      <p:pic>
        <p:nvPicPr>
          <p:cNvPr id="73731" name="Picture 5" descr="selection_summary_tabl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81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6" descr="selection_summary_tab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8"/>
          <a:stretch>
            <a:fillRect/>
          </a:stretch>
        </p:blipFill>
        <p:spPr bwMode="auto">
          <a:xfrm>
            <a:off x="76200" y="4800600"/>
            <a:ext cx="8834438" cy="1905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0" y="66294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100" b="1">
                <a:solidFill>
                  <a:schemeClr val="bg1"/>
                </a:solidFill>
                <a:latin typeface="FrnkGothITC Bk BT"/>
              </a:defRPr>
            </a:lvl1pPr>
            <a:lvl2pPr marL="742950" indent="-285750" eaLnBrk="0" hangingPunct="0">
              <a:defRPr sz="4100" b="1">
                <a:solidFill>
                  <a:schemeClr val="bg1"/>
                </a:solidFill>
                <a:latin typeface="FrnkGothITC Bk BT"/>
              </a:defRPr>
            </a:lvl2pPr>
            <a:lvl3pPr marL="11430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3pPr>
            <a:lvl4pPr marL="16002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4pPr>
            <a:lvl5pPr marL="20574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r>
              <a:rPr lang="en-US" sz="1200">
                <a:solidFill>
                  <a:prstClr val="white"/>
                </a:solidFill>
              </a:rPr>
              <a:t>Pre-Scripted Mission Planning</a:t>
            </a:r>
          </a:p>
        </p:txBody>
      </p:sp>
    </p:spTree>
    <p:extLst>
      <p:ext uri="{BB962C8B-B14F-4D97-AF65-F5344CB8AC3E}">
        <p14:creationId xmlns:p14="http://schemas.microsoft.com/office/powerpoint/2010/main" val="25307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375"/>
            <a:ext cx="8077200" cy="533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Data Layers</a:t>
            </a:r>
          </a:p>
        </p:txBody>
      </p:sp>
      <p:pic>
        <p:nvPicPr>
          <p:cNvPr id="74755" name="Picture 4" descr="potential_info_attrib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0" y="66294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100" b="1">
                <a:solidFill>
                  <a:schemeClr val="bg1"/>
                </a:solidFill>
                <a:latin typeface="FrnkGothITC Bk BT"/>
              </a:defRPr>
            </a:lvl1pPr>
            <a:lvl2pPr marL="742950" indent="-285750" eaLnBrk="0" hangingPunct="0">
              <a:defRPr sz="4100" b="1">
                <a:solidFill>
                  <a:schemeClr val="bg1"/>
                </a:solidFill>
                <a:latin typeface="FrnkGothITC Bk BT"/>
              </a:defRPr>
            </a:lvl2pPr>
            <a:lvl3pPr marL="11430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3pPr>
            <a:lvl4pPr marL="16002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4pPr>
            <a:lvl5pPr marL="20574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r>
              <a:rPr lang="en-US" sz="1200">
                <a:solidFill>
                  <a:prstClr val="white"/>
                </a:solidFill>
              </a:rPr>
              <a:t>Pre-Scripted Mission Planning</a:t>
            </a:r>
          </a:p>
        </p:txBody>
      </p:sp>
    </p:spTree>
    <p:extLst>
      <p:ext uri="{BB962C8B-B14F-4D97-AF65-F5344CB8AC3E}">
        <p14:creationId xmlns:p14="http://schemas.microsoft.com/office/powerpoint/2010/main" val="3455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6"/>
          <p:cNvGrpSpPr>
            <a:grpSpLocks/>
          </p:cNvGrpSpPr>
          <p:nvPr/>
        </p:nvGrpSpPr>
        <p:grpSpPr bwMode="auto">
          <a:xfrm>
            <a:off x="609600" y="1143000"/>
            <a:ext cx="7391400" cy="5105400"/>
            <a:chOff x="-340" y="288"/>
            <a:chExt cx="5381" cy="4032"/>
          </a:xfrm>
        </p:grpSpPr>
        <p:pic>
          <p:nvPicPr>
            <p:cNvPr id="56324" name="Picture 17" descr="USNG_Pilot_MiamiDade_pp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288"/>
              <a:ext cx="403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325" name="Group 18"/>
            <p:cNvGrpSpPr>
              <a:grpSpLocks/>
            </p:cNvGrpSpPr>
            <p:nvPr/>
          </p:nvGrpSpPr>
          <p:grpSpPr bwMode="auto">
            <a:xfrm>
              <a:off x="-340" y="1392"/>
              <a:ext cx="5381" cy="1940"/>
              <a:chOff x="-340" y="1392"/>
              <a:chExt cx="5381" cy="1940"/>
            </a:xfrm>
          </p:grpSpPr>
          <p:sp>
            <p:nvSpPr>
              <p:cNvPr id="56326" name="Text Box 19"/>
              <p:cNvSpPr txBox="1">
                <a:spLocks noChangeArrowheads="1"/>
              </p:cNvSpPr>
              <p:nvPr/>
            </p:nvSpPr>
            <p:spPr bwMode="auto">
              <a:xfrm>
                <a:off x="-340" y="2400"/>
                <a:ext cx="1106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100,000 m Grid</a:t>
                </a:r>
              </a:p>
              <a:p>
                <a:pPr>
                  <a:spcBef>
                    <a:spcPct val="50000"/>
                  </a:spcBef>
                </a:pPr>
                <a:endParaRPr lang="en-US" sz="1800" b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27" name="Text Box 20"/>
              <p:cNvSpPr txBox="1">
                <a:spLocks noChangeArrowheads="1"/>
              </p:cNvSpPr>
              <p:nvPr/>
            </p:nvSpPr>
            <p:spPr bwMode="auto">
              <a:xfrm>
                <a:off x="-163" y="1728"/>
                <a:ext cx="929" cy="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10,000 m Grid</a:t>
                </a:r>
              </a:p>
              <a:p>
                <a:pPr>
                  <a:spcBef>
                    <a:spcPct val="50000"/>
                  </a:spcBef>
                </a:pPr>
                <a:endParaRPr lang="en-US"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328" name="Group 21"/>
              <p:cNvGrpSpPr>
                <a:grpSpLocks/>
              </p:cNvGrpSpPr>
              <p:nvPr/>
            </p:nvGrpSpPr>
            <p:grpSpPr bwMode="auto">
              <a:xfrm>
                <a:off x="624" y="1392"/>
                <a:ext cx="4417" cy="1940"/>
                <a:chOff x="624" y="1392"/>
                <a:chExt cx="4417" cy="1940"/>
              </a:xfrm>
            </p:grpSpPr>
            <p:sp>
              <p:nvSpPr>
                <p:cNvPr id="223243" name="Line 22"/>
                <p:cNvSpPr>
                  <a:spLocks noChangeShapeType="1"/>
                </p:cNvSpPr>
                <p:nvPr/>
              </p:nvSpPr>
              <p:spPr bwMode="auto">
                <a:xfrm>
                  <a:off x="624" y="2640"/>
                  <a:ext cx="624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 algn="r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nkGothITC Bk BT" pitchFamily="34" charset="0"/>
                  </a:endParaRPr>
                </a:p>
              </p:txBody>
            </p:sp>
            <p:sp>
              <p:nvSpPr>
                <p:cNvPr id="563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63" y="1392"/>
                  <a:ext cx="577" cy="1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1,000 M GRID</a:t>
                  </a:r>
                </a:p>
                <a:p>
                  <a:pPr>
                    <a:spcBef>
                      <a:spcPct val="50000"/>
                    </a:spcBef>
                  </a:pPr>
                  <a:endParaRPr lang="en-US"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3245" name="Line 24"/>
                <p:cNvSpPr>
                  <a:spLocks noChangeShapeType="1"/>
                </p:cNvSpPr>
                <p:nvPr/>
              </p:nvSpPr>
              <p:spPr bwMode="auto">
                <a:xfrm>
                  <a:off x="672" y="1968"/>
                  <a:ext cx="527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 algn="r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nkGothITC Bk BT" pitchFamily="34" charset="0"/>
                  </a:endParaRPr>
                </a:p>
              </p:txBody>
            </p:sp>
            <p:pic>
              <p:nvPicPr>
                <p:cNvPr id="56332" name="Picture 25" descr="USNG_Pilot_ppt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24490"/>
                <a:stretch>
                  <a:fillRect/>
                </a:stretch>
              </p:blipFill>
              <p:spPr bwMode="auto">
                <a:xfrm>
                  <a:off x="3648" y="1488"/>
                  <a:ext cx="1393" cy="1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6333" name="Group 26"/>
                <p:cNvGrpSpPr>
                  <a:grpSpLocks/>
                </p:cNvGrpSpPr>
                <p:nvPr/>
              </p:nvGrpSpPr>
              <p:grpSpPr bwMode="auto">
                <a:xfrm>
                  <a:off x="3264" y="1440"/>
                  <a:ext cx="1728" cy="1488"/>
                  <a:chOff x="3552" y="1632"/>
                  <a:chExt cx="1728" cy="1488"/>
                </a:xfrm>
              </p:grpSpPr>
              <p:sp>
                <p:nvSpPr>
                  <p:cNvPr id="22324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632"/>
                    <a:ext cx="1729" cy="433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  <p:sp>
                <p:nvSpPr>
                  <p:cNvPr id="22324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1680"/>
                    <a:ext cx="673" cy="1441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  <p:sp>
                <p:nvSpPr>
                  <p:cNvPr id="5633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064"/>
                    <a:ext cx="1056" cy="1056"/>
                  </a:xfrm>
                  <a:prstGeom prst="rect">
                    <a:avLst/>
                  </a:prstGeom>
                  <a:noFill/>
                  <a:ln w="19050">
                    <a:solidFill>
                      <a:srgbClr val="00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 b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325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680"/>
                    <a:ext cx="528" cy="528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  <p:sp>
                <p:nvSpPr>
                  <p:cNvPr id="22325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632"/>
                    <a:ext cx="624" cy="433"/>
                  </a:xfrm>
                  <a:prstGeom prst="line">
                    <a:avLst/>
                  </a:prstGeom>
                  <a:noFill/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nkGothITC Bk BT" pitchFamily="34" charset="0"/>
                    </a:endParaRPr>
                  </a:p>
                </p:txBody>
              </p:sp>
            </p:grpSp>
          </p:grpSp>
        </p:grpSp>
      </p:grpSp>
      <p:sp>
        <p:nvSpPr>
          <p:cNvPr id="56323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" y="206375"/>
            <a:ext cx="8077200" cy="5334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1,000 m grid square in Miami-Dade County</a:t>
            </a:r>
          </a:p>
        </p:txBody>
      </p:sp>
    </p:spTree>
    <p:extLst>
      <p:ext uri="{BB962C8B-B14F-4D97-AF65-F5344CB8AC3E}">
        <p14:creationId xmlns:p14="http://schemas.microsoft.com/office/powerpoint/2010/main" val="41447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 descr="USNG_Pilot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1125538"/>
            <a:ext cx="5392737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USNG: 1,000m Grid Example</a:t>
            </a:r>
          </a:p>
        </p:txBody>
      </p:sp>
    </p:spTree>
    <p:extLst>
      <p:ext uri="{BB962C8B-B14F-4D97-AF65-F5344CB8AC3E}">
        <p14:creationId xmlns:p14="http://schemas.microsoft.com/office/powerpoint/2010/main" val="28816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USNG_Pilot_selection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143000" y="1066800"/>
            <a:ext cx="7696200" cy="533400"/>
          </a:xfrm>
        </p:spPr>
        <p:txBody>
          <a:bodyPr lIns="182880" tIns="91440"/>
          <a:lstStyle/>
          <a:p>
            <a:pPr marL="265113" indent="-265113" eaLnBrk="1" hangingPunct="1">
              <a:buFont typeface="Wingdings" pitchFamily="2" charset="2"/>
              <a:buNone/>
            </a:pPr>
            <a:r>
              <a:rPr lang="en-US" sz="2000" smtClean="0"/>
              <a:t>1,000 m grid square overlaid with selected features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28600" y="1524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USNG: Parcel Analysis</a:t>
            </a:r>
          </a:p>
        </p:txBody>
      </p:sp>
    </p:spTree>
    <p:extLst>
      <p:ext uri="{BB962C8B-B14F-4D97-AF65-F5344CB8AC3E}">
        <p14:creationId xmlns:p14="http://schemas.microsoft.com/office/powerpoint/2010/main" val="13902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USNG_Pilot_flood_select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470025" y="1063625"/>
            <a:ext cx="6302375" cy="536575"/>
          </a:xfrm>
        </p:spPr>
        <p:txBody>
          <a:bodyPr lIns="182880" tIns="91440"/>
          <a:lstStyle/>
          <a:p>
            <a:pPr marL="265113" indent="-265113" eaLnBrk="1" hangingPunct="1">
              <a:buFont typeface="Wingdings" pitchFamily="2" charset="2"/>
              <a:buNone/>
            </a:pPr>
            <a:r>
              <a:rPr lang="en-US" sz="2000" dirty="0" smtClean="0"/>
              <a:t>17S NJ 8651 with Storm Surge Inundation Depths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228600" y="152400"/>
            <a:ext cx="7543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USNG: Flood Analysis</a:t>
            </a:r>
          </a:p>
        </p:txBody>
      </p:sp>
    </p:spTree>
    <p:extLst>
      <p:ext uri="{BB962C8B-B14F-4D97-AF65-F5344CB8AC3E}">
        <p14:creationId xmlns:p14="http://schemas.microsoft.com/office/powerpoint/2010/main" val="36780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153400" cy="4800600"/>
          </a:xfrm>
        </p:spPr>
        <p:txBody>
          <a:bodyPr lIns="182880" tIns="91440"/>
          <a:lstStyle/>
          <a:p>
            <a:pPr marL="265113" indent="-265113" eaLnBrk="1" hangingPunct="1">
              <a:spcAft>
                <a:spcPts val="1000"/>
              </a:spcAft>
            </a:pPr>
            <a:endParaRPr lang="en-US" sz="3600" dirty="0" smtClean="0">
              <a:hlinkClick r:id="rId3"/>
            </a:endParaRPr>
          </a:p>
          <a:p>
            <a:pPr marL="265113" indent="-265113" eaLnBrk="1" hangingPunct="1">
              <a:spcAft>
                <a:spcPts val="1000"/>
              </a:spcAft>
            </a:pPr>
            <a:r>
              <a:rPr lang="en-US" sz="3600" dirty="0" smtClean="0">
                <a:solidFill>
                  <a:schemeClr val="tx1"/>
                </a:solidFill>
                <a:hlinkClick r:id="rId4"/>
              </a:rPr>
              <a:t>www.fgdc.gov/usng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marL="265113" indent="-265113" eaLnBrk="1" hangingPunct="1">
              <a:spcAft>
                <a:spcPts val="1000"/>
              </a:spcAft>
            </a:pPr>
            <a:r>
              <a:rPr lang="en-US" sz="3600" dirty="0" smtClean="0">
                <a:solidFill>
                  <a:schemeClr val="tx1"/>
                </a:solidFill>
                <a:hlinkClick r:id="rId5"/>
              </a:rPr>
              <a:t>http://data.geocomm.com/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265113" indent="-265113" eaLnBrk="1" hangingPunct="1">
              <a:spcAft>
                <a:spcPts val="1000"/>
              </a:spcAft>
            </a:pPr>
            <a:r>
              <a:rPr lang="en-US" sz="3600" dirty="0" smtClean="0">
                <a:solidFill>
                  <a:schemeClr val="tx1"/>
                </a:solidFill>
                <a:hlinkClick r:id="rId6"/>
              </a:rPr>
              <a:t>http://mississippi.deltastate.edu/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265113" indent="-265113" eaLnBrk="1" hangingPunct="1">
              <a:spcAft>
                <a:spcPts val="1000"/>
              </a:spcAft>
            </a:pPr>
            <a:endParaRPr lang="en-US" sz="3600" dirty="0"/>
          </a:p>
          <a:p>
            <a:pPr marL="265113" indent="-265113">
              <a:spcAft>
                <a:spcPts val="1000"/>
              </a:spcAft>
            </a:pPr>
            <a:r>
              <a:rPr lang="en-US" sz="3600" u="sng" dirty="0">
                <a:solidFill>
                  <a:srgbClr val="FF0000"/>
                </a:solidFill>
              </a:rPr>
              <a:t>http://</a:t>
            </a:r>
            <a:r>
              <a:rPr lang="en-US" sz="3600" u="sng" dirty="0" smtClean="0">
                <a:solidFill>
                  <a:srgbClr val="FF0000"/>
                </a:solidFill>
              </a:rPr>
              <a:t>napsgfoundation.org/resources</a:t>
            </a:r>
            <a:r>
              <a:rPr lang="en-US" sz="3600" dirty="0" smtClean="0"/>
              <a:t>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81923" name="Rectangle 21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018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114800" y="3124200"/>
            <a:ext cx="4572000" cy="1905000"/>
          </a:xfrm>
        </p:spPr>
        <p:txBody>
          <a:bodyPr/>
          <a:lstStyle/>
          <a:p>
            <a:pPr algn="r"/>
            <a:r>
              <a:rPr lang="en-US" sz="2400" dirty="0" smtClean="0"/>
              <a:t>Rand </a:t>
            </a:r>
            <a:r>
              <a:rPr lang="en-US" sz="2400" dirty="0"/>
              <a:t>N</a:t>
            </a:r>
            <a:r>
              <a:rPr lang="en-US" sz="2400" dirty="0" smtClean="0"/>
              <a:t>apoli</a:t>
            </a:r>
          </a:p>
          <a:p>
            <a:pPr algn="r"/>
            <a:r>
              <a:rPr lang="en-US" sz="2400" dirty="0" smtClean="0"/>
              <a:t>Tel. 904.290.1006</a:t>
            </a:r>
          </a:p>
          <a:p>
            <a:pPr algn="r"/>
            <a:r>
              <a:rPr lang="en-US" sz="2000" dirty="0" smtClean="0"/>
              <a:t>USNG 17R MP 56463 49541</a:t>
            </a:r>
          </a:p>
          <a:p>
            <a:pPr algn="r"/>
            <a:r>
              <a:rPr lang="en-US" sz="2400" dirty="0" smtClean="0">
                <a:hlinkClick r:id="rId2"/>
              </a:rPr>
              <a:t>rnapoli@publicsafetygis.org</a:t>
            </a:r>
            <a:endParaRPr lang="en-US" sz="2400" dirty="0" smtClean="0"/>
          </a:p>
          <a:p>
            <a:pPr algn="r"/>
            <a:r>
              <a:rPr lang="en-US" sz="2400" dirty="0" smtClean="0"/>
              <a:t>www.napsgfoundation.org</a:t>
            </a:r>
          </a:p>
          <a:p>
            <a:pPr algn="r"/>
            <a:endParaRPr lang="en-US" sz="2400" dirty="0"/>
          </a:p>
        </p:txBody>
      </p:sp>
      <p:pic>
        <p:nvPicPr>
          <p:cNvPr id="8" name="Picture 7" descr="NAPSG-Foundatio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867400"/>
            <a:ext cx="1077963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1"/>
            <a:ext cx="4565731" cy="1295400"/>
          </a:xfrm>
        </p:spPr>
        <p:txBody>
          <a:bodyPr/>
          <a:lstStyle/>
          <a:p>
            <a:pPr algn="r"/>
            <a:r>
              <a:rPr lang="en-US" sz="4400" dirty="0" smtClean="0">
                <a:latin typeface="+mn-lt"/>
              </a:rPr>
              <a:t>NAPSG GUIDE</a:t>
            </a:r>
            <a:r>
              <a:rPr lang="en-US" dirty="0" smtClean="0">
                <a:latin typeface="+mn-lt"/>
              </a:rPr>
              <a:t>  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63" y="5867400"/>
            <a:ext cx="8784892" cy="838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Implementation Guide to the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United States National Grid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65480" cy="53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75"/>
            <a:ext cx="8458200" cy="533400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NAPSG USNG Implementation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Workgroup Established To: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Conduct outreach focused on increasing the awareness </a:t>
            </a:r>
            <a:r>
              <a:rPr lang="en-US" dirty="0"/>
              <a:t>and implementation of the </a:t>
            </a:r>
            <a:r>
              <a:rPr lang="en-US" dirty="0" smtClean="0"/>
              <a:t>USNG </a:t>
            </a:r>
            <a:r>
              <a:rPr lang="en-US" dirty="0"/>
              <a:t>as an emergency response capability for field-based situational awareness and in the geospatial operating environment.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Guide is supportive of the </a:t>
            </a:r>
            <a:r>
              <a:rPr lang="en-US" dirty="0"/>
              <a:t>priorities of the </a:t>
            </a:r>
            <a:r>
              <a:rPr lang="en-US" dirty="0" err="1"/>
              <a:t>GeoCONOPS</a:t>
            </a:r>
            <a:r>
              <a:rPr lang="en-US" dirty="0"/>
              <a:t> and other relevant templates &amp; tools.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75"/>
            <a:ext cx="8458200" cy="533400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NAPSG USNG Implementation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Workgroup Developed the Guide To: 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	Provide tools </a:t>
            </a:r>
            <a:r>
              <a:rPr lang="en-US" dirty="0"/>
              <a:t>for effective </a:t>
            </a:r>
            <a:r>
              <a:rPr lang="en-US" dirty="0" smtClean="0"/>
              <a:t>adoption </a:t>
            </a:r>
            <a:r>
              <a:rPr lang="en-US" dirty="0"/>
              <a:t>and </a:t>
            </a:r>
            <a:r>
              <a:rPr lang="en-US" dirty="0" smtClean="0"/>
              <a:t>	implementation of the USNG.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audiences </a:t>
            </a:r>
            <a:r>
              <a:rPr lang="en-US" dirty="0" smtClean="0"/>
              <a:t>includes: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L</a:t>
            </a:r>
            <a:r>
              <a:rPr lang="en-US" dirty="0" smtClean="0"/>
              <a:t>ocal, state, tribal &amp; federal decision 	makers</a:t>
            </a:r>
            <a:r>
              <a:rPr lang="en-US" dirty="0"/>
              <a:t>; emergency </a:t>
            </a:r>
            <a:r>
              <a:rPr lang="en-US" dirty="0" smtClean="0"/>
              <a:t>management </a:t>
            </a:r>
            <a:r>
              <a:rPr lang="en-US" dirty="0"/>
              <a:t>and </a:t>
            </a:r>
            <a:r>
              <a:rPr lang="en-US" dirty="0" smtClean="0"/>
              <a:t>	incident commanders</a:t>
            </a:r>
            <a:r>
              <a:rPr lang="en-US" dirty="0"/>
              <a:t>; </a:t>
            </a:r>
            <a:r>
              <a:rPr lang="en-US" dirty="0" smtClean="0"/>
              <a:t>and </a:t>
            </a:r>
            <a:r>
              <a:rPr lang="en-US" dirty="0"/>
              <a:t>geospatial </a:t>
            </a:r>
            <a:r>
              <a:rPr lang="en-US" dirty="0" smtClean="0"/>
              <a:t>	practitioners </a:t>
            </a:r>
            <a:r>
              <a:rPr lang="en-US" dirty="0"/>
              <a:t>&amp; </a:t>
            </a:r>
            <a:r>
              <a:rPr lang="en-US" dirty="0" smtClean="0"/>
              <a:t>responders</a:t>
            </a:r>
            <a:r>
              <a:rPr lang="en-US" dirty="0"/>
              <a:t>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	</a:t>
            </a:r>
          </a:p>
        </p:txBody>
      </p:sp>
    </p:spTree>
    <p:extLst>
      <p:ext uri="{BB962C8B-B14F-4D97-AF65-F5344CB8AC3E}">
        <p14:creationId xmlns:p14="http://schemas.microsoft.com/office/powerpoint/2010/main" val="28988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75"/>
            <a:ext cx="8458200" cy="533400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NAPSG USNG Implementation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Content: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USNG Overview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USNG Basics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USNG Benefits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Implementation Guidance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Governance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SOP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Training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Maps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Technology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Reference Links</a:t>
            </a:r>
          </a:p>
        </p:txBody>
      </p:sp>
    </p:spTree>
    <p:extLst>
      <p:ext uri="{BB962C8B-B14F-4D97-AF65-F5344CB8AC3E}">
        <p14:creationId xmlns:p14="http://schemas.microsoft.com/office/powerpoint/2010/main" val="15371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14824"/>
            <a:ext cx="9102866" cy="5714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5486400" cy="2057400"/>
          </a:xfrm>
        </p:spPr>
        <p:txBody>
          <a:bodyPr lIns="182880" tIns="91440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600" b="0" smtClean="0">
                <a:solidFill>
                  <a:srgbClr val="000066"/>
                </a:solidFill>
              </a:rPr>
              <a:t>Nearly every after action report, post any large scale or regional disaster clearly indicates the need for a common grid</a:t>
            </a:r>
          </a:p>
        </p:txBody>
      </p:sp>
      <p:pic>
        <p:nvPicPr>
          <p:cNvPr id="9220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905000"/>
            <a:ext cx="3724275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28600" y="76200"/>
            <a:ext cx="7543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</a:rPr>
              <a:t>Recurring Theme</a:t>
            </a:r>
          </a:p>
        </p:txBody>
      </p:sp>
      <p:pic>
        <p:nvPicPr>
          <p:cNvPr id="922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600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0" y="6629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100" b="1">
                <a:solidFill>
                  <a:schemeClr val="bg1"/>
                </a:solidFill>
                <a:latin typeface="FrnkGothITC Bk BT"/>
              </a:defRPr>
            </a:lvl1pPr>
            <a:lvl2pPr marL="742950" indent="-285750" eaLnBrk="0" hangingPunct="0">
              <a:defRPr sz="4100" b="1">
                <a:solidFill>
                  <a:schemeClr val="bg1"/>
                </a:solidFill>
                <a:latin typeface="FrnkGothITC Bk BT"/>
              </a:defRPr>
            </a:lvl2pPr>
            <a:lvl3pPr marL="11430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3pPr>
            <a:lvl4pPr marL="16002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4pPr>
            <a:lvl5pPr marL="2057400" indent="-228600" eaLnBrk="0" hangingPunct="0">
              <a:defRPr sz="4100" b="1">
                <a:solidFill>
                  <a:schemeClr val="bg1"/>
                </a:solidFill>
                <a:latin typeface="FrnkGothITC Bk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FrnkGothITC Bk BT"/>
              </a:defRPr>
            </a:lvl9pPr>
          </a:lstStyle>
          <a:p>
            <a:pPr eaLnBrk="1" hangingPunct="1"/>
            <a:r>
              <a:rPr lang="en-US" sz="1200">
                <a:solidFill>
                  <a:prstClr val="white"/>
                </a:solidFill>
              </a:rPr>
              <a:t>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4038600"/>
            <a:ext cx="4114800" cy="16764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82880" tIns="91440"/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0066"/>
              </a:buClr>
              <a:buSzPct val="125000"/>
              <a:defRPr/>
            </a:pPr>
            <a:r>
              <a:rPr lang="en-US" sz="2600" kern="0" dirty="0">
                <a:solidFill>
                  <a:srgbClr val="000066"/>
                </a:solidFill>
                <a:latin typeface="Arial"/>
              </a:rPr>
              <a:t>International Mutual Aid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0000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000066"/>
                </a:solidFill>
                <a:latin typeface="Arial"/>
              </a:rPr>
              <a:t>Haiti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0000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000066"/>
                </a:solidFill>
                <a:latin typeface="Arial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3841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6245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USNG provides:</a:t>
            </a:r>
          </a:p>
          <a:p>
            <a:pPr lvl="1">
              <a:buClr>
                <a:srgbClr val="000066"/>
              </a:buClr>
              <a:defRPr/>
            </a:pPr>
            <a:r>
              <a:rPr lang="en-US" dirty="0" smtClean="0"/>
              <a:t> a </a:t>
            </a:r>
            <a:r>
              <a:rPr lang="en-US" b="1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UNIFIED </a:t>
            </a:r>
            <a:r>
              <a:rPr lang="en-US" dirty="0" smtClean="0"/>
              <a:t>language to reference </a:t>
            </a:r>
            <a:r>
              <a:rPr lang="en-US" b="1" cap="all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points</a:t>
            </a:r>
            <a:r>
              <a:rPr lang="en-US" dirty="0" smtClean="0"/>
              <a:t> and </a:t>
            </a:r>
            <a:r>
              <a:rPr lang="en-US" b="1" cap="all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areas</a:t>
            </a:r>
          </a:p>
          <a:p>
            <a:pPr lvl="1">
              <a:buClr>
                <a:srgbClr val="000066"/>
              </a:buClr>
              <a:defRPr/>
            </a:pPr>
            <a:r>
              <a:rPr lang="en-US" b="1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ACTIONABLE</a:t>
            </a:r>
            <a:r>
              <a:rPr lang="en-US" dirty="0" smtClean="0"/>
              <a:t> location information in a </a:t>
            </a:r>
            <a:r>
              <a:rPr lang="en-US" b="1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UNIFORM</a:t>
            </a:r>
            <a:r>
              <a:rPr lang="en-US" dirty="0" smtClean="0"/>
              <a:t> format</a:t>
            </a:r>
          </a:p>
          <a:p>
            <a:pPr lvl="1">
              <a:buClr>
                <a:srgbClr val="000066"/>
              </a:buClr>
              <a:defRPr/>
            </a:pPr>
            <a:r>
              <a:rPr lang="en-US" b="1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CONSISTENT </a:t>
            </a:r>
            <a:r>
              <a:rPr lang="en-US" dirty="0" smtClean="0"/>
              <a:t>Situational Awareness </a:t>
            </a:r>
            <a:r>
              <a:rPr lang="en-US" b="1" cap="all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across</a:t>
            </a:r>
            <a:r>
              <a:rPr lang="en-US" dirty="0" smtClean="0"/>
              <a:t> jurisdictions, disciplines &amp; all levels of government</a:t>
            </a:r>
          </a:p>
          <a:p>
            <a:pPr>
              <a:defRPr/>
            </a:pPr>
            <a:r>
              <a:rPr lang="en-US" dirty="0" smtClean="0"/>
              <a:t>The USNG facilitates:</a:t>
            </a:r>
          </a:p>
          <a:p>
            <a:pPr lvl="1">
              <a:buClr>
                <a:srgbClr val="000066"/>
              </a:buClr>
              <a:defRPr/>
            </a:pPr>
            <a:r>
              <a:rPr lang="en-US" b="1" dirty="0" err="1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PrePlanning</a:t>
            </a:r>
            <a:r>
              <a:rPr lang="en-US" dirty="0" smtClean="0"/>
              <a:t> &amp; analysis of well-defined areas of interest</a:t>
            </a:r>
          </a:p>
          <a:p>
            <a:pPr lvl="1">
              <a:buClr>
                <a:srgbClr val="000066"/>
              </a:buClr>
              <a:defRPr/>
            </a:pPr>
            <a:r>
              <a:rPr lang="en-US" b="1" dirty="0" err="1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PreScripted</a:t>
            </a:r>
            <a:r>
              <a:rPr lang="en-US" dirty="0" smtClean="0"/>
              <a:t> Mission Development</a:t>
            </a:r>
          </a:p>
          <a:p>
            <a:pPr lvl="1">
              <a:buClr>
                <a:srgbClr val="000066"/>
              </a:buClr>
              <a:defRPr/>
            </a:pPr>
            <a:r>
              <a:rPr lang="en-US" b="1" dirty="0" smtClean="0">
                <a:solidFill>
                  <a:srgbClr val="F3540D"/>
                </a:solidFill>
                <a:latin typeface="Verdana" pitchFamily="34" charset="0"/>
                <a:cs typeface="Arial" pitchFamily="34" charset="0"/>
              </a:rPr>
              <a:t>Integration</a:t>
            </a:r>
            <a:r>
              <a:rPr lang="en-US" dirty="0" smtClean="0"/>
              <a:t> of resources and unity of effort</a:t>
            </a:r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04800" y="206375"/>
            <a:ext cx="8001000" cy="533400"/>
          </a:xfrm>
        </p:spPr>
        <p:txBody>
          <a:bodyPr/>
          <a:lstStyle/>
          <a:p>
            <a:pPr algn="l"/>
            <a:r>
              <a:rPr lang="en-US" dirty="0" smtClean="0"/>
              <a:t>Why Use the USNG?</a:t>
            </a:r>
          </a:p>
        </p:txBody>
      </p:sp>
    </p:spTree>
    <p:extLst>
      <p:ext uri="{BB962C8B-B14F-4D97-AF65-F5344CB8AC3E}">
        <p14:creationId xmlns:p14="http://schemas.microsoft.com/office/powerpoint/2010/main" val="11107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5414787" y="2484120"/>
            <a:ext cx="3581400" cy="4081463"/>
            <a:chOff x="2112" y="645"/>
            <a:chExt cx="3587" cy="3531"/>
          </a:xfrm>
        </p:grpSpPr>
        <p:pic>
          <p:nvPicPr>
            <p:cNvPr id="1229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645"/>
              <a:ext cx="3068" cy="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35"/>
              <a:ext cx="3053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206375"/>
            <a:ext cx="7924800" cy="533400"/>
          </a:xfrm>
        </p:spPr>
        <p:txBody>
          <a:bodyPr/>
          <a:lstStyle/>
          <a:p>
            <a:pPr algn="l"/>
            <a:r>
              <a:rPr lang="en-US" sz="3200" dirty="0" smtClean="0"/>
              <a:t>Who is Using the USNG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228600" y="1142999"/>
            <a:ext cx="5410200" cy="5453063"/>
          </a:xfrm>
        </p:spPr>
        <p:txBody>
          <a:bodyPr/>
          <a:lstStyle/>
          <a:p>
            <a:r>
              <a:rPr lang="en-US" dirty="0" smtClean="0"/>
              <a:t>The Federal Emergency Management Agency (FEMA)</a:t>
            </a:r>
          </a:p>
          <a:p>
            <a:r>
              <a:rPr lang="en-US" dirty="0" smtClean="0"/>
              <a:t>National Search and Rescue Teams</a:t>
            </a:r>
            <a:endParaRPr lang="en-US" baseline="30000" dirty="0" smtClean="0"/>
          </a:p>
          <a:p>
            <a:r>
              <a:rPr lang="en-US" dirty="0" smtClean="0"/>
              <a:t>FDEM</a:t>
            </a:r>
          </a:p>
          <a:p>
            <a:r>
              <a:rPr lang="en-US" dirty="0" smtClean="0"/>
              <a:t>States &amp; Locals</a:t>
            </a:r>
            <a:endParaRPr lang="en-US" dirty="0"/>
          </a:p>
          <a:p>
            <a:r>
              <a:rPr lang="en-US" dirty="0" smtClean="0"/>
              <a:t>Department of Defense</a:t>
            </a:r>
          </a:p>
          <a:p>
            <a:endParaRPr lang="en-US" baseline="30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19400" y="42672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2400"/>
              </a:spcAft>
              <a:buClr>
                <a:srgbClr val="0000FF"/>
              </a:buClr>
              <a:buSzPct val="125000"/>
              <a:buFont typeface="Wingdings" pitchFamily="2" charset="2"/>
              <a:buChar char="§"/>
              <a:defRPr/>
            </a:pPr>
            <a:endParaRPr lang="en-US" sz="2200" kern="0" baseline="30000" dirty="0">
              <a:solidFill>
                <a:srgbClr val="C050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3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15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974806"/>
      </a:accent4>
      <a:accent5>
        <a:srgbClr val="4BACC6"/>
      </a:accent5>
      <a:accent6>
        <a:srgbClr val="F79646"/>
      </a:accent6>
      <a:hlink>
        <a:srgbClr val="0000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with animation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with animation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with animation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HS Template Less Color">
  <a:themeElements>
    <a:clrScheme name="">
      <a:dk1>
        <a:srgbClr val="333333"/>
      </a:dk1>
      <a:lt1>
        <a:srgbClr val="FFFFFF"/>
      </a:lt1>
      <a:dk2>
        <a:srgbClr val="002F80"/>
      </a:dk2>
      <a:lt2>
        <a:srgbClr val="000000"/>
      </a:lt2>
      <a:accent1>
        <a:srgbClr val="A50021"/>
      </a:accent1>
      <a:accent2>
        <a:srgbClr val="0070B2"/>
      </a:accent2>
      <a:accent3>
        <a:srgbClr val="FFFFFF"/>
      </a:accent3>
      <a:accent4>
        <a:srgbClr val="2A2A2A"/>
      </a:accent4>
      <a:accent5>
        <a:srgbClr val="CFAAAB"/>
      </a:accent5>
      <a:accent6>
        <a:srgbClr val="0065A1"/>
      </a:accent6>
      <a:hlink>
        <a:srgbClr val="598600"/>
      </a:hlink>
      <a:folHlink>
        <a:srgbClr val="B0B1B3"/>
      </a:folHlink>
    </a:clrScheme>
    <a:fontScheme name="DHS Template Less Colo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 Template Less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 Template Less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 Template Less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 Template Less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 Template Less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S Template Less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S Template Less Color 13">
        <a:dk1>
          <a:srgbClr val="002F80"/>
        </a:dk1>
        <a:lt1>
          <a:srgbClr val="B0B1B3"/>
        </a:lt1>
        <a:dk2>
          <a:srgbClr val="002F80"/>
        </a:dk2>
        <a:lt2>
          <a:srgbClr val="FFFFFF"/>
        </a:lt2>
        <a:accent1>
          <a:srgbClr val="A50021"/>
        </a:accent1>
        <a:accent2>
          <a:srgbClr val="0070B2"/>
        </a:accent2>
        <a:accent3>
          <a:srgbClr val="AAADC0"/>
        </a:accent3>
        <a:accent4>
          <a:srgbClr val="969798"/>
        </a:accent4>
        <a:accent5>
          <a:srgbClr val="CFAAAB"/>
        </a:accent5>
        <a:accent6>
          <a:srgbClr val="0065A1"/>
        </a:accent6>
        <a:hlink>
          <a:srgbClr val="598600"/>
        </a:hlink>
        <a:folHlink>
          <a:srgbClr val="B0B1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P03000615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974806"/>
      </a:accent4>
      <a:accent5>
        <a:srgbClr val="4BACC6"/>
      </a:accent5>
      <a:accent6>
        <a:srgbClr val="F79646"/>
      </a:accent6>
      <a:hlink>
        <a:srgbClr val="0000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with animation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with animation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with animation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B8E156-E820-4465-A7ED-256C297573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D959AA-A004-4912-8ABB-1C699F45295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8517A506-D679-4C1D-8845-6D1D5B13B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TP030006154</Template>
  <TotalTime>29231</TotalTime>
  <Words>575</Words>
  <Application>Microsoft Office PowerPoint</Application>
  <PresentationFormat>On-screen Show (4:3)</PresentationFormat>
  <Paragraphs>164</Paragraphs>
  <Slides>28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TP030006154</vt:lpstr>
      <vt:lpstr>2_DHS Template Less Color</vt:lpstr>
      <vt:lpstr>1_TP030006154</vt:lpstr>
      <vt:lpstr>Acrobat Document</vt:lpstr>
      <vt:lpstr>SE Summit</vt:lpstr>
      <vt:lpstr>Operationalizing the United States National Grid</vt:lpstr>
      <vt:lpstr>NAPSG GUIDE  </vt:lpstr>
      <vt:lpstr>NAPSG USNG Implementation Guide</vt:lpstr>
      <vt:lpstr>NAPSG USNG Implementation Guide</vt:lpstr>
      <vt:lpstr>NAPSG USNG Implementation Guide</vt:lpstr>
      <vt:lpstr>PowerPoint Presentation</vt:lpstr>
      <vt:lpstr>Why Use the USNG?</vt:lpstr>
      <vt:lpstr>Who is Using the USNG</vt:lpstr>
      <vt:lpstr>Joplin, MO </vt:lpstr>
      <vt:lpstr>Who is Using the USNG</vt:lpstr>
      <vt:lpstr>Who is Using the USNG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Pre-Scripted Mission: Data Analysis</vt:lpstr>
      <vt:lpstr>Demographics</vt:lpstr>
      <vt:lpstr>Critical Facilities</vt:lpstr>
      <vt:lpstr>Data Layers</vt:lpstr>
      <vt:lpstr>1,000 m grid square in Miami-Dade County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NAPSG’s SOG with GeoCONOPS</dc:title>
  <dc:creator>Rebe</dc:creator>
  <cp:lastModifiedBy>rwn</cp:lastModifiedBy>
  <cp:revision>77</cp:revision>
  <dcterms:created xsi:type="dcterms:W3CDTF">2011-08-03T16:23:00Z</dcterms:created>
  <dcterms:modified xsi:type="dcterms:W3CDTF">2014-09-12T13:00:13Z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TC300061549990</vt:lpwstr>
  </property>
</Properties>
</file>