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7"/>
  </p:notesMasterIdLst>
  <p:handoutMasterIdLst>
    <p:handoutMasterId r:id="rId48"/>
  </p:handoutMasterIdLst>
  <p:sldIdLst>
    <p:sldId id="256" r:id="rId2"/>
    <p:sldId id="309" r:id="rId3"/>
    <p:sldId id="276" r:id="rId4"/>
    <p:sldId id="268" r:id="rId5"/>
    <p:sldId id="270" r:id="rId6"/>
    <p:sldId id="265" r:id="rId7"/>
    <p:sldId id="267" r:id="rId8"/>
    <p:sldId id="262" r:id="rId9"/>
    <p:sldId id="260" r:id="rId10"/>
    <p:sldId id="261" r:id="rId11"/>
    <p:sldId id="302" r:id="rId12"/>
    <p:sldId id="263" r:id="rId13"/>
    <p:sldId id="264" r:id="rId14"/>
    <p:sldId id="277" r:id="rId15"/>
    <p:sldId id="257" r:id="rId16"/>
    <p:sldId id="278" r:id="rId17"/>
    <p:sldId id="297" r:id="rId18"/>
    <p:sldId id="298" r:id="rId19"/>
    <p:sldId id="258" r:id="rId20"/>
    <p:sldId id="284" r:id="rId21"/>
    <p:sldId id="304" r:id="rId22"/>
    <p:sldId id="279" r:id="rId23"/>
    <p:sldId id="285" r:id="rId24"/>
    <p:sldId id="308" r:id="rId25"/>
    <p:sldId id="292" r:id="rId26"/>
    <p:sldId id="294" r:id="rId27"/>
    <p:sldId id="301" r:id="rId28"/>
    <p:sldId id="310" r:id="rId29"/>
    <p:sldId id="305" r:id="rId30"/>
    <p:sldId id="273" r:id="rId31"/>
    <p:sldId id="300" r:id="rId32"/>
    <p:sldId id="296" r:id="rId33"/>
    <p:sldId id="306" r:id="rId34"/>
    <p:sldId id="286" r:id="rId35"/>
    <p:sldId id="293" r:id="rId36"/>
    <p:sldId id="269" r:id="rId37"/>
    <p:sldId id="281" r:id="rId38"/>
    <p:sldId id="282" r:id="rId39"/>
    <p:sldId id="272" r:id="rId40"/>
    <p:sldId id="271" r:id="rId41"/>
    <p:sldId id="283" r:id="rId42"/>
    <p:sldId id="291" r:id="rId43"/>
    <p:sldId id="274" r:id="rId44"/>
    <p:sldId id="289" r:id="rId45"/>
    <p:sldId id="312" r:id="rId46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ED70730-D0C7-45F1-BB1A-8C87CDFB4BA6}">
          <p14:sldIdLst>
            <p14:sldId id="256"/>
            <p14:sldId id="309"/>
            <p14:sldId id="276"/>
            <p14:sldId id="268"/>
            <p14:sldId id="270"/>
          </p14:sldIdLst>
        </p14:section>
        <p14:section name="Earthquake" id="{3894DD23-C745-4F7D-B29D-D565F075CC6E}">
          <p14:sldIdLst>
            <p14:sldId id="265"/>
            <p14:sldId id="267"/>
          </p14:sldIdLst>
        </p14:section>
        <p14:section name="Flood" id="{A9356316-F26C-48F9-B9C7-18116A27E7E3}">
          <p14:sldIdLst>
            <p14:sldId id="262"/>
            <p14:sldId id="260"/>
            <p14:sldId id="261"/>
            <p14:sldId id="302"/>
            <p14:sldId id="263"/>
            <p14:sldId id="264"/>
            <p14:sldId id="277"/>
            <p14:sldId id="257"/>
            <p14:sldId id="278"/>
            <p14:sldId id="297"/>
            <p14:sldId id="298"/>
            <p14:sldId id="258"/>
            <p14:sldId id="284"/>
            <p14:sldId id="304"/>
            <p14:sldId id="279"/>
            <p14:sldId id="285"/>
            <p14:sldId id="308"/>
            <p14:sldId id="292"/>
            <p14:sldId id="294"/>
            <p14:sldId id="301"/>
            <p14:sldId id="310"/>
            <p14:sldId id="305"/>
            <p14:sldId id="273"/>
            <p14:sldId id="300"/>
            <p14:sldId id="296"/>
            <p14:sldId id="306"/>
            <p14:sldId id="286"/>
            <p14:sldId id="293"/>
            <p14:sldId id="269"/>
            <p14:sldId id="281"/>
            <p14:sldId id="282"/>
            <p14:sldId id="272"/>
            <p14:sldId id="271"/>
            <p14:sldId id="283"/>
            <p14:sldId id="291"/>
            <p14:sldId id="274"/>
            <p14:sldId id="289"/>
            <p14:sldId id="31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47D1"/>
    <a:srgbClr val="9F5ABE"/>
    <a:srgbClr val="00589A"/>
    <a:srgbClr val="A7D971"/>
    <a:srgbClr val="627A32"/>
    <a:srgbClr val="5C73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30" d="100"/>
          <a:sy n="130" d="100"/>
        </p:scale>
        <p:origin x="-107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FB53FA8-1212-4E63-96F2-A2C645371F07}" type="datetimeFigureOut">
              <a:rPr lang="en-US" smtClean="0"/>
              <a:t>9/12/2014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816182D-2A01-4A01-A3F2-57E03B443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8058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676C2CA-A67C-4639-989D-37A2C81E8C54}" type="datetimeFigureOut">
              <a:rPr lang="en-US" smtClean="0"/>
              <a:t>9/12/2014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9059ACD-9A5F-49D7-A509-DC7CBC9C1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057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69417559-ACB8-46B3-975E-F4BEF44A1B4D}" type="datetime1">
              <a:rPr lang="en-US" smtClean="0"/>
              <a:t>9/12/2014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*The data represented in this slide is purely for illustrative purposes and does not represent any actual event or predicted event</a:t>
            </a: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2AD6F06-5E35-4907-A779-BB3806A31455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A3837-E6EF-45F3-A030-04A6A4E19F7B}" type="datetime1">
              <a:rPr lang="en-US" smtClean="0"/>
              <a:t>9/12/2014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*The data represented in this slide is purely for illustrative purposes and does not represent any actual event or predicted event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D6F06-5E35-4907-A779-BB3806A314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DA79C292-650F-4A8C-B18B-5E087038CF3B}" type="datetime1">
              <a:rPr lang="en-US" smtClean="0"/>
              <a:t>9/12/2014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r>
              <a:rPr lang="en-US" smtClean="0"/>
              <a:t>*The data represented in this slide is purely for illustrative purposes and does not represent any actual event or predicted event</a:t>
            </a: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12AD6F06-5E35-4907-A779-BB3806A31455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" y="6248206"/>
            <a:ext cx="8153400" cy="365125"/>
          </a:xfrm>
        </p:spPr>
        <p:txBody>
          <a:bodyPr/>
          <a:lstStyle>
            <a:lvl1pPr algn="l">
              <a:defRPr sz="1200"/>
            </a:lvl1pPr>
          </a:lstStyle>
          <a:p>
            <a:r>
              <a:rPr lang="en-US" dirty="0" smtClean="0"/>
              <a:t>*The data represented in this slide is purely for illustrative purposes and does not represent any actual event or predicted event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5B5294A-CB86-4775-A5C5-F164B580AB5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F0E3F-7FBA-419F-ACD6-9176CB8AC20B}" type="datetime1">
              <a:rPr lang="en-US" smtClean="0"/>
              <a:t>9/12/2014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12AD6F06-5E35-4907-A779-BB3806A31455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*The data represented in this slide is purely for illustrative purposes and does not represent any actual event or predicted event</a:t>
            </a: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CBF40AAB-929F-4461-BE6D-6A5CA6D1A6A0}" type="datetime1">
              <a:rPr lang="en-US" smtClean="0"/>
              <a:t>9/12/2014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12AD6F06-5E35-4907-A779-BB3806A3145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algn="l">
              <a:defRPr/>
            </a:lvl1pPr>
          </a:lstStyle>
          <a:p>
            <a:r>
              <a:rPr lang="en-US" smtClean="0"/>
              <a:t>*The data represented in this slide is purely for illustrative purposes and does not represent any actual event or predicted event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2E3BC4CB-9989-44CB-B7BA-586136356842}" type="datetime1">
              <a:rPr lang="en-US" smtClean="0"/>
              <a:t>9/12/2014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12AD6F06-5E35-4907-A779-BB3806A31455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>
              <a:defRPr/>
            </a:lvl1pPr>
          </a:lstStyle>
          <a:p>
            <a:r>
              <a:rPr lang="en-US" smtClean="0"/>
              <a:t>*The data represented in this slide is purely for illustrative purposes and does not represent any actual event or predicted event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AD32E-0E80-4329-B8CA-0DE9FF41C9A9}" type="datetime1">
              <a:rPr lang="en-US" smtClean="0"/>
              <a:t>9/12/2014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*The data represented in this slide is purely for illustrative purposes and does not represent any actual event or predicted event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2AD6F06-5E35-4907-A779-BB3806A314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C694D-D39B-42D8-9AE5-92CA687F2E7B}" type="datetime1">
              <a:rPr lang="en-US" smtClean="0"/>
              <a:t>9/12/2014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*The data represented in this slide is purely for illustrative purposes and does not represent any actual event or predicted event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2AD6F06-5E35-4907-A779-BB3806A314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CC573-0A66-4B75-A252-82154CEEAF30}" type="datetime1">
              <a:rPr lang="en-US" smtClean="0"/>
              <a:t>9/12/2014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*The data represented in this slide is purely for illustrative purposes and does not represent any actual event or predicted event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2AD6F06-5E35-4907-A779-BB3806A31455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17928255-DBCA-4B4F-8BA4-B14DCF5F0A1C}" type="datetime1">
              <a:rPr lang="en-US" smtClean="0"/>
              <a:t>9/12/2014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12AD6F06-5E35-4907-A779-BB3806A31455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r>
              <a:rPr lang="en-US" smtClean="0"/>
              <a:t>*The data represented in this slide is purely for illustrative purposes and does not represent any actual event or predicted event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2C08A9AE-54D8-4848-A204-1EDB6C6AE1B2}" type="datetime1">
              <a:rPr lang="en-US" smtClean="0"/>
              <a:t>9/12/2014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*The data represented in this slide is purely for illustrative purposes and does not represent any actual event or predicted event</a:t>
            </a: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12AD6F06-5E35-4907-A779-BB3806A3145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www.pictometry.com/sandy/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mailto:mckeet@charleston-sc.gov" TargetMode="External"/><Relationship Id="rId2" Type="http://schemas.openxmlformats.org/officeDocument/2006/relationships/hyperlink" Target="mailto:wilbertm@charleston-sc.gov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gis.charleston-sc.gov/" TargetMode="External"/><Relationship Id="rId4" Type="http://schemas.openxmlformats.org/officeDocument/2006/relationships/hyperlink" Target="mailto:pokrantb@charleston-sc.gov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/>
                </a:solidFill>
              </a:rPr>
              <a:t>City of Charleston, South Carolina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4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4114800"/>
            <a:ext cx="6477000" cy="1828800"/>
          </a:xfrm>
        </p:spPr>
        <p:txBody>
          <a:bodyPr>
            <a:normAutofit/>
          </a:bodyPr>
          <a:lstStyle/>
          <a:p>
            <a:r>
              <a:rPr lang="en-US" dirty="0" smtClean="0"/>
              <a:t>GIS &amp; Emergency Management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1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Flood of 2012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005012"/>
            <a:ext cx="3352800" cy="335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209800"/>
            <a:ext cx="5130000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458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Halsey Map with 2012 Flood Image Locations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975" y="1676400"/>
            <a:ext cx="3778318" cy="496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5-Point Star 2"/>
          <p:cNvSpPr/>
          <p:nvPr/>
        </p:nvSpPr>
        <p:spPr>
          <a:xfrm>
            <a:off x="5548745" y="5241966"/>
            <a:ext cx="152400" cy="1524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4572000" y="4419600"/>
            <a:ext cx="152400" cy="1524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4330734" y="3917950"/>
            <a:ext cx="152400" cy="1524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5791200" y="4953000"/>
            <a:ext cx="1066800" cy="28896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934200" y="4737676"/>
            <a:ext cx="1277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City Market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209800" y="3352800"/>
            <a:ext cx="2120934" cy="56515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14400" y="2895600"/>
            <a:ext cx="1537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The Crosstown </a:t>
            </a:r>
          </a:p>
          <a:p>
            <a:pPr algn="ctr"/>
            <a:r>
              <a:rPr lang="en-US" dirty="0" smtClean="0"/>
              <a:t>(US 17)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2209800" y="4530725"/>
            <a:ext cx="2273334" cy="71124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38200" y="5097503"/>
            <a:ext cx="1372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Morris Street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70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Hurricanes that have caused major flooding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1686, 1713, 1728, 1752, 1783, 1787, 1804, 1813, 1822, 1854, 1885, 1893, 1911, 1940, 1959, Agnes (1972), Hugo (1989)</a:t>
            </a:r>
          </a:p>
          <a:p>
            <a:r>
              <a:rPr lang="en-US" dirty="0" smtClean="0"/>
              <a:t>1893 and 1940 produced 8.9-9’ surge levels</a:t>
            </a:r>
          </a:p>
          <a:p>
            <a:r>
              <a:rPr lang="en-US" dirty="0" smtClean="0"/>
              <a:t>Hugo produced a storm surge of 16-17’ in </a:t>
            </a:r>
            <a:r>
              <a:rPr lang="en-US" dirty="0" err="1" smtClean="0"/>
              <a:t>McClellanville</a:t>
            </a:r>
            <a:endParaRPr lang="en-US" dirty="0" smtClean="0"/>
          </a:p>
          <a:p>
            <a:r>
              <a:rPr lang="en-US" dirty="0" smtClean="0"/>
              <a:t>Hugo ranks 8</a:t>
            </a:r>
            <a:r>
              <a:rPr lang="en-US" baseline="30000" dirty="0" smtClean="0"/>
              <a:t>th</a:t>
            </a:r>
            <a:r>
              <a:rPr lang="en-US" dirty="0" smtClean="0"/>
              <a:t> in terms of estimated damage by Hurricanes in the US at $7 billion dollars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92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Hugo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581400" cy="4525963"/>
          </a:xfrm>
        </p:spPr>
        <p:txBody>
          <a:bodyPr/>
          <a:lstStyle/>
          <a:p>
            <a:r>
              <a:rPr lang="en-US" dirty="0" smtClean="0"/>
              <a:t>“Had </a:t>
            </a:r>
            <a:r>
              <a:rPr lang="en-US" dirty="0"/>
              <a:t>the eye passed even 20 miles to the south, much of the Battery district of Charleston would have been overrun with water</a:t>
            </a:r>
            <a:r>
              <a:rPr lang="en-US" dirty="0" smtClean="0"/>
              <a:t>.” (weather.com)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828800"/>
            <a:ext cx="4701153" cy="3165443"/>
          </a:xfrm>
        </p:spPr>
      </p:pic>
    </p:spTree>
    <p:extLst>
      <p:ext uri="{BB962C8B-B14F-4D97-AF65-F5344CB8AC3E}">
        <p14:creationId xmlns:p14="http://schemas.microsoft.com/office/powerpoint/2010/main" val="292306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Storm Surge Map of Hugo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8" r="8729"/>
          <a:stretch/>
        </p:blipFill>
        <p:spPr>
          <a:xfrm>
            <a:off x="1905000" y="1676400"/>
            <a:ext cx="5290458" cy="4872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954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Weather Behavior, Population and Tourism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1-2 </a:t>
            </a:r>
            <a:r>
              <a:rPr lang="en-US" dirty="0" err="1" smtClean="0"/>
              <a:t>hr</a:t>
            </a:r>
            <a:r>
              <a:rPr lang="en-US" dirty="0" smtClean="0"/>
              <a:t> rainfall as important as 24 </a:t>
            </a:r>
            <a:r>
              <a:rPr lang="en-US" dirty="0" err="1" smtClean="0"/>
              <a:t>hr</a:t>
            </a:r>
            <a:r>
              <a:rPr lang="en-US" dirty="0" smtClean="0"/>
              <a:t>!</a:t>
            </a:r>
          </a:p>
          <a:p>
            <a:r>
              <a:rPr lang="en-US" dirty="0" smtClean="0"/>
              <a:t>Cannot build ourselves out of this</a:t>
            </a:r>
          </a:p>
          <a:p>
            <a:r>
              <a:rPr lang="en-US" dirty="0" smtClean="0"/>
              <a:t> Sea level rise in Charleston will exasperate </a:t>
            </a:r>
          </a:p>
          <a:p>
            <a:pPr lvl="1"/>
            <a:r>
              <a:rPr lang="en-US" dirty="0" smtClean="0"/>
              <a:t>More frequent shallow flooding</a:t>
            </a:r>
          </a:p>
          <a:p>
            <a:pPr lvl="1"/>
            <a:r>
              <a:rPr lang="en-US" dirty="0" smtClean="0"/>
              <a:t>Storm inundation will be worse given same storm scenarios</a:t>
            </a:r>
          </a:p>
          <a:p>
            <a:r>
              <a:rPr lang="en-US" sz="3200" b="1" dirty="0"/>
              <a:t>Today’s rain events are tomorrow’s emergency </a:t>
            </a:r>
            <a:r>
              <a:rPr lang="en-US" sz="3200" b="1" dirty="0" smtClean="0"/>
              <a:t>events</a:t>
            </a:r>
            <a:endParaRPr lang="en-US" dirty="0" smtClean="0"/>
          </a:p>
          <a:p>
            <a:pPr marL="0" indent="0">
              <a:buNone/>
            </a:pPr>
            <a:r>
              <a:rPr lang="en-US" sz="2200" dirty="0" smtClean="0">
                <a:solidFill>
                  <a:srgbClr val="FF0000"/>
                </a:solidFill>
              </a:rPr>
              <a:t>Research and modeling of some locations throughout the US are indicating that in 50 years, a 100 year flood event could be today’s 500 year event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64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NOAA Sea Level Rise Map  </a:t>
            </a:r>
            <a:endParaRPr lang="en-US" dirty="0"/>
          </a:p>
        </p:txBody>
      </p:sp>
      <p:pic>
        <p:nvPicPr>
          <p:cNvPr id="7" name="Content Placeholder 6" descr="Screen Clippin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600200"/>
            <a:ext cx="7143027" cy="4495800"/>
          </a:xfrm>
        </p:spPr>
      </p:pic>
    </p:spTree>
    <p:extLst>
      <p:ext uri="{BB962C8B-B14F-4D97-AF65-F5344CB8AC3E}">
        <p14:creationId xmlns:p14="http://schemas.microsoft.com/office/powerpoint/2010/main" val="399043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100 Year Flood Depth Grid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275" y="1600200"/>
            <a:ext cx="5994400" cy="449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221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500 Year Flood Depth Grid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275" y="1600200"/>
            <a:ext cx="5994400" cy="449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43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Emergency Management Cycle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3435458" y="1600200"/>
            <a:ext cx="2133600" cy="20574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Preparedness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3435458" y="4572000"/>
            <a:ext cx="2133600" cy="2057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Recover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997058" y="3078997"/>
            <a:ext cx="2133600" cy="2057400"/>
          </a:xfrm>
          <a:prstGeom prst="ellipse">
            <a:avLst/>
          </a:prstGeom>
          <a:solidFill>
            <a:schemeClr val="accent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Mitigation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6026258" y="3002797"/>
            <a:ext cx="2133600" cy="2057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Response</a:t>
            </a:r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 rot="2076740">
            <a:off x="5645258" y="3049292"/>
            <a:ext cx="457200" cy="457200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7913789">
            <a:off x="5663273" y="4633927"/>
            <a:ext cx="457200" cy="457200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12942849">
            <a:off x="2992510" y="4630163"/>
            <a:ext cx="457200" cy="457200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19041711">
            <a:off x="2988549" y="2991107"/>
            <a:ext cx="457200" cy="457200"/>
          </a:xfrm>
          <a:prstGeom prst="rightArrow">
            <a:avLst/>
          </a:prstGeom>
          <a:solidFill>
            <a:schemeClr val="accent3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31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and why us?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Mark Wilbert</a:t>
            </a:r>
          </a:p>
          <a:p>
            <a:pPr lvl="1"/>
            <a:r>
              <a:rPr lang="en-US" dirty="0" smtClean="0"/>
              <a:t>Emergency Manager</a:t>
            </a:r>
          </a:p>
          <a:p>
            <a:r>
              <a:rPr lang="en-US" dirty="0" smtClean="0"/>
              <a:t>Brian </a:t>
            </a:r>
            <a:r>
              <a:rPr lang="en-US" dirty="0" err="1" smtClean="0"/>
              <a:t>Pokrant</a:t>
            </a:r>
            <a:endParaRPr lang="en-US" dirty="0" smtClean="0"/>
          </a:p>
          <a:p>
            <a:pPr lvl="1"/>
            <a:r>
              <a:rPr lang="en-US" dirty="0" smtClean="0"/>
              <a:t>City GIS Analyst</a:t>
            </a:r>
          </a:p>
          <a:p>
            <a:r>
              <a:rPr lang="en-US" dirty="0" smtClean="0"/>
              <a:t>Why Us and Why Now?</a:t>
            </a:r>
          </a:p>
          <a:p>
            <a:pPr lvl="1"/>
            <a:r>
              <a:rPr lang="en-US" dirty="0" smtClean="0"/>
              <a:t>The rest of the story</a:t>
            </a:r>
          </a:p>
          <a:p>
            <a:pPr lvl="1"/>
            <a:r>
              <a:rPr lang="en-US" dirty="0" smtClean="0"/>
              <a:t>Focus is on prevention and future</a:t>
            </a:r>
          </a:p>
          <a:p>
            <a:r>
              <a:rPr lang="en-US" dirty="0" smtClean="0"/>
              <a:t>Partnership of expertise</a:t>
            </a:r>
          </a:p>
          <a:p>
            <a:pPr marL="365760" lvl="1" indent="0">
              <a:buNone/>
            </a:pPr>
            <a:endParaRPr lang="en-US" dirty="0" smtClean="0"/>
          </a:p>
          <a:p>
            <a:pPr marL="36576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30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Preparedness – Are we ready?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Inventory critical assets – still in progress</a:t>
            </a:r>
          </a:p>
          <a:p>
            <a:pPr lvl="1"/>
            <a:r>
              <a:rPr lang="en-US" dirty="0" smtClean="0"/>
              <a:t>Essential facilities (Police Stations, Fire Stations, Water Sources, Electrical Substations, Hospitals)</a:t>
            </a:r>
          </a:p>
          <a:p>
            <a:pPr lvl="1"/>
            <a:r>
              <a:rPr lang="en-US" dirty="0" smtClean="0"/>
              <a:t>Hazmat Sites</a:t>
            </a:r>
          </a:p>
          <a:p>
            <a:pPr lvl="1"/>
            <a:r>
              <a:rPr lang="en-US" dirty="0" smtClean="0"/>
              <a:t>National Register of Historic Structures</a:t>
            </a:r>
          </a:p>
          <a:p>
            <a:r>
              <a:rPr lang="en-US" dirty="0" smtClean="0"/>
              <a:t>Identify debris storage/reduction sites</a:t>
            </a:r>
          </a:p>
          <a:p>
            <a:r>
              <a:rPr lang="en-US" dirty="0" smtClean="0"/>
              <a:t>Identify our vulnerable populations through HAZUS modeling</a:t>
            </a:r>
          </a:p>
          <a:p>
            <a:r>
              <a:rPr lang="en-US" dirty="0" smtClean="0"/>
              <a:t>Identify vulnerable infrastructure through HAZUS modeling and historical loss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61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Bridge run event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19308"/>
            <a:ext cx="6791325" cy="5095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450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Readiness Map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676400"/>
            <a:ext cx="7820534" cy="4953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6019800" y="4869180"/>
            <a:ext cx="2362200" cy="1684020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  <a:ln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6179820" y="5216070"/>
            <a:ext cx="137160" cy="137160"/>
          </a:xfrm>
          <a:prstGeom prst="ellipse">
            <a:avLst/>
          </a:prstGeom>
          <a:solidFill>
            <a:srgbClr val="A7D971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402284" y="5146150"/>
            <a:ext cx="1597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Evacuation Pickup Point</a:t>
            </a:r>
            <a:endParaRPr lang="en-US" sz="1200" dirty="0"/>
          </a:p>
        </p:txBody>
      </p:sp>
      <p:sp>
        <p:nvSpPr>
          <p:cNvPr id="10" name="Oval 9"/>
          <p:cNvSpPr/>
          <p:nvPr/>
        </p:nvSpPr>
        <p:spPr>
          <a:xfrm>
            <a:off x="6179820" y="5495540"/>
            <a:ext cx="137160" cy="137160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179820" y="5721092"/>
            <a:ext cx="137160" cy="137160"/>
          </a:xfrm>
          <a:prstGeom prst="ellipse">
            <a:avLst/>
          </a:prstGeom>
          <a:solidFill>
            <a:srgbClr val="FFC000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en-US"/>
          </a:p>
        </p:txBody>
      </p:sp>
      <p:sp>
        <p:nvSpPr>
          <p:cNvPr id="14" name="Regular Pentagon 13"/>
          <p:cNvSpPr/>
          <p:nvPr/>
        </p:nvSpPr>
        <p:spPr>
          <a:xfrm>
            <a:off x="6134100" y="5946644"/>
            <a:ext cx="228600" cy="228600"/>
          </a:xfrm>
          <a:prstGeom prst="pentagon">
            <a:avLst/>
          </a:prstGeom>
          <a:solidFill>
            <a:srgbClr val="C00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1200" dirty="0" smtClean="0"/>
              <a:t>F</a:t>
            </a:r>
            <a:endParaRPr lang="en-US" sz="1200" dirty="0"/>
          </a:p>
        </p:txBody>
      </p:sp>
      <p:sp>
        <p:nvSpPr>
          <p:cNvPr id="15" name="Rectangle 14"/>
          <p:cNvSpPr/>
          <p:nvPr/>
        </p:nvSpPr>
        <p:spPr>
          <a:xfrm>
            <a:off x="6134100" y="6263638"/>
            <a:ext cx="228600" cy="228600"/>
          </a:xfrm>
          <a:prstGeom prst="rect">
            <a:avLst/>
          </a:prstGeom>
          <a:solidFill>
            <a:srgbClr val="00589A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1200" dirty="0" smtClean="0"/>
              <a:t>P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6417524" y="5425620"/>
            <a:ext cx="1212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Reserved Shelter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6417524" y="5651172"/>
            <a:ext cx="609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Shelter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6417524" y="5922444"/>
            <a:ext cx="8787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Fire Station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6417524" y="6239438"/>
            <a:ext cx="9993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Police Station</a:t>
            </a:r>
            <a:endParaRPr lang="en-US" sz="1200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6134100" y="5048434"/>
            <a:ext cx="22860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417524" y="4909934"/>
            <a:ext cx="12093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Evacuation Route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9398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Debris storage/reduction site location analysis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676400"/>
            <a:ext cx="6772275" cy="5079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92924" y="1790700"/>
            <a:ext cx="1941616" cy="876300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  <a:ln w="12700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252944" y="2013020"/>
            <a:ext cx="137160" cy="137160"/>
          </a:xfrm>
          <a:prstGeom prst="ellipse">
            <a:avLst/>
          </a:prstGeom>
          <a:solidFill>
            <a:srgbClr val="C447D1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75408" y="1943100"/>
            <a:ext cx="14825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Debris storage/</a:t>
            </a:r>
          </a:p>
          <a:p>
            <a:r>
              <a:rPr lang="en-US" sz="1600" dirty="0" smtClean="0"/>
              <a:t>reduction sites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2493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510553"/>
            <a:ext cx="4132118" cy="534744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Debris storage site location map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61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Identifying our vulnerable populations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88848" y="1600200"/>
            <a:ext cx="8153400" cy="44958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 descr="E:\presentation_images\Female_household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289627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presentation_images\Elderl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600200"/>
            <a:ext cx="289627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presentation_images\povert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00200"/>
            <a:ext cx="289627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0520" y="6172200"/>
            <a:ext cx="2680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Female head of household </a:t>
            </a:r>
          </a:p>
          <a:p>
            <a:pPr algn="ctr"/>
            <a:r>
              <a:rPr lang="en-US" dirty="0" smtClean="0"/>
              <a:t>with children under 18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219152" y="6172199"/>
            <a:ext cx="27063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Households by presence of </a:t>
            </a:r>
          </a:p>
          <a:p>
            <a:pPr algn="ctr"/>
            <a:r>
              <a:rPr lang="en-US" dirty="0" smtClean="0"/>
              <a:t>people 60 years and over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996215" y="6172198"/>
            <a:ext cx="30958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Population with income below</a:t>
            </a:r>
          </a:p>
          <a:p>
            <a:pPr algn="ctr"/>
            <a:r>
              <a:rPr lang="en-US" dirty="0" smtClean="0"/>
              <a:t>Poverty level – (6 college/</a:t>
            </a:r>
            <a:r>
              <a:rPr lang="en-US" dirty="0" err="1" smtClean="0"/>
              <a:t>Univ</a:t>
            </a:r>
            <a:r>
              <a:rPr lang="en-US" dirty="0" smtClean="0"/>
              <a:t>)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90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Vulnerable Populations and Evacuation Pickup Locations</a:t>
            </a:r>
            <a:endParaRPr lang="en-US" dirty="0"/>
          </a:p>
        </p:txBody>
      </p:sp>
      <p:pic>
        <p:nvPicPr>
          <p:cNvPr id="2050" name="Picture 2" descr="E:\presentation_images\female_and_elderly_and_poverty_and_stops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00200"/>
            <a:ext cx="3266644" cy="515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192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Vehicle Exposure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657350"/>
            <a:ext cx="3185159" cy="502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657350"/>
            <a:ext cx="3185160" cy="502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219200" y="6317218"/>
            <a:ext cx="1837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Daytime Exposure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95999" y="6317218"/>
            <a:ext cx="1955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Nighttime Exposure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09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Charleston: perceived </a:t>
            </a:r>
            <a:r>
              <a:rPr lang="en-US" dirty="0" err="1" smtClean="0"/>
              <a:t>vs</a:t>
            </a:r>
            <a:r>
              <a:rPr lang="en-US" dirty="0" smtClean="0"/>
              <a:t> reality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752600"/>
            <a:ext cx="4573912" cy="4495800"/>
          </a:xfrm>
        </p:spPr>
      </p:pic>
      <p:sp>
        <p:nvSpPr>
          <p:cNvPr id="5" name="TextBox 4"/>
          <p:cNvSpPr txBox="1"/>
          <p:nvPr/>
        </p:nvSpPr>
        <p:spPr>
          <a:xfrm>
            <a:off x="5387035" y="1756867"/>
            <a:ext cx="3352800" cy="4514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0040" lvl="0" indent="-320040">
              <a:spcBef>
                <a:spcPts val="700"/>
              </a:spcBef>
              <a:buClr>
                <a:srgbClr val="DD8047"/>
              </a:buClr>
              <a:buSzPct val="60000"/>
              <a:buFont typeface="Wingdings"/>
              <a:buChar char=""/>
            </a:pPr>
            <a:r>
              <a:rPr lang="en-US" sz="1600" dirty="0" smtClean="0">
                <a:solidFill>
                  <a:prstClr val="black"/>
                </a:solidFill>
              </a:rPr>
              <a:t>The Peninsula area is </a:t>
            </a:r>
            <a:r>
              <a:rPr lang="en-US" sz="1600" dirty="0" smtClean="0">
                <a:solidFill>
                  <a:prstClr val="black"/>
                </a:solidFill>
              </a:rPr>
              <a:t>often perceived as the </a:t>
            </a:r>
            <a:r>
              <a:rPr lang="en-US" sz="1600" dirty="0" smtClean="0">
                <a:solidFill>
                  <a:prstClr val="black"/>
                </a:solidFill>
              </a:rPr>
              <a:t>city (red </a:t>
            </a:r>
            <a:r>
              <a:rPr lang="en-US" sz="1600" dirty="0" smtClean="0">
                <a:solidFill>
                  <a:prstClr val="black"/>
                </a:solidFill>
              </a:rPr>
              <a:t>outline)</a:t>
            </a:r>
          </a:p>
          <a:p>
            <a:pPr marL="320040" lvl="0" indent="-320040">
              <a:spcBef>
                <a:spcPts val="700"/>
              </a:spcBef>
              <a:buClr>
                <a:srgbClr val="DD8047"/>
              </a:buClr>
              <a:buSzPct val="60000"/>
              <a:buFont typeface="Wingdings"/>
              <a:buChar char=""/>
            </a:pPr>
            <a:r>
              <a:rPr lang="en-US" sz="1600" dirty="0" smtClean="0">
                <a:solidFill>
                  <a:prstClr val="black"/>
                </a:solidFill>
              </a:rPr>
              <a:t>In reality, the city is much larger</a:t>
            </a:r>
            <a:endParaRPr lang="en-US" sz="1600" dirty="0">
              <a:solidFill>
                <a:prstClr val="black"/>
              </a:solidFill>
            </a:endParaRPr>
          </a:p>
          <a:p>
            <a:pPr marL="640080" lvl="1" indent="-274320">
              <a:spcBef>
                <a:spcPts val="550"/>
              </a:spcBef>
              <a:buClr>
                <a:srgbClr val="94B6D2"/>
              </a:buClr>
              <a:buSzPct val="70000"/>
              <a:buFont typeface="Wingdings 2"/>
              <a:buChar char=""/>
            </a:pPr>
            <a:r>
              <a:rPr lang="en-US" sz="1600" dirty="0" smtClean="0">
                <a:solidFill>
                  <a:prstClr val="black"/>
                </a:solidFill>
              </a:rPr>
              <a:t>Peninsula – 8 sq. mi.</a:t>
            </a:r>
            <a:endParaRPr lang="en-US" sz="1600" dirty="0">
              <a:solidFill>
                <a:prstClr val="black"/>
              </a:solidFill>
            </a:endParaRPr>
          </a:p>
          <a:p>
            <a:pPr marL="640080" lvl="1" indent="-274320">
              <a:spcBef>
                <a:spcPts val="550"/>
              </a:spcBef>
              <a:buClr>
                <a:srgbClr val="94B6D2"/>
              </a:buClr>
              <a:buSzPct val="70000"/>
              <a:buFont typeface="Wingdings 2"/>
              <a:buChar char=""/>
            </a:pPr>
            <a:r>
              <a:rPr lang="en-US" sz="1600" dirty="0" smtClean="0">
                <a:solidFill>
                  <a:prstClr val="black"/>
                </a:solidFill>
              </a:rPr>
              <a:t>City land – 110 sq. mi.</a:t>
            </a:r>
            <a:endParaRPr lang="en-US" sz="1600" dirty="0">
              <a:solidFill>
                <a:prstClr val="black"/>
              </a:solidFill>
            </a:endParaRPr>
          </a:p>
          <a:p>
            <a:pPr marL="640080" lvl="1" indent="-274320">
              <a:spcBef>
                <a:spcPts val="550"/>
              </a:spcBef>
              <a:buClr>
                <a:srgbClr val="94B6D2"/>
              </a:buClr>
              <a:buSzPct val="70000"/>
              <a:buFont typeface="Wingdings 2"/>
              <a:buChar char=""/>
            </a:pPr>
            <a:r>
              <a:rPr lang="en-US" sz="1600" dirty="0" smtClean="0">
                <a:solidFill>
                  <a:prstClr val="black"/>
                </a:solidFill>
              </a:rPr>
              <a:t>City water – 29 sq. mi.</a:t>
            </a:r>
            <a:endParaRPr lang="en-US" sz="1600" dirty="0">
              <a:solidFill>
                <a:prstClr val="black"/>
              </a:solidFill>
            </a:endParaRPr>
          </a:p>
          <a:p>
            <a:pPr marL="320040" lvl="0" indent="-320040">
              <a:spcBef>
                <a:spcPts val="700"/>
              </a:spcBef>
              <a:buClr>
                <a:srgbClr val="DD8047"/>
              </a:buClr>
              <a:buSzPct val="60000"/>
              <a:buFont typeface="Wingdings"/>
              <a:buChar char=""/>
            </a:pPr>
            <a:r>
              <a:rPr lang="en-US" sz="1600" dirty="0" smtClean="0">
                <a:solidFill>
                  <a:prstClr val="black"/>
                </a:solidFill>
              </a:rPr>
              <a:t>Home to</a:t>
            </a:r>
            <a:endParaRPr lang="en-US" sz="1600" dirty="0">
              <a:solidFill>
                <a:prstClr val="black"/>
              </a:solidFill>
            </a:endParaRPr>
          </a:p>
          <a:p>
            <a:pPr marL="640080" lvl="1" indent="-274320">
              <a:spcBef>
                <a:spcPts val="550"/>
              </a:spcBef>
              <a:buClr>
                <a:srgbClr val="94B6D2"/>
              </a:buClr>
              <a:buSzPct val="70000"/>
              <a:buFont typeface="Wingdings 2"/>
              <a:buChar char=""/>
            </a:pPr>
            <a:r>
              <a:rPr lang="en-US" sz="1600" dirty="0" smtClean="0">
                <a:solidFill>
                  <a:prstClr val="black"/>
                </a:solidFill>
              </a:rPr>
              <a:t>129,000 people</a:t>
            </a:r>
            <a:endParaRPr lang="en-US" sz="1600" dirty="0">
              <a:solidFill>
                <a:prstClr val="black"/>
              </a:solidFill>
            </a:endParaRPr>
          </a:p>
          <a:p>
            <a:pPr marL="640080" lvl="1" indent="-274320">
              <a:spcBef>
                <a:spcPts val="550"/>
              </a:spcBef>
              <a:buClr>
                <a:srgbClr val="94B6D2"/>
              </a:buClr>
              <a:buSzPct val="70000"/>
              <a:buFont typeface="Wingdings 2"/>
              <a:buChar char=""/>
            </a:pPr>
            <a:r>
              <a:rPr lang="en-US" sz="1600" dirty="0" smtClean="0">
                <a:solidFill>
                  <a:prstClr val="black"/>
                </a:solidFill>
              </a:rPr>
              <a:t>26% African American</a:t>
            </a:r>
            <a:endParaRPr lang="en-US" sz="1600" dirty="0">
              <a:solidFill>
                <a:prstClr val="black"/>
              </a:solidFill>
            </a:endParaRPr>
          </a:p>
          <a:p>
            <a:pPr marL="640080" lvl="1" indent="-274320">
              <a:spcBef>
                <a:spcPts val="550"/>
              </a:spcBef>
              <a:buClr>
                <a:srgbClr val="94B6D2"/>
              </a:buClr>
              <a:buSzPct val="70000"/>
              <a:buFont typeface="Wingdings 2"/>
              <a:buChar char=""/>
            </a:pPr>
            <a:r>
              <a:rPr lang="en-US" sz="1600" dirty="0" smtClean="0">
                <a:solidFill>
                  <a:prstClr val="black"/>
                </a:solidFill>
              </a:rPr>
              <a:t>69% European American</a:t>
            </a:r>
          </a:p>
          <a:p>
            <a:pPr marL="640080" lvl="1" indent="-274320">
              <a:spcBef>
                <a:spcPts val="550"/>
              </a:spcBef>
              <a:buClr>
                <a:srgbClr val="94B6D2"/>
              </a:buClr>
              <a:buSzPct val="70000"/>
              <a:buFont typeface="Wingdings 2"/>
              <a:buChar char=""/>
            </a:pPr>
            <a:r>
              <a:rPr lang="en-US" sz="1600" dirty="0" smtClean="0">
                <a:solidFill>
                  <a:prstClr val="black"/>
                </a:solidFill>
              </a:rPr>
              <a:t> 5% Other races</a:t>
            </a:r>
          </a:p>
          <a:p>
            <a:pPr marL="320040" lvl="0" indent="-320040">
              <a:spcBef>
                <a:spcPts val="700"/>
              </a:spcBef>
              <a:buClr>
                <a:srgbClr val="DD8047"/>
              </a:buClr>
              <a:buSzPct val="60000"/>
              <a:buFont typeface="Wingdings"/>
              <a:buChar char=""/>
            </a:pPr>
            <a:r>
              <a:rPr lang="en-US" sz="1600" dirty="0" smtClean="0">
                <a:solidFill>
                  <a:prstClr val="black"/>
                </a:solidFill>
              </a:rPr>
              <a:t>Per Capita Income $30, 700</a:t>
            </a:r>
          </a:p>
          <a:p>
            <a:pPr marL="320040" lvl="0" indent="-320040">
              <a:spcBef>
                <a:spcPts val="700"/>
              </a:spcBef>
              <a:buClr>
                <a:srgbClr val="DD8047"/>
              </a:buClr>
              <a:buSzPct val="60000"/>
              <a:buFont typeface="Wingdings"/>
              <a:buChar char=""/>
            </a:pPr>
            <a:r>
              <a:rPr lang="en-US" sz="1600" dirty="0" smtClean="0">
                <a:solidFill>
                  <a:prstClr val="black"/>
                </a:solidFill>
              </a:rPr>
              <a:t>Persons per household 2.8</a:t>
            </a:r>
            <a:endParaRPr lang="en-US" sz="1600" dirty="0">
              <a:solidFill>
                <a:prstClr val="black"/>
              </a:solidFill>
            </a:endParaRPr>
          </a:p>
          <a:p>
            <a:pPr marL="640080" lvl="1" indent="-274320">
              <a:spcBef>
                <a:spcPts val="550"/>
              </a:spcBef>
              <a:buClr>
                <a:srgbClr val="94B6D2"/>
              </a:buClr>
              <a:buSzPct val="70000"/>
              <a:buFont typeface="Wingdings 2"/>
              <a:buChar char=""/>
            </a:pPr>
            <a:endParaRPr lang="en-US" sz="16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25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Infrastructure Exposure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0"/>
            <a:ext cx="4867597" cy="4744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*The data represented in this slide is purely for illustrative purposes and does not represent any actual event or predicted event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78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Timing is Everything	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Recent full time emergency manager-2013</a:t>
            </a:r>
          </a:p>
          <a:p>
            <a:r>
              <a:rPr lang="en-US" dirty="0" smtClean="0"/>
              <a:t>New GIS centric City Management System integrating key processes -2015</a:t>
            </a:r>
          </a:p>
          <a:p>
            <a:r>
              <a:rPr lang="en-US" dirty="0" smtClean="0"/>
              <a:t>GIS Strategic Plan-2014 </a:t>
            </a:r>
          </a:p>
          <a:p>
            <a:r>
              <a:rPr lang="en-US" dirty="0" smtClean="0"/>
              <a:t>New Municipal Emergency Operations Center - 2015</a:t>
            </a:r>
          </a:p>
          <a:p>
            <a:r>
              <a:rPr lang="en-US" dirty="0" smtClean="0"/>
              <a:t>2010 </a:t>
            </a:r>
            <a:r>
              <a:rPr lang="en-US" dirty="0" err="1" smtClean="0"/>
              <a:t>Hazus</a:t>
            </a:r>
            <a:r>
              <a:rPr lang="en-US" dirty="0" smtClean="0"/>
              <a:t> Census data – November 2014</a:t>
            </a:r>
          </a:p>
          <a:p>
            <a:r>
              <a:rPr lang="en-US" dirty="0" err="1" smtClean="0"/>
              <a:t>Hazus</a:t>
            </a:r>
            <a:r>
              <a:rPr lang="en-US" dirty="0" smtClean="0"/>
              <a:t> Certified GIS Staff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56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Pre-Response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Use HAZUS to context the event</a:t>
            </a:r>
          </a:p>
          <a:p>
            <a:pPr lvl="1"/>
            <a:r>
              <a:rPr lang="en-US" dirty="0" smtClean="0"/>
              <a:t>How bad can it be?</a:t>
            </a:r>
          </a:p>
          <a:p>
            <a:pPr lvl="1"/>
            <a:r>
              <a:rPr lang="en-US" dirty="0" smtClean="0"/>
              <a:t>Data Driven </a:t>
            </a:r>
          </a:p>
          <a:p>
            <a:pPr lvl="2"/>
            <a:r>
              <a:rPr lang="en-US" dirty="0" smtClean="0"/>
              <a:t>Greatest risks and vulnerabilities</a:t>
            </a:r>
          </a:p>
          <a:p>
            <a:r>
              <a:rPr lang="en-US" dirty="0" smtClean="0"/>
              <a:t>Supports well informed decision making in preparation for an event</a:t>
            </a:r>
          </a:p>
          <a:p>
            <a:pPr lvl="1"/>
            <a:r>
              <a:rPr lang="en-US" dirty="0" smtClean="0"/>
              <a:t>Using HAZUS to model wind and storm surge damages from the NWS predicted path and storm strength</a:t>
            </a:r>
          </a:p>
          <a:p>
            <a:pPr lvl="1"/>
            <a:r>
              <a:rPr lang="en-US" dirty="0" smtClean="0"/>
              <a:t>Be ahead in advocating for City with County and State</a:t>
            </a:r>
          </a:p>
          <a:p>
            <a:pPr lvl="1"/>
            <a:r>
              <a:rPr lang="en-US" dirty="0" smtClean="0"/>
              <a:t>Early Warning Decisions based on accepted standards</a:t>
            </a:r>
          </a:p>
          <a:p>
            <a:r>
              <a:rPr lang="en-US" dirty="0" smtClean="0"/>
              <a:t>Frames discussions</a:t>
            </a:r>
          </a:p>
          <a:p>
            <a:pPr lvl="1"/>
            <a:r>
              <a:rPr lang="en-US" dirty="0" smtClean="0"/>
              <a:t>Critical facility operators</a:t>
            </a:r>
          </a:p>
          <a:p>
            <a:pPr lvl="1"/>
            <a:r>
              <a:rPr lang="en-US" dirty="0" smtClean="0"/>
              <a:t>Response partners</a:t>
            </a:r>
          </a:p>
          <a:p>
            <a:pPr lvl="1"/>
            <a:r>
              <a:rPr lang="en-US" dirty="0" smtClean="0"/>
              <a:t>City Departments and Employees</a:t>
            </a:r>
          </a:p>
        </p:txBody>
      </p:sp>
    </p:spTree>
    <p:extLst>
      <p:ext uri="{BB962C8B-B14F-4D97-AF65-F5344CB8AC3E}">
        <p14:creationId xmlns:p14="http://schemas.microsoft.com/office/powerpoint/2010/main" val="385660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Preparing for Shelter Needs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6"/>
          <a:stretch/>
        </p:blipFill>
        <p:spPr bwMode="auto">
          <a:xfrm>
            <a:off x="1143000" y="2019300"/>
            <a:ext cx="694563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*The data represented in this slide is purely for illustrative purposes and does not represent any actual event or predicted event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93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 smtClean="0"/>
              <a:t>Population Seeking Temporary Shelter by </a:t>
            </a:r>
            <a:r>
              <a:rPr lang="en-US" sz="3600" dirty="0"/>
              <a:t>Census Block </a:t>
            </a:r>
            <a:r>
              <a:rPr lang="en-US" sz="3600" dirty="0" smtClean="0"/>
              <a:t>- </a:t>
            </a:r>
            <a:r>
              <a:rPr lang="en-US" sz="3600" dirty="0"/>
              <a:t>500 Year Flood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027405"/>
            <a:ext cx="1828800" cy="255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838007" y="1727606"/>
            <a:ext cx="20288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Population seeking shelter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6622288" y="2027405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less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8686800" y="2010270"/>
            <a:ext cx="492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more</a:t>
            </a:r>
            <a:endParaRPr lang="en-US" sz="120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16154"/>
            <a:ext cx="5994400" cy="449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*The data represented in this slide is purely for illustrative purposes and does not represent any actual event or predicted event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11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Stock Damage</a:t>
            </a: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00200"/>
            <a:ext cx="6629400" cy="471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*The data represented in this slide is purely for illustrative purposes and does not represent any actual event or predicted event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75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Sample HAZUS output – Historic Hugo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68494"/>
            <a:ext cx="5175173" cy="4679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*The data represented in this slide is purely for illustrative purposes and does not represent any actual event or predicted event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24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Debris removal</a:t>
            </a:r>
            <a:endParaRPr lang="en-US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308"/>
          <a:stretch/>
        </p:blipFill>
        <p:spPr>
          <a:xfrm>
            <a:off x="990600" y="1981200"/>
            <a:ext cx="7164525" cy="2708910"/>
          </a:xfrm>
        </p:spPr>
      </p:pic>
      <p:sp>
        <p:nvSpPr>
          <p:cNvPr id="7" name="Oval 6"/>
          <p:cNvSpPr/>
          <p:nvPr/>
        </p:nvSpPr>
        <p:spPr>
          <a:xfrm>
            <a:off x="5257800" y="3962400"/>
            <a:ext cx="2286000" cy="6096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*The data represented in this slide is purely for illustrative purposes and does not represent any actual event or predicted event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24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Emergency Management Cycle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3435458" y="1600200"/>
            <a:ext cx="2133600" cy="2057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Preparedness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3435458" y="4572000"/>
            <a:ext cx="2133600" cy="2057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Recover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997058" y="3078997"/>
            <a:ext cx="2133600" cy="2057400"/>
          </a:xfrm>
          <a:prstGeom prst="ellipse">
            <a:avLst/>
          </a:prstGeom>
          <a:solidFill>
            <a:schemeClr val="accent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Mitigation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6026258" y="3002797"/>
            <a:ext cx="2133600" cy="20574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Response</a:t>
            </a:r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 rot="2076740">
            <a:off x="5645258" y="3049292"/>
            <a:ext cx="457200" cy="457200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7913789">
            <a:off x="5663273" y="4633927"/>
            <a:ext cx="457200" cy="457200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12942849">
            <a:off x="2992510" y="4630163"/>
            <a:ext cx="457200" cy="457200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19041711">
            <a:off x="2988549" y="2991107"/>
            <a:ext cx="457200" cy="457200"/>
          </a:xfrm>
          <a:prstGeom prst="rightArrow">
            <a:avLst/>
          </a:prstGeom>
          <a:solidFill>
            <a:schemeClr val="accent3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32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Response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Using GIS for Mapping/Recording event live</a:t>
            </a:r>
          </a:p>
          <a:p>
            <a:pPr lvl="1"/>
            <a:r>
              <a:rPr lang="en-US" dirty="0"/>
              <a:t>Power outages</a:t>
            </a:r>
          </a:p>
          <a:p>
            <a:pPr lvl="1"/>
            <a:r>
              <a:rPr lang="en-US" dirty="0"/>
              <a:t>Road/bridge accessibility</a:t>
            </a:r>
          </a:p>
          <a:p>
            <a:pPr lvl="1"/>
            <a:r>
              <a:rPr lang="en-US" dirty="0"/>
              <a:t>Flooding</a:t>
            </a:r>
          </a:p>
          <a:p>
            <a:r>
              <a:rPr lang="en-US" dirty="0"/>
              <a:t>Mapping/Recording incident </a:t>
            </a:r>
            <a:r>
              <a:rPr lang="en-US" dirty="0" smtClean="0"/>
              <a:t>damage and initial response activities</a:t>
            </a:r>
            <a:endParaRPr lang="en-US" dirty="0"/>
          </a:p>
          <a:p>
            <a:pPr lvl="1"/>
            <a:r>
              <a:rPr lang="en-US" dirty="0"/>
              <a:t>Search &amp; </a:t>
            </a:r>
            <a:r>
              <a:rPr lang="en-US" dirty="0" smtClean="0"/>
              <a:t>Rescue</a:t>
            </a:r>
          </a:p>
          <a:p>
            <a:pPr lvl="1"/>
            <a:r>
              <a:rPr lang="en-US" dirty="0" smtClean="0"/>
              <a:t>Infrastructure Damage</a:t>
            </a:r>
            <a:endParaRPr lang="en-US" dirty="0"/>
          </a:p>
          <a:p>
            <a:pPr lvl="1"/>
            <a:r>
              <a:rPr lang="en-US" dirty="0"/>
              <a:t>Windshield Surveys</a:t>
            </a:r>
          </a:p>
          <a:p>
            <a:pPr lvl="1"/>
            <a:r>
              <a:rPr lang="en-US" dirty="0" smtClean="0"/>
              <a:t>Response capabilities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17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</a:t>
            </a:r>
            <a:r>
              <a:rPr lang="en-US" dirty="0" smtClean="0"/>
              <a:t>amage assessment teams areas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76400"/>
            <a:ext cx="7579903" cy="4800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838200" y="1734234"/>
            <a:ext cx="26805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Areas divided by number </a:t>
            </a:r>
          </a:p>
          <a:p>
            <a:pPr algn="ctr"/>
            <a:r>
              <a:rPr lang="en-US" dirty="0" smtClean="0"/>
              <a:t>of insurable structures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61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Emergency Management Cycle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3435458" y="1600200"/>
            <a:ext cx="2133600" cy="2057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Preparedness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3435458" y="4572000"/>
            <a:ext cx="2133600" cy="20574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Recover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997058" y="3078997"/>
            <a:ext cx="2133600" cy="2057400"/>
          </a:xfrm>
          <a:prstGeom prst="ellipse">
            <a:avLst/>
          </a:prstGeom>
          <a:solidFill>
            <a:schemeClr val="accent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Mitigation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6026258" y="3002797"/>
            <a:ext cx="2133600" cy="2057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Response</a:t>
            </a:r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 rot="2076740">
            <a:off x="5645258" y="3049292"/>
            <a:ext cx="457200" cy="457200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7913789">
            <a:off x="5663273" y="4633927"/>
            <a:ext cx="457200" cy="457200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12942849">
            <a:off x="2992510" y="4630163"/>
            <a:ext cx="457200" cy="457200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19041711">
            <a:off x="2988549" y="2991107"/>
            <a:ext cx="457200" cy="457200"/>
          </a:xfrm>
          <a:prstGeom prst="rightArrow">
            <a:avLst/>
          </a:prstGeom>
          <a:solidFill>
            <a:schemeClr val="accent3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41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 Challenges in Charleston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Earthquakes</a:t>
            </a:r>
          </a:p>
          <a:p>
            <a:r>
              <a:rPr lang="en-US" dirty="0" smtClean="0"/>
              <a:t>Floods</a:t>
            </a:r>
          </a:p>
          <a:p>
            <a:r>
              <a:rPr lang="en-US" dirty="0" smtClean="0"/>
              <a:t>Hurricanes</a:t>
            </a:r>
          </a:p>
          <a:p>
            <a:r>
              <a:rPr lang="en-US" dirty="0" smtClean="0"/>
              <a:t>Changes in Weather Behavior</a:t>
            </a:r>
          </a:p>
          <a:p>
            <a:r>
              <a:rPr lang="en-US" dirty="0" smtClean="0"/>
              <a:t>Population Growth</a:t>
            </a:r>
          </a:p>
          <a:p>
            <a:r>
              <a:rPr lang="en-US" dirty="0" smtClean="0"/>
              <a:t>Tourism</a:t>
            </a:r>
          </a:p>
          <a:p>
            <a:r>
              <a:rPr lang="en-US" dirty="0" smtClean="0"/>
              <a:t>Vulnerable Populations</a:t>
            </a:r>
          </a:p>
          <a:p>
            <a:r>
              <a:rPr lang="en-US" dirty="0" smtClean="0"/>
              <a:t>Surrounded by Water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77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Recover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Damage Assessment</a:t>
            </a:r>
          </a:p>
          <a:p>
            <a:pPr lvl="1"/>
            <a:r>
              <a:rPr lang="en-US" dirty="0" smtClean="0"/>
              <a:t>critical infrastructure</a:t>
            </a:r>
          </a:p>
          <a:p>
            <a:pPr lvl="1"/>
            <a:r>
              <a:rPr lang="en-US" dirty="0" smtClean="0"/>
              <a:t>neighborhoods</a:t>
            </a:r>
          </a:p>
          <a:p>
            <a:r>
              <a:rPr lang="en-US" dirty="0" smtClean="0"/>
              <a:t>Debris Removal</a:t>
            </a:r>
          </a:p>
          <a:p>
            <a:pPr lvl="1"/>
            <a:r>
              <a:rPr lang="en-US" dirty="0" smtClean="0"/>
              <a:t>Getting important locations first</a:t>
            </a:r>
          </a:p>
          <a:p>
            <a:r>
              <a:rPr lang="en-US" dirty="0" smtClean="0"/>
              <a:t>Power/utility restoration</a:t>
            </a:r>
          </a:p>
          <a:p>
            <a:r>
              <a:rPr lang="en-US" dirty="0" smtClean="0"/>
              <a:t>Water availability</a:t>
            </a:r>
          </a:p>
          <a:p>
            <a:r>
              <a:rPr lang="en-US" dirty="0" smtClean="0"/>
              <a:t>Road/bridge availability – travel routes?</a:t>
            </a:r>
          </a:p>
          <a:p>
            <a:r>
              <a:rPr lang="en-US" dirty="0" err="1" smtClean="0"/>
              <a:t>Pictometry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00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Pictometry</a:t>
            </a:r>
            <a:r>
              <a:rPr lang="en-US" dirty="0" smtClean="0"/>
              <a:t> Images – Hurricane Sandy</a:t>
            </a:r>
            <a:endParaRPr lang="en-US" dirty="0"/>
          </a:p>
        </p:txBody>
      </p:sp>
      <p:pic>
        <p:nvPicPr>
          <p:cNvPr id="5" name="Content Placeholder 4" descr="Pictometry - Hurricane Sandy - Google Chrome">
            <a:hlinkClick r:id="rId2"/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8" t="19908" r="17972" b="5286"/>
          <a:stretch/>
        </p:blipFill>
        <p:spPr>
          <a:xfrm>
            <a:off x="914400" y="1600200"/>
            <a:ext cx="7162800" cy="5198422"/>
          </a:xfrm>
        </p:spPr>
      </p:pic>
    </p:spTree>
    <p:extLst>
      <p:ext uri="{BB962C8B-B14F-4D97-AF65-F5344CB8AC3E}">
        <p14:creationId xmlns:p14="http://schemas.microsoft.com/office/powerpoint/2010/main" val="273198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Pictometry</a:t>
            </a:r>
            <a:r>
              <a:rPr lang="en-US" dirty="0" smtClean="0"/>
              <a:t> Images – Hurricane Katrina</a:t>
            </a:r>
            <a:endParaRPr lang="en-US" dirty="0"/>
          </a:p>
        </p:txBody>
      </p:sp>
      <p:pic>
        <p:nvPicPr>
          <p:cNvPr id="5" name="Picture 4" descr="imag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5" r="1719" b="6388"/>
          <a:stretch/>
        </p:blipFill>
        <p:spPr bwMode="auto">
          <a:xfrm>
            <a:off x="1524000" y="1644111"/>
            <a:ext cx="6308435" cy="5093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5715000" y="5486400"/>
            <a:ext cx="3810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362200" y="4876800"/>
            <a:ext cx="3810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0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Emergency Management Cycle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3435458" y="1600200"/>
            <a:ext cx="2133600" cy="2057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Preparedness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3435458" y="4572000"/>
            <a:ext cx="2133600" cy="2057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Recover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997058" y="3078997"/>
            <a:ext cx="2133600" cy="20574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Mitigation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6026258" y="3002797"/>
            <a:ext cx="2133600" cy="2057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Response</a:t>
            </a:r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 rot="2076740">
            <a:off x="5645258" y="3049292"/>
            <a:ext cx="457200" cy="457200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7913789">
            <a:off x="5663273" y="4633927"/>
            <a:ext cx="457200" cy="457200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12942849">
            <a:off x="2992510" y="4630163"/>
            <a:ext cx="457200" cy="457200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19041711">
            <a:off x="2988549" y="2991107"/>
            <a:ext cx="457200" cy="457200"/>
          </a:xfrm>
          <a:prstGeom prst="rightArrow">
            <a:avLst/>
          </a:prstGeom>
          <a:solidFill>
            <a:schemeClr val="accent3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8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Mitigation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Running “what-if” scenarios in HAZUS to predict the effects of changes in development and building codes</a:t>
            </a:r>
          </a:p>
          <a:p>
            <a:r>
              <a:rPr lang="en-US" dirty="0" smtClean="0"/>
              <a:t>Better documentation with GIS better equips City for future event preparedness and provides more opportunity for mitigation grant funding</a:t>
            </a:r>
          </a:p>
          <a:p>
            <a:r>
              <a:rPr lang="en-US" dirty="0" smtClean="0"/>
              <a:t>Promotes intelligent planning towards building a more resilient community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96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 info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Mark Wilbert – Emergency </a:t>
            </a:r>
            <a:r>
              <a:rPr lang="en-US" dirty="0" smtClean="0"/>
              <a:t>Manager</a:t>
            </a:r>
          </a:p>
          <a:p>
            <a:pPr lvl="1"/>
            <a:r>
              <a:rPr lang="en-US" dirty="0" smtClean="0">
                <a:hlinkClick r:id="rId2"/>
              </a:rPr>
              <a:t>wilbertm@charleston-sc.gov</a:t>
            </a:r>
            <a:endParaRPr lang="en-US" dirty="0" smtClean="0"/>
          </a:p>
          <a:p>
            <a:r>
              <a:rPr lang="en-US" dirty="0" smtClean="0"/>
              <a:t>Tracy McKee – Director of GIS</a:t>
            </a:r>
          </a:p>
          <a:p>
            <a:pPr lvl="1"/>
            <a:r>
              <a:rPr lang="en-US" dirty="0" smtClean="0">
                <a:hlinkClick r:id="rId3"/>
              </a:rPr>
              <a:t>mckeet@charleston-sc.gov</a:t>
            </a:r>
            <a:endParaRPr lang="en-US" dirty="0" smtClean="0"/>
          </a:p>
          <a:p>
            <a:r>
              <a:rPr lang="en-US" dirty="0" smtClean="0"/>
              <a:t>Brian Pokrant – GIS Analyst</a:t>
            </a:r>
          </a:p>
          <a:p>
            <a:pPr lvl="1"/>
            <a:r>
              <a:rPr lang="en-US" dirty="0" smtClean="0">
                <a:hlinkClick r:id="rId4"/>
              </a:rPr>
              <a:t>pokrantb@charleston-sc.gov</a:t>
            </a:r>
            <a:endParaRPr lang="en-US" dirty="0"/>
          </a:p>
          <a:p>
            <a:pPr marL="365760" lvl="1" indent="0">
              <a:buNone/>
            </a:pPr>
            <a:endParaRPr lang="en-US" dirty="0"/>
          </a:p>
          <a:p>
            <a:pPr marL="365760" lvl="1" indent="0">
              <a:buNone/>
            </a:pPr>
            <a:r>
              <a:rPr lang="en-US" dirty="0" smtClean="0"/>
              <a:t>Website</a:t>
            </a:r>
            <a:endParaRPr lang="en-US" dirty="0"/>
          </a:p>
          <a:p>
            <a:pPr lvl="1"/>
            <a:r>
              <a:rPr lang="en-US" dirty="0" smtClean="0">
                <a:hlinkClick r:id="rId5"/>
              </a:rPr>
              <a:t>http://gis.charleston-sc.gov</a:t>
            </a:r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79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Halsey Map – High Water Line 1680 to 1860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9" t="1967" r="10006" b="2126"/>
          <a:stretch/>
        </p:blipFill>
        <p:spPr>
          <a:xfrm>
            <a:off x="2424916" y="1591780"/>
            <a:ext cx="3960385" cy="5190020"/>
          </a:xfrm>
        </p:spPr>
      </p:pic>
    </p:spTree>
    <p:extLst>
      <p:ext uri="{BB962C8B-B14F-4D97-AF65-F5344CB8AC3E}">
        <p14:creationId xmlns:p14="http://schemas.microsoft.com/office/powerpoint/2010/main" val="32642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Earthquake of 1886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752599"/>
            <a:ext cx="2971800" cy="4209205"/>
          </a:xfrm>
        </p:spPr>
      </p:pic>
      <p:sp>
        <p:nvSpPr>
          <p:cNvPr id="7" name="Content Placeholder 4"/>
          <p:cNvSpPr txBox="1">
            <a:spLocks/>
          </p:cNvSpPr>
          <p:nvPr/>
        </p:nvSpPr>
        <p:spPr>
          <a:xfrm>
            <a:off x="5181600" y="1905000"/>
            <a:ext cx="3581400" cy="44196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Other Charleston Earthquakes</a:t>
            </a:r>
          </a:p>
          <a:p>
            <a:r>
              <a:rPr lang="en-US" sz="2400" dirty="0" smtClean="0"/>
              <a:t>April 1907</a:t>
            </a:r>
          </a:p>
          <a:p>
            <a:r>
              <a:rPr lang="en-US" sz="2400" dirty="0" smtClean="0"/>
              <a:t>September 1914</a:t>
            </a:r>
          </a:p>
          <a:p>
            <a:r>
              <a:rPr lang="en-US" sz="2400" dirty="0" smtClean="0"/>
              <a:t>November 1952</a:t>
            </a:r>
          </a:p>
          <a:p>
            <a:r>
              <a:rPr lang="en-US" sz="2400" dirty="0" smtClean="0"/>
              <a:t>August 1959</a:t>
            </a:r>
          </a:p>
          <a:p>
            <a:r>
              <a:rPr lang="en-US" sz="2400" dirty="0" smtClean="0"/>
              <a:t>March 1960</a:t>
            </a:r>
          </a:p>
          <a:p>
            <a:r>
              <a:rPr lang="en-US" sz="2400" dirty="0" smtClean="0"/>
              <a:t>July 1960</a:t>
            </a:r>
          </a:p>
          <a:p>
            <a:r>
              <a:rPr lang="en-US" sz="2400" dirty="0" smtClean="0"/>
              <a:t>October 1967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24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Earthquakes 1660-1986 (NEIC)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92"/>
          <a:stretch/>
        </p:blipFill>
        <p:spPr>
          <a:xfrm>
            <a:off x="381000" y="1828800"/>
            <a:ext cx="5565391" cy="4191000"/>
          </a:xfrm>
        </p:spPr>
      </p:pic>
      <p:sp>
        <p:nvSpPr>
          <p:cNvPr id="5" name="Text Placeholder 4"/>
          <p:cNvSpPr>
            <a:spLocks noGrp="1"/>
          </p:cNvSpPr>
          <p:nvPr>
            <p:ph sz="quarter" idx="2"/>
          </p:nvPr>
        </p:nvSpPr>
        <p:spPr>
          <a:xfrm>
            <a:off x="5943600" y="1981199"/>
            <a:ext cx="2787500" cy="4114801"/>
          </a:xfrm>
        </p:spPr>
        <p:txBody>
          <a:bodyPr>
            <a:normAutofit/>
          </a:bodyPr>
          <a:lstStyle/>
          <a:p>
            <a:r>
              <a:rPr lang="en-US" dirty="0" smtClean="0"/>
              <a:t>1886 quake caused $120-200 million damage in 2014 dollars</a:t>
            </a:r>
            <a:endParaRPr lang="en-US" dirty="0"/>
          </a:p>
          <a:p>
            <a:r>
              <a:rPr lang="en-US" dirty="0" smtClean="0"/>
              <a:t>Similar quake today many more lives lost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99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Hurricane Isaac – 2012 Flood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905000"/>
            <a:ext cx="7169112" cy="4038600"/>
          </a:xfrm>
        </p:spPr>
      </p:pic>
    </p:spTree>
    <p:extLst>
      <p:ext uri="{BB962C8B-B14F-4D97-AF65-F5344CB8AC3E}">
        <p14:creationId xmlns:p14="http://schemas.microsoft.com/office/powerpoint/2010/main" val="295259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Flood of 2012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833398"/>
            <a:ext cx="3394472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582410"/>
            <a:ext cx="2833930" cy="5027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510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6595</TotalTime>
  <Words>1013</Words>
  <Application>Microsoft Office PowerPoint</Application>
  <PresentationFormat>On-screen Show (4:3)</PresentationFormat>
  <Paragraphs>200</Paragraphs>
  <Slides>45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Median</vt:lpstr>
      <vt:lpstr>GIS &amp; Emergency Management</vt:lpstr>
      <vt:lpstr>Introduction and why us?</vt:lpstr>
      <vt:lpstr>Timing is Everything </vt:lpstr>
      <vt:lpstr>EM Challenges in Charleston</vt:lpstr>
      <vt:lpstr>The Halsey Map – High Water Line 1680 to 1860</vt:lpstr>
      <vt:lpstr>Earthquake of 1886</vt:lpstr>
      <vt:lpstr>Earthquakes 1660-1986 (NEIC)</vt:lpstr>
      <vt:lpstr>Hurricane Isaac – 2012 Flood</vt:lpstr>
      <vt:lpstr>Flood of 2012</vt:lpstr>
      <vt:lpstr>Flood of 2012</vt:lpstr>
      <vt:lpstr>Halsey Map with 2012 Flood Image Locations</vt:lpstr>
      <vt:lpstr>Hurricanes that have caused major flooding</vt:lpstr>
      <vt:lpstr>Hugo</vt:lpstr>
      <vt:lpstr>Storm Surge Map of Hugo</vt:lpstr>
      <vt:lpstr>Weather Behavior, Population and Tourism</vt:lpstr>
      <vt:lpstr>NOAA Sea Level Rise Map  </vt:lpstr>
      <vt:lpstr>100 Year Flood Depth Grid</vt:lpstr>
      <vt:lpstr>500 Year Flood Depth Grid</vt:lpstr>
      <vt:lpstr>Emergency Management Cycle</vt:lpstr>
      <vt:lpstr>Preparedness – Are we ready?</vt:lpstr>
      <vt:lpstr>Bridge run event</vt:lpstr>
      <vt:lpstr>Readiness Map</vt:lpstr>
      <vt:lpstr>Debris storage/reduction site location analysis</vt:lpstr>
      <vt:lpstr>Debris storage site location map</vt:lpstr>
      <vt:lpstr>Identifying our vulnerable populations</vt:lpstr>
      <vt:lpstr>Vulnerable Populations and Evacuation Pickup Locations</vt:lpstr>
      <vt:lpstr>Vehicle Exposure</vt:lpstr>
      <vt:lpstr>Charleston: perceived vs reality</vt:lpstr>
      <vt:lpstr>Infrastructure Exposure</vt:lpstr>
      <vt:lpstr>Pre-Response </vt:lpstr>
      <vt:lpstr>Preparing for Shelter Needs</vt:lpstr>
      <vt:lpstr>Population Seeking Temporary Shelter by Census Block - 500 Year Flood </vt:lpstr>
      <vt:lpstr>Building Stock Damage</vt:lpstr>
      <vt:lpstr>Sample HAZUS output – Historic Hugo</vt:lpstr>
      <vt:lpstr>Debris removal</vt:lpstr>
      <vt:lpstr>Emergency Management Cycle</vt:lpstr>
      <vt:lpstr>Response</vt:lpstr>
      <vt:lpstr>Damage assessment teams areas</vt:lpstr>
      <vt:lpstr>Emergency Management Cycle</vt:lpstr>
      <vt:lpstr>Recover</vt:lpstr>
      <vt:lpstr>Pictometry Images – Hurricane Sandy</vt:lpstr>
      <vt:lpstr>Pictometry Images – Hurricane Katrina</vt:lpstr>
      <vt:lpstr>Emergency Management Cycle</vt:lpstr>
      <vt:lpstr>Mitigation</vt:lpstr>
      <vt:lpstr>Contact info 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Mckee, Tracy</dc:creator>
  <cp:lastModifiedBy>Pokrant, Brian</cp:lastModifiedBy>
  <cp:revision>115</cp:revision>
  <cp:lastPrinted>2014-08-27T13:32:31Z</cp:lastPrinted>
  <dcterms:created xsi:type="dcterms:W3CDTF">2014-08-14T12:51:00Z</dcterms:created>
  <dcterms:modified xsi:type="dcterms:W3CDTF">2014-09-12T14:18:22Z</dcterms:modified>
</cp:coreProperties>
</file>