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77" r:id="rId4"/>
    <p:sldId id="259" r:id="rId5"/>
    <p:sldId id="260" r:id="rId6"/>
    <p:sldId id="262" r:id="rId7"/>
    <p:sldId id="263" r:id="rId8"/>
    <p:sldId id="264" r:id="rId9"/>
    <p:sldId id="278" r:id="rId10"/>
    <p:sldId id="279" r:id="rId11"/>
    <p:sldId id="265" r:id="rId12"/>
    <p:sldId id="266" r:id="rId13"/>
    <p:sldId id="280" r:id="rId14"/>
    <p:sldId id="281" r:id="rId15"/>
    <p:sldId id="271" r:id="rId16"/>
    <p:sldId id="272"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7" autoAdjust="0"/>
    <p:restoredTop sz="94660"/>
  </p:normalViewPr>
  <p:slideViewPr>
    <p:cSldViewPr snapToGrid="0">
      <p:cViewPr varScale="1">
        <p:scale>
          <a:sx n="72" d="100"/>
          <a:sy n="72" d="100"/>
        </p:scale>
        <p:origin x="48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47F72-3D4E-463D-9147-5449587D0D43}" type="datetimeFigureOut">
              <a:rPr lang="en-US" smtClean="0"/>
              <a:t>8/6/2017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4544E-B356-427C-B55B-D5F80F39EE58}" type="slidenum">
              <a:rPr lang="en-US" smtClean="0"/>
              <a:t>‹#›</a:t>
            </a:fld>
            <a:endParaRPr lang="en-US" dirty="0"/>
          </a:p>
        </p:txBody>
      </p:sp>
    </p:spTree>
    <p:extLst>
      <p:ext uri="{BB962C8B-B14F-4D97-AF65-F5344CB8AC3E}">
        <p14:creationId xmlns:p14="http://schemas.microsoft.com/office/powerpoint/2010/main" val="180134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4544E-B356-427C-B55B-D5F80F39EE58}" type="slidenum">
              <a:rPr lang="en-US" smtClean="0"/>
              <a:t>1</a:t>
            </a:fld>
            <a:endParaRPr lang="en-US" dirty="0"/>
          </a:p>
        </p:txBody>
      </p:sp>
    </p:spTree>
    <p:extLst>
      <p:ext uri="{BB962C8B-B14F-4D97-AF65-F5344CB8AC3E}">
        <p14:creationId xmlns:p14="http://schemas.microsoft.com/office/powerpoint/2010/main" val="12361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1699"/>
            <a:ext cx="9144000" cy="2387600"/>
          </a:xfrm>
        </p:spPr>
        <p:txBody>
          <a:bodyPr anchor="b">
            <a:normAutofit/>
          </a:bodyPr>
          <a:lstStyle>
            <a:lvl1pPr algn="r">
              <a:defRPr sz="4800" b="0">
                <a:solidFill>
                  <a:schemeClr val="accent1">
                    <a:lumMod val="50000"/>
                  </a:schemeClr>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3371374"/>
            <a:ext cx="9144000" cy="1655762"/>
          </a:xfrm>
        </p:spPr>
        <p:txBody>
          <a:bodyPr anchor="ctr">
            <a:normAutofit/>
          </a:bodyPr>
          <a:lstStyle>
            <a:lvl1pPr marL="0" indent="0" algn="r">
              <a:lnSpc>
                <a:spcPct val="100000"/>
              </a:lnSpc>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a:p>
            <a:r>
              <a:rPr lang="en-US" dirty="0"/>
              <a:t>Your Title</a:t>
            </a:r>
          </a:p>
          <a:p>
            <a:r>
              <a:rPr lang="en-US" dirty="0"/>
              <a:t>Your Email | Your Twitter</a:t>
            </a:r>
          </a:p>
        </p:txBody>
      </p:sp>
      <p:sp>
        <p:nvSpPr>
          <p:cNvPr id="5" name="Footer Placeholder 4"/>
          <p:cNvSpPr>
            <a:spLocks noGrp="1"/>
          </p:cNvSpPr>
          <p:nvPr>
            <p:ph type="ftr" sz="quarter" idx="11"/>
          </p:nvPr>
        </p:nvSpPr>
        <p:spPr/>
        <p:txBody>
          <a:bodyPr/>
          <a:lstStyle>
            <a:lvl1pPr>
              <a:defRPr sz="1000">
                <a:latin typeface="+mn-lt"/>
                <a:cs typeface="Arial" panose="020B0604020202020204" pitchFamily="34" charset="0"/>
              </a:defRPr>
            </a:lvl1pPr>
          </a:lstStyle>
          <a:p>
            <a:r>
              <a:rPr lang="en-US" dirty="0"/>
              <a:t>napsgfoundation.org  |  @napsgfoundation</a:t>
            </a:r>
          </a:p>
        </p:txBody>
      </p:sp>
      <p:sp>
        <p:nvSpPr>
          <p:cNvPr id="6" name="Slide Number Placeholder 5"/>
          <p:cNvSpPr>
            <a:spLocks noGrp="1"/>
          </p:cNvSpPr>
          <p:nvPr>
            <p:ph type="sldNum" sz="quarter" idx="12"/>
          </p:nvPr>
        </p:nvSpPr>
        <p:spPr/>
        <p:txBody>
          <a:bodyPr/>
          <a:lstStyle>
            <a:lvl1pPr>
              <a:defRPr sz="1000">
                <a:latin typeface="+mn-lt"/>
                <a:cs typeface="Arial" panose="020B0604020202020204" pitchFamily="34" charset="0"/>
              </a:defRPr>
            </a:lvl1pPr>
          </a:lstStyle>
          <a:p>
            <a:fld id="{AF9C7FD6-C3DD-4C0C-8BE3-28BE94C76842}" type="slidenum">
              <a:rPr lang="en-US" smtClean="0"/>
              <a:pPr/>
              <a:t>‹#›</a:t>
            </a:fld>
            <a:endParaRPr lang="en-US" dirty="0"/>
          </a:p>
        </p:txBody>
      </p:sp>
    </p:spTree>
    <p:extLst>
      <p:ext uri="{BB962C8B-B14F-4D97-AF65-F5344CB8AC3E}">
        <p14:creationId xmlns:p14="http://schemas.microsoft.com/office/powerpoint/2010/main" val="17115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148" y="1"/>
            <a:ext cx="11966852" cy="1202634"/>
          </a:xfrm>
        </p:spPr>
        <p:txBody>
          <a:bodyPr>
            <a:normAutofit/>
          </a:bodyPr>
          <a:lstStyle>
            <a:lvl1pPr>
              <a:defRPr sz="3600">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napsgfoundation.org  |  @napsgfoundation</a:t>
            </a:r>
          </a:p>
        </p:txBody>
      </p:sp>
      <p:sp>
        <p:nvSpPr>
          <p:cNvPr id="6" name="Slide Number Placeholder 5"/>
          <p:cNvSpPr>
            <a:spLocks noGrp="1"/>
          </p:cNvSpPr>
          <p:nvPr>
            <p:ph type="sldNum" sz="quarter" idx="12"/>
          </p:nvPr>
        </p:nvSpPr>
        <p:spPr/>
        <p:txBody>
          <a:bodyPr/>
          <a:lstStyle/>
          <a:p>
            <a:fld id="{AF9C7FD6-C3DD-4C0C-8BE3-28BE94C76842}" type="slidenum">
              <a:rPr lang="en-US" smtClean="0"/>
              <a:t>‹#›</a:t>
            </a:fld>
            <a:endParaRPr lang="en-US" dirty="0"/>
          </a:p>
        </p:txBody>
      </p:sp>
    </p:spTree>
    <p:extLst>
      <p:ext uri="{BB962C8B-B14F-4D97-AF65-F5344CB8AC3E}">
        <p14:creationId xmlns:p14="http://schemas.microsoft.com/office/powerpoint/2010/main" val="99457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9"/>
            <a:ext cx="10515600" cy="2343278"/>
          </a:xfrm>
        </p:spPr>
        <p:txBody>
          <a:bodyPr anchor="b">
            <a:normAutofit/>
          </a:bodyPr>
          <a:lstStyle>
            <a:lvl1pPr>
              <a:defRPr sz="4800">
                <a:solidFill>
                  <a:schemeClr val="accent1">
                    <a:lumMod val="50000"/>
                  </a:schemeClr>
                </a:solidFill>
                <a:latin typeface="+mn-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054004"/>
            <a:ext cx="10515600" cy="1500187"/>
          </a:xfrm>
        </p:spPr>
        <p:txBody>
          <a:bodyPr>
            <a:normAutofit/>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lvl1pPr>
              <a:defRPr sz="1000"/>
            </a:lvl1pPr>
          </a:lstStyle>
          <a:p>
            <a:r>
              <a:rPr lang="en-US" dirty="0"/>
              <a:t>napsgfoundation.org  |  @napsgfoundation</a:t>
            </a:r>
          </a:p>
        </p:txBody>
      </p:sp>
      <p:sp>
        <p:nvSpPr>
          <p:cNvPr id="6" name="Slide Number Placeholder 5"/>
          <p:cNvSpPr>
            <a:spLocks noGrp="1"/>
          </p:cNvSpPr>
          <p:nvPr>
            <p:ph type="sldNum" sz="quarter" idx="12"/>
          </p:nvPr>
        </p:nvSpPr>
        <p:spPr/>
        <p:txBody>
          <a:bodyPr/>
          <a:lstStyle/>
          <a:p>
            <a:fld id="{AF9C7FD6-C3DD-4C0C-8BE3-28BE94C76842}" type="slidenum">
              <a:rPr lang="en-US" smtClean="0"/>
              <a:t>‹#›</a:t>
            </a:fld>
            <a:endParaRPr lang="en-US" dirty="0"/>
          </a:p>
        </p:txBody>
      </p:sp>
    </p:spTree>
    <p:extLst>
      <p:ext uri="{BB962C8B-B14F-4D97-AF65-F5344CB8AC3E}">
        <p14:creationId xmlns:p14="http://schemas.microsoft.com/office/powerpoint/2010/main" val="341539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1418120"/>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18120"/>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napsgfoundation.org  |  @napsgfoundation</a:t>
            </a:r>
          </a:p>
        </p:txBody>
      </p:sp>
      <p:sp>
        <p:nvSpPr>
          <p:cNvPr id="7" name="Slide Number Placeholder 6"/>
          <p:cNvSpPr>
            <a:spLocks noGrp="1"/>
          </p:cNvSpPr>
          <p:nvPr>
            <p:ph type="sldNum" sz="quarter" idx="12"/>
          </p:nvPr>
        </p:nvSpPr>
        <p:spPr/>
        <p:txBody>
          <a:bodyPr/>
          <a:lstStyle/>
          <a:p>
            <a:fld id="{AF9C7FD6-C3DD-4C0C-8BE3-28BE94C76842}" type="slidenum">
              <a:rPr lang="en-US" smtClean="0"/>
              <a:t>‹#›</a:t>
            </a:fld>
            <a:endParaRPr lang="en-US" dirty="0"/>
          </a:p>
        </p:txBody>
      </p:sp>
      <p:sp>
        <p:nvSpPr>
          <p:cNvPr id="9" name="Title 1"/>
          <p:cNvSpPr>
            <a:spLocks noGrp="1"/>
          </p:cNvSpPr>
          <p:nvPr>
            <p:ph type="title"/>
          </p:nvPr>
        </p:nvSpPr>
        <p:spPr>
          <a:xfrm>
            <a:off x="225148" y="1"/>
            <a:ext cx="11966852" cy="1202634"/>
          </a:xfrm>
        </p:spPr>
        <p:txBody>
          <a:bodyPr/>
          <a:lstStyle/>
          <a:p>
            <a:r>
              <a:rPr lang="en-US"/>
              <a:t>Click to edit Master title style</a:t>
            </a:r>
          </a:p>
        </p:txBody>
      </p:sp>
    </p:spTree>
    <p:extLst>
      <p:ext uri="{BB962C8B-B14F-4D97-AF65-F5344CB8AC3E}">
        <p14:creationId xmlns:p14="http://schemas.microsoft.com/office/powerpoint/2010/main" val="23254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86594" y="1333294"/>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6594" y="215720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9006" y="13332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19006" y="215720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napsgfoundation.org  |  @napsgfoundation</a:t>
            </a:r>
          </a:p>
        </p:txBody>
      </p:sp>
      <p:sp>
        <p:nvSpPr>
          <p:cNvPr id="9" name="Slide Number Placeholder 8"/>
          <p:cNvSpPr>
            <a:spLocks noGrp="1"/>
          </p:cNvSpPr>
          <p:nvPr>
            <p:ph type="sldNum" sz="quarter" idx="12"/>
          </p:nvPr>
        </p:nvSpPr>
        <p:spPr/>
        <p:txBody>
          <a:bodyPr/>
          <a:lstStyle/>
          <a:p>
            <a:fld id="{AF9C7FD6-C3DD-4C0C-8BE3-28BE94C76842}" type="slidenum">
              <a:rPr lang="en-US" smtClean="0"/>
              <a:t>‹#›</a:t>
            </a:fld>
            <a:endParaRPr lang="en-US" dirty="0"/>
          </a:p>
        </p:txBody>
      </p:sp>
      <p:sp>
        <p:nvSpPr>
          <p:cNvPr id="11" name="Title 1"/>
          <p:cNvSpPr>
            <a:spLocks noGrp="1"/>
          </p:cNvSpPr>
          <p:nvPr>
            <p:ph type="title"/>
          </p:nvPr>
        </p:nvSpPr>
        <p:spPr>
          <a:xfrm>
            <a:off x="225148" y="1"/>
            <a:ext cx="11966852" cy="1202634"/>
          </a:xfrm>
        </p:spPr>
        <p:txBody>
          <a:bodyPr/>
          <a:lstStyle/>
          <a:p>
            <a:r>
              <a:rPr lang="en-US"/>
              <a:t>Click to edit Master title style</a:t>
            </a:r>
          </a:p>
        </p:txBody>
      </p:sp>
    </p:spTree>
    <p:extLst>
      <p:ext uri="{BB962C8B-B14F-4D97-AF65-F5344CB8AC3E}">
        <p14:creationId xmlns:p14="http://schemas.microsoft.com/office/powerpoint/2010/main" val="299565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148" y="1"/>
            <a:ext cx="11966852" cy="1202634"/>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a:t>
            </a:fld>
            <a:endParaRPr lang="en-US" dirty="0"/>
          </a:p>
        </p:txBody>
      </p:sp>
    </p:spTree>
    <p:extLst>
      <p:ext uri="{BB962C8B-B14F-4D97-AF65-F5344CB8AC3E}">
        <p14:creationId xmlns:p14="http://schemas.microsoft.com/office/powerpoint/2010/main" val="97345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napsgfoundation.org  |  @napsgfoundation</a:t>
            </a:r>
          </a:p>
        </p:txBody>
      </p:sp>
      <p:sp>
        <p:nvSpPr>
          <p:cNvPr id="4" name="Slide Number Placeholder 3"/>
          <p:cNvSpPr>
            <a:spLocks noGrp="1"/>
          </p:cNvSpPr>
          <p:nvPr>
            <p:ph type="sldNum" sz="quarter" idx="12"/>
          </p:nvPr>
        </p:nvSpPr>
        <p:spPr/>
        <p:txBody>
          <a:bodyPr/>
          <a:lstStyle/>
          <a:p>
            <a:fld id="{AF9C7FD6-C3DD-4C0C-8BE3-28BE94C76842}" type="slidenum">
              <a:rPr lang="en-US" smtClean="0"/>
              <a:t>‹#›</a:t>
            </a:fld>
            <a:endParaRPr lang="en-US" dirty="0"/>
          </a:p>
        </p:txBody>
      </p:sp>
    </p:spTree>
    <p:extLst>
      <p:ext uri="{BB962C8B-B14F-4D97-AF65-F5344CB8AC3E}">
        <p14:creationId xmlns:p14="http://schemas.microsoft.com/office/powerpoint/2010/main" val="7743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6896" y="1318729"/>
            <a:ext cx="1143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mn-lt"/>
                <a:cs typeface="Arial" panose="020B0604020202020204" pitchFamily="34" charset="0"/>
              </a:defRPr>
            </a:lvl1pPr>
          </a:lstStyle>
          <a:p>
            <a:r>
              <a:rPr lang="en-US" dirty="0"/>
              <a:t>napsgfoundation.org  |  @napsgfoundation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mn-lt"/>
                <a:cs typeface="Arial" panose="020B0604020202020204" pitchFamily="34" charset="0"/>
              </a:defRPr>
            </a:lvl1pPr>
          </a:lstStyle>
          <a:p>
            <a:fld id="{AF9C7FD6-C3DD-4C0C-8BE3-28BE94C76842}" type="slidenum">
              <a:rPr lang="en-US" smtClean="0"/>
              <a:pPr/>
              <a:t>‹#›</a:t>
            </a:fld>
            <a:endParaRPr lang="en-US" dirty="0"/>
          </a:p>
        </p:txBody>
      </p:sp>
      <p:pic>
        <p:nvPicPr>
          <p:cNvPr id="7" name="Picture 2" descr="http://www.napsgfoundation.org/wp-content/themes/napsg/media/images/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3343" y="6144912"/>
            <a:ext cx="1905000" cy="52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5148" y="1"/>
            <a:ext cx="11966852" cy="1153296"/>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p:cNvSpPr/>
          <p:nvPr userDrawn="1"/>
        </p:nvSpPr>
        <p:spPr>
          <a:xfrm>
            <a:off x="0" y="6787978"/>
            <a:ext cx="12192000" cy="700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21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3600" b="0"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psgfoundatio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rcgi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91699"/>
            <a:ext cx="12192000" cy="2387600"/>
          </a:xfrm>
          <a:solidFill>
            <a:schemeClr val="accent1"/>
          </a:solidFill>
        </p:spPr>
        <p:txBody>
          <a:bodyPr anchor="ctr"/>
          <a:lstStyle/>
          <a:p>
            <a:pPr algn="ctr"/>
            <a:r>
              <a:rPr lang="en-US" dirty="0">
                <a:solidFill>
                  <a:srgbClr val="FFFFFF"/>
                </a:solidFill>
                <a:latin typeface="Calibri" charset="0"/>
              </a:rPr>
              <a:t>Rising Waters - Exercise</a:t>
            </a:r>
          </a:p>
        </p:txBody>
      </p:sp>
      <p:sp>
        <p:nvSpPr>
          <p:cNvPr id="7" name="Subtitle 6"/>
          <p:cNvSpPr>
            <a:spLocks noGrp="1"/>
          </p:cNvSpPr>
          <p:nvPr>
            <p:ph type="subTitle" idx="1"/>
          </p:nvPr>
        </p:nvSpPr>
        <p:spPr/>
        <p:txBody>
          <a:bodyPr/>
          <a:lstStyle/>
          <a:p>
            <a:r>
              <a:rPr lang="en-US" dirty="0"/>
              <a:t>September 14, 2016</a:t>
            </a:r>
            <a:endParaRPr lang="en-US" dirty="0">
              <a:hlinkClick r:id="rId3"/>
            </a:endParaRPr>
          </a:p>
          <a:p>
            <a:r>
              <a:rPr lang="en-US" dirty="0">
                <a:hlinkClick r:id="rId3"/>
              </a:rPr>
              <a:t>www.napsgfoundation.org</a:t>
            </a:r>
            <a:r>
              <a:rPr lang="en-US" dirty="0"/>
              <a:t>  |  @napsgfoundation</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a:t>
            </a:fld>
            <a:endParaRPr lang="en-US" dirty="0"/>
          </a:p>
        </p:txBody>
      </p:sp>
    </p:spTree>
    <p:extLst>
      <p:ext uri="{BB962C8B-B14F-4D97-AF65-F5344CB8AC3E}">
        <p14:creationId xmlns:p14="http://schemas.microsoft.com/office/powerpoint/2010/main" val="139605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89865" y="883522"/>
            <a:ext cx="4932525" cy="3120358"/>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a:t>Scenario</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10</a:t>
            </a:fld>
            <a:endParaRPr lang="en-US" dirty="0"/>
          </a:p>
        </p:txBody>
      </p:sp>
      <p:pic>
        <p:nvPicPr>
          <p:cNvPr id="6" name="Content Placeholder 5" descr="igure 2 — May 2015 Rainfall Totals pg. 8 &#10;. May 2015 Rainfall Totalsfi"/>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328" b="1"/>
          <a:stretch/>
        </p:blipFill>
        <p:spPr bwMode="auto">
          <a:xfrm>
            <a:off x="225148" y="1615135"/>
            <a:ext cx="4260622" cy="2880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4554" t="8183" r="53125" b="5659"/>
          <a:stretch/>
        </p:blipFill>
        <p:spPr>
          <a:xfrm>
            <a:off x="2495019" y="3765708"/>
            <a:ext cx="3981502" cy="228447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stretch>
            <a:fillRect/>
          </a:stretch>
        </p:blipFill>
        <p:spPr>
          <a:xfrm>
            <a:off x="7356128" y="3146694"/>
            <a:ext cx="4584861" cy="30565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420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Pre-Incident</a:t>
            </a:r>
          </a:p>
        </p:txBody>
      </p:sp>
      <p:sp>
        <p:nvSpPr>
          <p:cNvPr id="3" name="Content Placeholder 2"/>
          <p:cNvSpPr>
            <a:spLocks noGrp="1"/>
          </p:cNvSpPr>
          <p:nvPr>
            <p:ph idx="1"/>
          </p:nvPr>
        </p:nvSpPr>
        <p:spPr>
          <a:xfrm>
            <a:off x="506896" y="1318729"/>
            <a:ext cx="6791739" cy="4684506"/>
          </a:xfrm>
        </p:spPr>
        <p:txBody>
          <a:bodyPr>
            <a:normAutofit/>
          </a:bodyPr>
          <a:lstStyle/>
          <a:p>
            <a:r>
              <a:rPr lang="en-US" dirty="0"/>
              <a:t>Late June severe flash flooding from a stalled regional storm system flooded Highway 67 with three feet of water southwest of Cleburne, TX.</a:t>
            </a:r>
          </a:p>
          <a:p>
            <a:r>
              <a:rPr lang="en-US" dirty="0"/>
              <a:t>Rural roads saw flooding of one to two feet resulting in several swift water rescues.</a:t>
            </a:r>
          </a:p>
          <a:p>
            <a:r>
              <a:rPr lang="en-US" dirty="0"/>
              <a:t>Most locations across south-central TX have received well-above normal rainfall, saturating soils. </a:t>
            </a:r>
          </a:p>
          <a:p>
            <a:r>
              <a:rPr lang="en-US" dirty="0"/>
              <a:t>Current conditions will result in any new rainfall, especially heavy rain, becoming run-off directly into rivers, streams, and flash-flood prone areas.</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11</a:t>
            </a:fld>
            <a:endParaRPr lang="en-US" dirty="0"/>
          </a:p>
        </p:txBody>
      </p:sp>
      <p:pic>
        <p:nvPicPr>
          <p:cNvPr id="7" name="Picture 6" descr="igure 1 &#10;poo &#10;May 2015 Weather Pattern pg. 8 &#10;May 2015 Weather Pattern"/>
          <p:cNvPicPr/>
          <p:nvPr/>
        </p:nvPicPr>
        <p:blipFill rotWithShape="1">
          <a:blip r:embed="rId2">
            <a:extLst>
              <a:ext uri="{28A0092B-C50C-407E-A947-70E740481C1C}">
                <a14:useLocalDpi xmlns:a14="http://schemas.microsoft.com/office/drawing/2010/main" val="0"/>
              </a:ext>
            </a:extLst>
          </a:blip>
          <a:srcRect l="8199" t="17032" r="11651" b="1354"/>
          <a:stretch/>
        </p:blipFill>
        <p:spPr bwMode="auto">
          <a:xfrm>
            <a:off x="6956612" y="1670740"/>
            <a:ext cx="4798508" cy="3905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92763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Potential Forecast</a:t>
            </a:r>
          </a:p>
        </p:txBody>
      </p:sp>
      <p:sp>
        <p:nvSpPr>
          <p:cNvPr id="3" name="Content Placeholder 2"/>
          <p:cNvSpPr>
            <a:spLocks noGrp="1"/>
          </p:cNvSpPr>
          <p:nvPr>
            <p:ph idx="1"/>
          </p:nvPr>
        </p:nvSpPr>
        <p:spPr>
          <a:xfrm>
            <a:off x="506896" y="1318728"/>
            <a:ext cx="11430000" cy="4777271"/>
          </a:xfrm>
        </p:spPr>
        <p:txBody>
          <a:bodyPr>
            <a:normAutofit/>
          </a:bodyPr>
          <a:lstStyle/>
          <a:p>
            <a:r>
              <a:rPr lang="en-US" dirty="0"/>
              <a:t>A persistent area of low pressure is expected over the western U.S. that is likely to bring multiple rain events through the end of the week and into the weekend.</a:t>
            </a:r>
          </a:p>
          <a:p>
            <a:r>
              <a:rPr lang="en-US" dirty="0"/>
              <a:t>As much as 12 inches of rain over a 6-hour period is possible over the upper reaches of the Blanco River watershed.</a:t>
            </a:r>
          </a:p>
          <a:p>
            <a:r>
              <a:rPr lang="en-US" dirty="0"/>
              <a:t>Rainfall may be heavy at times with upwards of 4” per hour as thunderstorms merge/regenerate over southern Blanco and eastern Kendall counties.</a:t>
            </a:r>
          </a:p>
          <a:p>
            <a:r>
              <a:rPr lang="en-US" dirty="0"/>
              <a:t>Widespread rainfall of 6-8 inches is possible across Kendall, Blanco, Hays, and portions of Comal.</a:t>
            </a:r>
          </a:p>
          <a:p>
            <a:r>
              <a:rPr lang="en-US" dirty="0"/>
              <a:t>Most rainfall is expected throughout today and into the overnight hours of early Thursday morning, leading to potential rapid rise (2-3ft or more per hr) in Blanco and San Marcos rivers.</a:t>
            </a:r>
          </a:p>
          <a:p>
            <a:endParaRPr lang="en-US" dirty="0"/>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12</a:t>
            </a:fld>
            <a:endParaRPr lang="en-US" dirty="0"/>
          </a:p>
        </p:txBody>
      </p:sp>
    </p:spTree>
    <p:extLst>
      <p:ext uri="{BB962C8B-B14F-4D97-AF65-F5344CB8AC3E}">
        <p14:creationId xmlns:p14="http://schemas.microsoft.com/office/powerpoint/2010/main" val="38199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13</a:t>
            </a:fld>
            <a:endParaRPr lang="en-US" dirty="0"/>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b="14488"/>
          <a:stretch/>
        </p:blipFill>
        <p:spPr>
          <a:xfrm>
            <a:off x="881742" y="53787"/>
            <a:ext cx="10472058" cy="6667688"/>
          </a:xfrm>
          <a:prstGeom prst="rect">
            <a:avLst/>
          </a:prstGeom>
          <a:ln>
            <a:solidFill>
              <a:schemeClr val="bg1"/>
            </a:solidFill>
          </a:ln>
        </p:spPr>
      </p:pic>
    </p:spTree>
    <p:extLst>
      <p:ext uri="{BB962C8B-B14F-4D97-AF65-F5344CB8AC3E}">
        <p14:creationId xmlns:p14="http://schemas.microsoft.com/office/powerpoint/2010/main" val="178664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5903416"/>
              </p:ext>
            </p:extLst>
          </p:nvPr>
        </p:nvGraphicFramePr>
        <p:xfrm>
          <a:off x="225147" y="1398494"/>
          <a:ext cx="11554476" cy="4554071"/>
        </p:xfrm>
        <a:graphic>
          <a:graphicData uri="http://schemas.openxmlformats.org/drawingml/2006/table">
            <a:tbl>
              <a:tblPr firstRow="1" firstCol="1" bandRow="1">
                <a:tableStyleId>{5C22544A-7EE6-4342-B048-85BDC9FD1C3A}</a:tableStyleId>
              </a:tblPr>
              <a:tblGrid>
                <a:gridCol w="1926382">
                  <a:extLst>
                    <a:ext uri="{9D8B030D-6E8A-4147-A177-3AD203B41FA5}">
                      <a16:colId xmlns:a16="http://schemas.microsoft.com/office/drawing/2014/main" val="20000"/>
                    </a:ext>
                  </a:extLst>
                </a:gridCol>
                <a:gridCol w="1882589">
                  <a:extLst>
                    <a:ext uri="{9D8B030D-6E8A-4147-A177-3AD203B41FA5}">
                      <a16:colId xmlns:a16="http://schemas.microsoft.com/office/drawing/2014/main" val="20001"/>
                    </a:ext>
                  </a:extLst>
                </a:gridCol>
                <a:gridCol w="1541929">
                  <a:extLst>
                    <a:ext uri="{9D8B030D-6E8A-4147-A177-3AD203B41FA5}">
                      <a16:colId xmlns:a16="http://schemas.microsoft.com/office/drawing/2014/main" val="20002"/>
                    </a:ext>
                  </a:extLst>
                </a:gridCol>
                <a:gridCol w="1237129">
                  <a:extLst>
                    <a:ext uri="{9D8B030D-6E8A-4147-A177-3AD203B41FA5}">
                      <a16:colId xmlns:a16="http://schemas.microsoft.com/office/drawing/2014/main" val="20003"/>
                    </a:ext>
                  </a:extLst>
                </a:gridCol>
                <a:gridCol w="1667436">
                  <a:extLst>
                    <a:ext uri="{9D8B030D-6E8A-4147-A177-3AD203B41FA5}">
                      <a16:colId xmlns:a16="http://schemas.microsoft.com/office/drawing/2014/main" val="20004"/>
                    </a:ext>
                  </a:extLst>
                </a:gridCol>
                <a:gridCol w="1667435">
                  <a:extLst>
                    <a:ext uri="{9D8B030D-6E8A-4147-A177-3AD203B41FA5}">
                      <a16:colId xmlns:a16="http://schemas.microsoft.com/office/drawing/2014/main" val="20005"/>
                    </a:ext>
                  </a:extLst>
                </a:gridCol>
                <a:gridCol w="1631576">
                  <a:extLst>
                    <a:ext uri="{9D8B030D-6E8A-4147-A177-3AD203B41FA5}">
                      <a16:colId xmlns:a16="http://schemas.microsoft.com/office/drawing/2014/main" val="20006"/>
                    </a:ext>
                  </a:extLst>
                </a:gridCol>
              </a:tblGrid>
              <a:tr h="1156034">
                <a:tc>
                  <a:txBody>
                    <a:bodyPr/>
                    <a:lstStyle/>
                    <a:p>
                      <a:pPr marL="0" marR="0" algn="l">
                        <a:spcBef>
                          <a:spcPts val="0"/>
                        </a:spcBef>
                        <a:spcAft>
                          <a:spcPts val="0"/>
                        </a:spcAft>
                      </a:pPr>
                      <a:r>
                        <a:rPr lang="en-US" sz="2400" dirty="0">
                          <a:effectLst/>
                        </a:rPr>
                        <a:t>Jurisdiction</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l">
                        <a:spcBef>
                          <a:spcPts val="0"/>
                        </a:spcBef>
                        <a:spcAft>
                          <a:spcPts val="0"/>
                        </a:spcAft>
                      </a:pPr>
                      <a:r>
                        <a:rPr lang="en-US" sz="2400" dirty="0">
                          <a:effectLst/>
                        </a:rPr>
                        <a:t>Housing Units</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l">
                        <a:spcBef>
                          <a:spcPts val="0"/>
                        </a:spcBef>
                        <a:spcAft>
                          <a:spcPts val="0"/>
                        </a:spcAft>
                      </a:pPr>
                      <a:r>
                        <a:rPr lang="en-US" sz="2400" dirty="0">
                          <a:effectLst/>
                        </a:rPr>
                        <a:t>Pop (2012)</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l">
                        <a:spcBef>
                          <a:spcPts val="0"/>
                        </a:spcBef>
                        <a:spcAft>
                          <a:spcPts val="0"/>
                        </a:spcAft>
                      </a:pPr>
                      <a:r>
                        <a:rPr lang="en-US" sz="2400" dirty="0">
                          <a:effectLst/>
                        </a:rPr>
                        <a:t>Under 5</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l">
                        <a:spcBef>
                          <a:spcPts val="0"/>
                        </a:spcBef>
                        <a:spcAft>
                          <a:spcPts val="0"/>
                        </a:spcAft>
                      </a:pPr>
                      <a:r>
                        <a:rPr lang="en-US" sz="2400" dirty="0">
                          <a:effectLst/>
                        </a:rPr>
                        <a:t>5 to 19</a:t>
                      </a:r>
                      <a:br>
                        <a:rPr lang="en-US" sz="2400" dirty="0">
                          <a:effectLst/>
                        </a:rPr>
                      </a:br>
                      <a:r>
                        <a:rPr lang="en-US" sz="2400" dirty="0">
                          <a:effectLst/>
                        </a:rPr>
                        <a:t>Years of Age</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l">
                        <a:spcBef>
                          <a:spcPts val="0"/>
                        </a:spcBef>
                        <a:spcAft>
                          <a:spcPts val="0"/>
                        </a:spcAft>
                      </a:pPr>
                      <a:r>
                        <a:rPr lang="en-US" sz="2400" dirty="0">
                          <a:effectLst/>
                        </a:rPr>
                        <a:t>20 to 64</a:t>
                      </a:r>
                      <a:br>
                        <a:rPr lang="en-US" sz="2400" dirty="0">
                          <a:effectLst/>
                        </a:rPr>
                      </a:br>
                      <a:r>
                        <a:rPr lang="en-US" sz="2400" dirty="0">
                          <a:effectLst/>
                        </a:rPr>
                        <a:t>Years of Age</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l">
                        <a:spcBef>
                          <a:spcPts val="0"/>
                        </a:spcBef>
                        <a:spcAft>
                          <a:spcPts val="0"/>
                        </a:spcAft>
                      </a:pPr>
                      <a:r>
                        <a:rPr lang="en-US" sz="2400" dirty="0">
                          <a:effectLst/>
                        </a:rPr>
                        <a:t>65+</a:t>
                      </a:r>
                      <a:br>
                        <a:rPr lang="en-US" sz="2400" dirty="0">
                          <a:effectLst/>
                        </a:rPr>
                      </a:br>
                      <a:r>
                        <a:rPr lang="en-US" sz="2400" dirty="0">
                          <a:effectLst/>
                        </a:rPr>
                        <a:t>Years of Age</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0"/>
                  </a:ext>
                </a:extLst>
              </a:tr>
              <a:tr h="560501">
                <a:tc>
                  <a:txBody>
                    <a:bodyPr/>
                    <a:lstStyle/>
                    <a:p>
                      <a:pPr marL="0" marR="0" algn="l">
                        <a:spcBef>
                          <a:spcPts val="0"/>
                        </a:spcBef>
                        <a:spcAft>
                          <a:spcPts val="0"/>
                        </a:spcAft>
                      </a:pPr>
                      <a:r>
                        <a:rPr lang="en-US" sz="2400" dirty="0">
                          <a:effectLst/>
                        </a:rPr>
                        <a:t>Blanco</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1,849</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781</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1"/>
                  </a:ext>
                </a:extLst>
              </a:tr>
              <a:tr h="560501">
                <a:tc>
                  <a:txBody>
                    <a:bodyPr/>
                    <a:lstStyle/>
                    <a:p>
                      <a:pPr marL="0" marR="0" algn="l">
                        <a:spcBef>
                          <a:spcPts val="0"/>
                        </a:spcBef>
                        <a:spcAft>
                          <a:spcPts val="0"/>
                        </a:spcAft>
                      </a:pPr>
                      <a:r>
                        <a:rPr lang="en-US" sz="2400" dirty="0">
                          <a:effectLst/>
                        </a:rPr>
                        <a:t>Canyon Lake</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11,775</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22,496</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2"/>
                  </a:ext>
                </a:extLst>
              </a:tr>
              <a:tr h="560501">
                <a:tc>
                  <a:txBody>
                    <a:bodyPr/>
                    <a:lstStyle/>
                    <a:p>
                      <a:pPr marL="0" marR="0" algn="l">
                        <a:spcBef>
                          <a:spcPts val="0"/>
                        </a:spcBef>
                        <a:spcAft>
                          <a:spcPts val="0"/>
                        </a:spcAft>
                      </a:pPr>
                      <a:r>
                        <a:rPr lang="en-US" sz="2400" dirty="0">
                          <a:effectLst/>
                        </a:rPr>
                        <a:t>Wimberley</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1,482</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2,760</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3"/>
                  </a:ext>
                </a:extLst>
              </a:tr>
              <a:tr h="560501">
                <a:tc>
                  <a:txBody>
                    <a:bodyPr/>
                    <a:lstStyle/>
                    <a:p>
                      <a:pPr marL="0" marR="0" algn="l">
                        <a:spcBef>
                          <a:spcPts val="0"/>
                        </a:spcBef>
                        <a:spcAft>
                          <a:spcPts val="0"/>
                        </a:spcAft>
                      </a:pPr>
                      <a:r>
                        <a:rPr lang="en-US" sz="2400" dirty="0">
                          <a:effectLst/>
                        </a:rPr>
                        <a:t>San Marcos</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18,179</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47,433</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4"/>
                  </a:ext>
                </a:extLst>
              </a:tr>
              <a:tr h="560501">
                <a:tc>
                  <a:txBody>
                    <a:bodyPr/>
                    <a:lstStyle/>
                    <a:p>
                      <a:pPr marL="0" marR="0" algn="l">
                        <a:spcBef>
                          <a:spcPts val="0"/>
                        </a:spcBef>
                        <a:spcAft>
                          <a:spcPts val="0"/>
                        </a:spcAft>
                      </a:pPr>
                      <a:r>
                        <a:rPr lang="en-US" sz="2400" dirty="0">
                          <a:effectLst/>
                        </a:rPr>
                        <a:t>Martindale</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462</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1,145</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5"/>
                  </a:ext>
                </a:extLst>
              </a:tr>
              <a:tr h="595532">
                <a:tc>
                  <a:txBody>
                    <a:bodyPr/>
                    <a:lstStyle/>
                    <a:p>
                      <a:pPr marL="0" marR="0" algn="l">
                        <a:spcBef>
                          <a:spcPts val="0"/>
                        </a:spcBef>
                        <a:spcAft>
                          <a:spcPts val="0"/>
                        </a:spcAft>
                      </a:pPr>
                      <a:r>
                        <a:rPr lang="en-US" sz="2400" dirty="0">
                          <a:effectLst/>
                        </a:rPr>
                        <a:t>Luling</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2,115</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5,503</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tc>
                  <a:txBody>
                    <a:bodyPr/>
                    <a:lstStyle/>
                    <a:p>
                      <a:pPr marL="0" marR="0" algn="r">
                        <a:spcBef>
                          <a:spcPts val="0"/>
                        </a:spcBef>
                        <a:spcAft>
                          <a:spcPts val="0"/>
                        </a:spcAft>
                      </a:pPr>
                      <a:r>
                        <a:rPr lang="en-US" sz="2400" dirty="0">
                          <a:effectLst/>
                        </a:rPr>
                        <a:t>UNK</a:t>
                      </a:r>
                      <a:endParaRPr lang="en-US" sz="2400" dirty="0">
                        <a:effectLst/>
                        <a:latin typeface="Calibri" charset="0"/>
                        <a:ea typeface="ＭＳ Ｐゴシック" charset="-128"/>
                        <a:cs typeface="Times New Roman" charset="0"/>
                      </a:endParaRPr>
                    </a:p>
                  </a:txBody>
                  <a:tcPr marL="6350" marR="6350" marT="0" marB="0" anchor="b"/>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14</a:t>
            </a:fld>
            <a:endParaRPr lang="en-US" dirty="0"/>
          </a:p>
        </p:txBody>
      </p:sp>
    </p:spTree>
    <p:extLst>
      <p:ext uri="{BB962C8B-B14F-4D97-AF65-F5344CB8AC3E}">
        <p14:creationId xmlns:p14="http://schemas.microsoft.com/office/powerpoint/2010/main" val="69064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NAPSG ArcGIS Online Accounts</a:t>
            </a:r>
          </a:p>
        </p:txBody>
      </p:sp>
      <p:sp>
        <p:nvSpPr>
          <p:cNvPr id="3" name="Content Placeholder 2"/>
          <p:cNvSpPr>
            <a:spLocks noGrp="1"/>
          </p:cNvSpPr>
          <p:nvPr>
            <p:ph idx="1"/>
          </p:nvPr>
        </p:nvSpPr>
        <p:spPr/>
        <p:txBody>
          <a:bodyPr/>
          <a:lstStyle/>
          <a:p>
            <a:r>
              <a:rPr lang="en-US" b="1" dirty="0"/>
              <a:t>Go To: </a:t>
            </a:r>
            <a:r>
              <a:rPr lang="en-US" dirty="0">
                <a:hlinkClick r:id="rId2"/>
              </a:rPr>
              <a:t>http://www.arcgis.com</a:t>
            </a:r>
            <a:r>
              <a:rPr lang="en-US" dirty="0"/>
              <a:t> </a:t>
            </a:r>
          </a:p>
          <a:p>
            <a:r>
              <a:rPr lang="en-US" b="1" dirty="0"/>
              <a:t>Username</a:t>
            </a:r>
            <a:r>
              <a:rPr lang="en-US" dirty="0"/>
              <a:t>: ngps_firstnamelastname  </a:t>
            </a:r>
          </a:p>
          <a:p>
            <a:r>
              <a:rPr lang="en-US" b="1" dirty="0"/>
              <a:t>Password</a:t>
            </a:r>
            <a:r>
              <a:rPr lang="en-US" dirty="0"/>
              <a:t>: ngps2016</a:t>
            </a:r>
          </a:p>
          <a:p>
            <a:r>
              <a:rPr lang="en-US" b="1" dirty="0"/>
              <a:t>Credit Allocation</a:t>
            </a:r>
            <a:r>
              <a:rPr lang="en-US" dirty="0"/>
              <a:t>: 20 per user</a:t>
            </a:r>
          </a:p>
          <a:p>
            <a:r>
              <a:rPr lang="en-US" b="1" dirty="0"/>
              <a:t>Role</a:t>
            </a:r>
            <a:r>
              <a:rPr lang="en-US" dirty="0"/>
              <a:t>: Publisher</a:t>
            </a:r>
          </a:p>
          <a:p>
            <a:endParaRPr lang="en-US" dirty="0"/>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15</a:t>
            </a:fld>
            <a:endParaRPr lang="en-US" dirty="0"/>
          </a:p>
        </p:txBody>
      </p:sp>
    </p:spTree>
    <p:extLst>
      <p:ext uri="{BB962C8B-B14F-4D97-AF65-F5344CB8AC3E}">
        <p14:creationId xmlns:p14="http://schemas.microsoft.com/office/powerpoint/2010/main" val="352434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04818063"/>
              </p:ext>
            </p:extLst>
          </p:nvPr>
        </p:nvGraphicFramePr>
        <p:xfrm>
          <a:off x="2510127" y="1202635"/>
          <a:ext cx="8376108" cy="5518840"/>
        </p:xfrm>
        <a:graphic>
          <a:graphicData uri="http://schemas.openxmlformats.org/drawingml/2006/table">
            <a:tbl>
              <a:tblPr firstRow="1" bandRow="1">
                <a:tableStyleId>{2D5ABB26-0587-4C30-8999-92F81FD0307C}</a:tableStyleId>
              </a:tblPr>
              <a:tblGrid>
                <a:gridCol w="4188054">
                  <a:extLst>
                    <a:ext uri="{9D8B030D-6E8A-4147-A177-3AD203B41FA5}">
                      <a16:colId xmlns:a16="http://schemas.microsoft.com/office/drawing/2014/main" val="20000"/>
                    </a:ext>
                  </a:extLst>
                </a:gridCol>
                <a:gridCol w="4188054">
                  <a:extLst>
                    <a:ext uri="{9D8B030D-6E8A-4147-A177-3AD203B41FA5}">
                      <a16:colId xmlns:a16="http://schemas.microsoft.com/office/drawing/2014/main" val="20001"/>
                    </a:ext>
                  </a:extLst>
                </a:gridCol>
              </a:tblGrid>
              <a:tr h="2760057">
                <a:tc>
                  <a:txBody>
                    <a:bodyPr/>
                    <a:lstStyle/>
                    <a:p>
                      <a:pPr algn="ctr"/>
                      <a:r>
                        <a:rPr lang="en-US" sz="2400" b="1" dirty="0"/>
                        <a:t>Decision Makers &amp; Operators</a:t>
                      </a:r>
                      <a:endParaRPr lang="en-US" sz="2400" b="1" baseline="0" dirty="0"/>
                    </a:p>
                    <a:p>
                      <a:pPr algn="ctr"/>
                      <a:r>
                        <a:rPr lang="en-US" sz="2400" b="1" baseline="0" dirty="0"/>
                        <a:t>FEMA / Blanco County</a:t>
                      </a:r>
                    </a:p>
                    <a:p>
                      <a:pPr algn="ctr"/>
                      <a:r>
                        <a:rPr lang="en-US" sz="2800" b="1" i="1" kern="1200" dirty="0">
                          <a:solidFill>
                            <a:srgbClr val="0070C0"/>
                          </a:solidFill>
                          <a:latin typeface="+mn-lt"/>
                          <a:ea typeface="+mn-ea"/>
                          <a:cs typeface="Arial" panose="020B0604020202020204" pitchFamily="34" charset="0"/>
                        </a:rPr>
                        <a:t>Wilson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Decision Makers &amp; Operators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Texas / Hays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mn-lt"/>
                          <a:ea typeface="+mn-ea"/>
                          <a:cs typeface="Arial" panose="020B0604020202020204" pitchFamily="34" charset="0"/>
                        </a:rPr>
                        <a:t>Lackey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8783">
                <a:tc>
                  <a:txBody>
                    <a:bodyPr/>
                    <a:lstStyle/>
                    <a:p>
                      <a:pPr algn="ctr"/>
                      <a:r>
                        <a:rPr lang="en-US" sz="2400" b="1" dirty="0"/>
                        <a:t>GIS Practitioners</a:t>
                      </a:r>
                      <a:endParaRPr lang="en-US" sz="2400" b="1" baseline="0" dirty="0"/>
                    </a:p>
                    <a:p>
                      <a:pPr algn="ctr"/>
                      <a:r>
                        <a:rPr lang="en-US" sz="2400" b="1" baseline="0" dirty="0"/>
                        <a:t>FEMA / Blanco County</a:t>
                      </a:r>
                    </a:p>
                    <a:p>
                      <a:pPr algn="ctr"/>
                      <a:r>
                        <a:rPr lang="en-US" sz="2800" b="1" i="1" kern="1200" dirty="0">
                          <a:solidFill>
                            <a:srgbClr val="0070C0"/>
                          </a:solidFill>
                          <a:latin typeface="+mn-lt"/>
                          <a:ea typeface="+mn-ea"/>
                          <a:cs typeface="Arial" panose="020B0604020202020204" pitchFamily="34" charset="0"/>
                        </a:rPr>
                        <a:t>Rast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GIS Practitioners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Texas Hays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mn-lt"/>
                          <a:ea typeface="+mn-ea"/>
                          <a:cs typeface="Arial" panose="020B0604020202020204" pitchFamily="34" charset="0"/>
                        </a:rPr>
                        <a:t>Sellers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Exercise Groups (Morning)</a:t>
            </a:r>
          </a:p>
        </p:txBody>
      </p:sp>
      <p:sp>
        <p:nvSpPr>
          <p:cNvPr id="5" name="Slide Number Placeholder 4"/>
          <p:cNvSpPr>
            <a:spLocks noGrp="1"/>
          </p:cNvSpPr>
          <p:nvPr>
            <p:ph type="sldNum" sz="quarter" idx="12"/>
          </p:nvPr>
        </p:nvSpPr>
        <p:spPr/>
        <p:txBody>
          <a:bodyPr/>
          <a:lstStyle/>
          <a:p>
            <a:fld id="{AF9C7FD6-C3DD-4C0C-8BE3-28BE94C76842}" type="slidenum">
              <a:rPr lang="en-US" smtClean="0"/>
              <a:t>16</a:t>
            </a:fld>
            <a:endParaRPr lang="en-US" dirty="0"/>
          </a:p>
        </p:txBody>
      </p:sp>
      <p:pic>
        <p:nvPicPr>
          <p:cNvPr id="7" name="Picture 6"/>
          <p:cNvPicPr/>
          <p:nvPr/>
        </p:nvPicPr>
        <p:blipFill>
          <a:blip r:embed="rId2"/>
          <a:stretch>
            <a:fillRect/>
          </a:stretch>
        </p:blipFill>
        <p:spPr>
          <a:xfrm>
            <a:off x="4047255" y="2533748"/>
            <a:ext cx="1335364" cy="1245745"/>
          </a:xfrm>
          <a:prstGeom prst="rect">
            <a:avLst/>
          </a:prstGeom>
        </p:spPr>
      </p:pic>
      <p:pic>
        <p:nvPicPr>
          <p:cNvPr id="8" name="Picture 7"/>
          <p:cNvPicPr/>
          <p:nvPr/>
        </p:nvPicPr>
        <p:blipFill>
          <a:blip r:embed="rId3"/>
          <a:stretch>
            <a:fillRect/>
          </a:stretch>
        </p:blipFill>
        <p:spPr>
          <a:xfrm>
            <a:off x="8073745" y="2533748"/>
            <a:ext cx="1309013" cy="1245745"/>
          </a:xfrm>
          <a:prstGeom prst="rect">
            <a:avLst/>
          </a:prstGeom>
        </p:spPr>
      </p:pic>
      <p:pic>
        <p:nvPicPr>
          <p:cNvPr id="9" name="Picture 8"/>
          <p:cNvPicPr/>
          <p:nvPr/>
        </p:nvPicPr>
        <p:blipFill>
          <a:blip r:embed="rId4"/>
          <a:stretch>
            <a:fillRect/>
          </a:stretch>
        </p:blipFill>
        <p:spPr>
          <a:xfrm>
            <a:off x="4047255" y="5146822"/>
            <a:ext cx="1312931" cy="1245745"/>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073745" y="5164751"/>
            <a:ext cx="1309013" cy="1209528"/>
          </a:xfrm>
          <a:prstGeom prst="rect">
            <a:avLst/>
          </a:prstGeom>
        </p:spPr>
      </p:pic>
    </p:spTree>
    <p:extLst>
      <p:ext uri="{BB962C8B-B14F-4D97-AF65-F5344CB8AC3E}">
        <p14:creationId xmlns:p14="http://schemas.microsoft.com/office/powerpoint/2010/main" val="143449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7787994"/>
              </p:ext>
            </p:extLst>
          </p:nvPr>
        </p:nvGraphicFramePr>
        <p:xfrm>
          <a:off x="2510127" y="1202635"/>
          <a:ext cx="8376108" cy="5518840"/>
        </p:xfrm>
        <a:graphic>
          <a:graphicData uri="http://schemas.openxmlformats.org/drawingml/2006/table">
            <a:tbl>
              <a:tblPr firstRow="1" bandRow="1">
                <a:tableStyleId>{2D5ABB26-0587-4C30-8999-92F81FD0307C}</a:tableStyleId>
              </a:tblPr>
              <a:tblGrid>
                <a:gridCol w="4188054">
                  <a:extLst>
                    <a:ext uri="{9D8B030D-6E8A-4147-A177-3AD203B41FA5}">
                      <a16:colId xmlns:a16="http://schemas.microsoft.com/office/drawing/2014/main" val="20000"/>
                    </a:ext>
                  </a:extLst>
                </a:gridCol>
                <a:gridCol w="4188054">
                  <a:extLst>
                    <a:ext uri="{9D8B030D-6E8A-4147-A177-3AD203B41FA5}">
                      <a16:colId xmlns:a16="http://schemas.microsoft.com/office/drawing/2014/main" val="20001"/>
                    </a:ext>
                  </a:extLst>
                </a:gridCol>
              </a:tblGrid>
              <a:tr h="2760057">
                <a:tc>
                  <a:txBody>
                    <a:bodyPr/>
                    <a:lstStyle/>
                    <a:p>
                      <a:pPr algn="ctr"/>
                      <a:r>
                        <a:rPr lang="en-US" sz="2400" b="1" baseline="0" dirty="0"/>
                        <a:t>Hays County</a:t>
                      </a:r>
                    </a:p>
                    <a:p>
                      <a:pPr algn="ctr"/>
                      <a:r>
                        <a:rPr lang="en-US" sz="2800" b="1" i="1" kern="1200" dirty="0">
                          <a:solidFill>
                            <a:srgbClr val="0070C0"/>
                          </a:solidFill>
                          <a:latin typeface="+mn-lt"/>
                          <a:ea typeface="+mn-ea"/>
                          <a:cs typeface="Arial" panose="020B0604020202020204" pitchFamily="34" charset="0"/>
                        </a:rPr>
                        <a:t>Wilson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Blanco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mn-lt"/>
                          <a:ea typeface="+mn-ea"/>
                          <a:cs typeface="Arial" panose="020B0604020202020204" pitchFamily="34" charset="0"/>
                        </a:rPr>
                        <a:t>Lackey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8783">
                <a:tc>
                  <a:txBody>
                    <a:bodyPr/>
                    <a:lstStyle/>
                    <a:p>
                      <a:pPr algn="ctr"/>
                      <a:r>
                        <a:rPr lang="en-US" sz="2400" b="1" baseline="0" dirty="0"/>
                        <a:t>FEMA</a:t>
                      </a:r>
                    </a:p>
                    <a:p>
                      <a:pPr algn="ctr"/>
                      <a:r>
                        <a:rPr lang="en-US" sz="2800" b="1" i="1" kern="1200" dirty="0">
                          <a:solidFill>
                            <a:srgbClr val="0070C0"/>
                          </a:solidFill>
                          <a:latin typeface="+mn-lt"/>
                          <a:ea typeface="+mn-ea"/>
                          <a:cs typeface="Arial" panose="020B0604020202020204" pitchFamily="34" charset="0"/>
                        </a:rPr>
                        <a:t>Rast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Texas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mn-lt"/>
                          <a:ea typeface="+mn-ea"/>
                          <a:cs typeface="Arial" panose="020B0604020202020204" pitchFamily="34" charset="0"/>
                        </a:rPr>
                        <a:t>Sellers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Exercise Groups (Morning)</a:t>
            </a:r>
          </a:p>
        </p:txBody>
      </p:sp>
      <p:sp>
        <p:nvSpPr>
          <p:cNvPr id="5" name="Slide Number Placeholder 4"/>
          <p:cNvSpPr>
            <a:spLocks noGrp="1"/>
          </p:cNvSpPr>
          <p:nvPr>
            <p:ph type="sldNum" sz="quarter" idx="12"/>
          </p:nvPr>
        </p:nvSpPr>
        <p:spPr/>
        <p:txBody>
          <a:bodyPr/>
          <a:lstStyle/>
          <a:p>
            <a:fld id="{AF9C7FD6-C3DD-4C0C-8BE3-28BE94C76842}" type="slidenum">
              <a:rPr lang="en-US" smtClean="0"/>
              <a:t>17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745" y="2222582"/>
            <a:ext cx="1276339" cy="1276339"/>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3858524" y="2218761"/>
            <a:ext cx="1280160" cy="1280160"/>
          </a:xfrm>
          <a:prstGeom prst="rect">
            <a:avLst/>
          </a:prstGeom>
        </p:spPr>
      </p:pic>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858524" y="5076190"/>
            <a:ext cx="1280160" cy="1280160"/>
          </a:xfrm>
          <a:prstGeom prst="rect">
            <a:avLst/>
          </a:prstGeom>
        </p:spPr>
      </p:pic>
      <p:pic>
        <p:nvPicPr>
          <p:cNvPr id="11" name="Picture 10"/>
          <p:cNvPicPr>
            <a:picLocks/>
          </p:cNvPicPr>
          <p:nvPr/>
        </p:nvPicPr>
        <p:blipFill rotWithShape="1">
          <a:blip r:embed="rId5">
            <a:extLst>
              <a:ext uri="{28A0092B-C50C-407E-A947-70E740481C1C}">
                <a14:useLocalDpi xmlns:a14="http://schemas.microsoft.com/office/drawing/2010/main" val="0"/>
              </a:ext>
            </a:extLst>
          </a:blip>
          <a:srcRect/>
          <a:stretch/>
        </p:blipFill>
        <p:spPr>
          <a:xfrm>
            <a:off x="8073745" y="5076190"/>
            <a:ext cx="1280160" cy="1280160"/>
          </a:xfrm>
          <a:prstGeom prst="rect">
            <a:avLst/>
          </a:prstGeom>
        </p:spPr>
      </p:pic>
    </p:spTree>
    <p:extLst>
      <p:ext uri="{BB962C8B-B14F-4D97-AF65-F5344CB8AC3E}">
        <p14:creationId xmlns:p14="http://schemas.microsoft.com/office/powerpoint/2010/main" val="8400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Goal</a:t>
            </a:r>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r>
              <a:rPr lang="en-US" sz="3200" dirty="0"/>
              <a:t>Advance skills of GIS staff and use of location-enabled decision support capabilities by decision makers and operators to promote enhanced shared understanding and operational coordination</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2</a:t>
            </a:fld>
            <a:endParaRPr lang="en-US" dirty="0"/>
          </a:p>
        </p:txBody>
      </p:sp>
    </p:spTree>
    <p:extLst>
      <p:ext uri="{BB962C8B-B14F-4D97-AF65-F5344CB8AC3E}">
        <p14:creationId xmlns:p14="http://schemas.microsoft.com/office/powerpoint/2010/main" val="103911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Themes</a:t>
            </a:r>
          </a:p>
        </p:txBody>
      </p:sp>
      <p:sp>
        <p:nvSpPr>
          <p:cNvPr id="3" name="Content Placeholder 2"/>
          <p:cNvSpPr>
            <a:spLocks noGrp="1"/>
          </p:cNvSpPr>
          <p:nvPr>
            <p:ph idx="1"/>
          </p:nvPr>
        </p:nvSpPr>
        <p:spPr/>
        <p:txBody>
          <a:bodyPr>
            <a:normAutofit/>
          </a:bodyPr>
          <a:lstStyle/>
          <a:p>
            <a:pPr marL="0" indent="0">
              <a:buNone/>
            </a:pPr>
            <a:r>
              <a:rPr lang="en-US" sz="3200" dirty="0"/>
              <a:t>This scenario-driven exercise is structured to explore key questions outlined below. </a:t>
            </a:r>
          </a:p>
          <a:p>
            <a:pPr lvl="0"/>
            <a:r>
              <a:rPr lang="en-US" sz="3200" dirty="0"/>
              <a:t>What pre-incident and incident level geospatial capability, products, information, and analysis are needed to support effective operational decision making throughout the disaster life-cycle?</a:t>
            </a:r>
          </a:p>
          <a:p>
            <a:r>
              <a:rPr lang="en-US" sz="3200" dirty="0"/>
              <a:t>What are the essential features and functionality of effective decision support capabilities that aid operational coordination, planning, and situational assessment? </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3</a:t>
            </a:fld>
            <a:endParaRPr lang="en-US" dirty="0"/>
          </a:p>
        </p:txBody>
      </p:sp>
    </p:spTree>
    <p:extLst>
      <p:ext uri="{BB962C8B-B14F-4D97-AF65-F5344CB8AC3E}">
        <p14:creationId xmlns:p14="http://schemas.microsoft.com/office/powerpoint/2010/main" val="34838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Objectives</a:t>
            </a:r>
          </a:p>
        </p:txBody>
      </p:sp>
      <p:sp>
        <p:nvSpPr>
          <p:cNvPr id="3" name="Content Placeholder 2"/>
          <p:cNvSpPr>
            <a:spLocks noGrp="1"/>
          </p:cNvSpPr>
          <p:nvPr>
            <p:ph idx="1"/>
          </p:nvPr>
        </p:nvSpPr>
        <p:spPr>
          <a:xfrm>
            <a:off x="506896" y="1318729"/>
            <a:ext cx="11505810" cy="4737514"/>
          </a:xfrm>
        </p:spPr>
        <p:txBody>
          <a:bodyPr>
            <a:normAutofit lnSpcReduction="10000"/>
          </a:bodyPr>
          <a:lstStyle/>
          <a:p>
            <a:pPr lvl="0"/>
            <a:r>
              <a:rPr lang="en-US" sz="2800" dirty="0"/>
              <a:t>Validate and strengthen understanding of operational decision points, information requirements, and GIS capabilities required to support decision making in a flood event.</a:t>
            </a:r>
          </a:p>
          <a:p>
            <a:pPr lvl="0"/>
            <a:r>
              <a:rPr lang="en-US" sz="2800" dirty="0"/>
              <a:t>Strengthen GIS staff understanding of how to develop and deliver the right information products to decision makers at the right time to inform operational coordination in a flood event.</a:t>
            </a:r>
          </a:p>
          <a:p>
            <a:pPr lvl="0"/>
            <a:r>
              <a:rPr lang="en-US" sz="2800" dirty="0"/>
              <a:t>Strengthen Operators and decision makers understanding of GIS staff capabilities, products, and analysis that support decision making in a flood event.</a:t>
            </a:r>
          </a:p>
          <a:p>
            <a:r>
              <a:rPr lang="en-US" sz="2800" dirty="0"/>
              <a:t>Bridge terminology or communication gaps between decision makers, operators and GIS staff to better anticipate and fulfill information requirements. </a:t>
            </a:r>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4</a:t>
            </a:fld>
            <a:endParaRPr lang="en-US" dirty="0"/>
          </a:p>
        </p:txBody>
      </p:sp>
    </p:spTree>
    <p:extLst>
      <p:ext uri="{BB962C8B-B14F-4D97-AF65-F5344CB8AC3E}">
        <p14:creationId xmlns:p14="http://schemas.microsoft.com/office/powerpoint/2010/main" val="315962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Preparedness Objectives</a:t>
            </a:r>
          </a:p>
        </p:txBody>
      </p:sp>
      <p:sp>
        <p:nvSpPr>
          <p:cNvPr id="3" name="Content Placeholder 2"/>
          <p:cNvSpPr>
            <a:spLocks noGrp="1"/>
          </p:cNvSpPr>
          <p:nvPr>
            <p:ph idx="1"/>
          </p:nvPr>
        </p:nvSpPr>
        <p:spPr/>
        <p:txBody>
          <a:bodyPr>
            <a:normAutofit lnSpcReduction="10000"/>
          </a:bodyPr>
          <a:lstStyle/>
          <a:p>
            <a:pPr lvl="0"/>
            <a:r>
              <a:rPr lang="en-US" sz="2800" dirty="0"/>
              <a:t>Verify common information requirements needed for effective decision making in a flood event across levels of government.</a:t>
            </a:r>
          </a:p>
          <a:p>
            <a:pPr lvl="0"/>
            <a:r>
              <a:rPr lang="en-US" sz="2800" dirty="0"/>
              <a:t>Validated or Identify data requirements needed to fulfill common information requirements in a flood event across levels of government.</a:t>
            </a:r>
          </a:p>
          <a:p>
            <a:pPr lvl="0"/>
            <a:r>
              <a:rPr lang="en-US" sz="2800" dirty="0"/>
              <a:t>Verify or Identify common features and capabilities of location-enabled decision support capabilities needed to drive action and support decision making in a flood event.</a:t>
            </a:r>
          </a:p>
          <a:p>
            <a:r>
              <a:rPr lang="en-US" sz="2800" dirty="0"/>
              <a:t>Validate or identify emerging smart practices regarding common operational coordination decision points, information requirements, and GIS capabilities that should be incorporated into national guidelines, standards, tools, and templates. </a:t>
            </a:r>
            <a:endParaRPr lang="en-US" dirty="0"/>
          </a:p>
        </p:txBody>
      </p:sp>
      <p:sp>
        <p:nvSpPr>
          <p:cNvPr id="4" name="Footer Placeholder 3"/>
          <p:cNvSpPr>
            <a:spLocks noGrp="1"/>
          </p:cNvSpPr>
          <p:nvPr>
            <p:ph type="ftr" sz="quarter" idx="11"/>
          </p:nvPr>
        </p:nvSpPr>
        <p:spPr/>
        <p:txBody>
          <a:bodyPr/>
          <a:lstStyle/>
          <a:p>
            <a:r>
              <a:rPr lang="en-US" dirty="0"/>
              <a:t>napsgfoundation.org  |  @napsgfoundation</a:t>
            </a:r>
          </a:p>
        </p:txBody>
      </p:sp>
      <p:sp>
        <p:nvSpPr>
          <p:cNvPr id="5" name="Slide Number Placeholder 4"/>
          <p:cNvSpPr>
            <a:spLocks noGrp="1"/>
          </p:cNvSpPr>
          <p:nvPr>
            <p:ph type="sldNum" sz="quarter" idx="12"/>
          </p:nvPr>
        </p:nvSpPr>
        <p:spPr/>
        <p:txBody>
          <a:bodyPr/>
          <a:lstStyle/>
          <a:p>
            <a:fld id="{AF9C7FD6-C3DD-4C0C-8BE3-28BE94C76842}" type="slidenum">
              <a:rPr lang="en-US" smtClean="0"/>
              <a:t>5</a:t>
            </a:fld>
            <a:endParaRPr lang="en-US" dirty="0"/>
          </a:p>
        </p:txBody>
      </p:sp>
    </p:spTree>
    <p:extLst>
      <p:ext uri="{BB962C8B-B14F-4D97-AF65-F5344CB8AC3E}">
        <p14:creationId xmlns:p14="http://schemas.microsoft.com/office/powerpoint/2010/main" val="182371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p:txBody>
          <a:bodyPr>
            <a:normAutofit/>
          </a:bodyPr>
          <a:lstStyle/>
          <a:p>
            <a:r>
              <a:rPr lang="en-US" sz="2800" dirty="0"/>
              <a:t>This is </a:t>
            </a:r>
            <a:r>
              <a:rPr lang="en-US" sz="2800" b="1" i="1" dirty="0"/>
              <a:t>YOUR</a:t>
            </a:r>
            <a:r>
              <a:rPr lang="en-US" sz="2800" dirty="0"/>
              <a:t> exercise</a:t>
            </a:r>
          </a:p>
          <a:p>
            <a:r>
              <a:rPr lang="en-US" sz="2800" dirty="0"/>
              <a:t>We are </a:t>
            </a:r>
            <a:r>
              <a:rPr lang="en-US" sz="2800" b="1" dirty="0"/>
              <a:t>not </a:t>
            </a:r>
            <a:r>
              <a:rPr lang="en-US" sz="2800" dirty="0"/>
              <a:t>evaluating your individual skills or knowledge</a:t>
            </a:r>
          </a:p>
          <a:p>
            <a:r>
              <a:rPr lang="en-US" sz="2800" dirty="0"/>
              <a:t>We are observing and capturing information</a:t>
            </a:r>
          </a:p>
          <a:p>
            <a:r>
              <a:rPr lang="en-US" sz="2800" dirty="0"/>
              <a:t>There is no right or wrong answer or solution</a:t>
            </a:r>
          </a:p>
          <a:p>
            <a:r>
              <a:rPr lang="en-US" sz="2800" dirty="0"/>
              <a:t>There are no right or wrong GIS products</a:t>
            </a:r>
          </a:p>
        </p:txBody>
      </p:sp>
    </p:spTree>
    <p:extLst>
      <p:ext uri="{BB962C8B-B14F-4D97-AF65-F5344CB8AC3E}">
        <p14:creationId xmlns:p14="http://schemas.microsoft.com/office/powerpoint/2010/main" val="336143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Hints</a:t>
            </a:r>
          </a:p>
        </p:txBody>
      </p:sp>
      <p:sp>
        <p:nvSpPr>
          <p:cNvPr id="3" name="Content Placeholder 2"/>
          <p:cNvSpPr>
            <a:spLocks noGrp="1"/>
          </p:cNvSpPr>
          <p:nvPr>
            <p:ph idx="1"/>
          </p:nvPr>
        </p:nvSpPr>
        <p:spPr/>
        <p:txBody>
          <a:bodyPr/>
          <a:lstStyle/>
          <a:p>
            <a:r>
              <a:rPr lang="en-US" dirty="0"/>
              <a:t>Use the </a:t>
            </a:r>
            <a:r>
              <a:rPr lang="en-US" dirty="0">
                <a:solidFill>
                  <a:srgbClr val="0070C0"/>
                </a:solidFill>
              </a:rPr>
              <a:t>tools</a:t>
            </a:r>
            <a:r>
              <a:rPr lang="en-US" dirty="0"/>
              <a:t> you have learned about at this Summit</a:t>
            </a:r>
          </a:p>
          <a:p>
            <a:pPr lvl="1"/>
            <a:r>
              <a:rPr lang="en-US" dirty="0"/>
              <a:t>Web-based and desktop GIS solutions</a:t>
            </a:r>
          </a:p>
          <a:p>
            <a:pPr lvl="1"/>
            <a:r>
              <a:rPr lang="en-US" dirty="0"/>
              <a:t>US National Grid</a:t>
            </a:r>
          </a:p>
          <a:p>
            <a:pPr lvl="1"/>
            <a:r>
              <a:rPr lang="en-US" dirty="0"/>
              <a:t>HIFLD Data and GII Services</a:t>
            </a:r>
          </a:p>
          <a:p>
            <a:pPr lvl="1"/>
            <a:r>
              <a:rPr lang="en-US" dirty="0"/>
              <a:t>Standardized symbology</a:t>
            </a:r>
          </a:p>
          <a:p>
            <a:pPr lvl="1"/>
            <a:r>
              <a:rPr lang="en-US" dirty="0"/>
              <a:t>Standard templates and applications</a:t>
            </a:r>
          </a:p>
          <a:p>
            <a:r>
              <a:rPr lang="en-US" dirty="0">
                <a:solidFill>
                  <a:srgbClr val="0070C0"/>
                </a:solidFill>
              </a:rPr>
              <a:t>Injects </a:t>
            </a:r>
            <a:r>
              <a:rPr lang="en-US" dirty="0"/>
              <a:t>will be delivered digitally to the contact information you provided during registration and/or through your facilitators (as a backup)</a:t>
            </a:r>
          </a:p>
          <a:p>
            <a:r>
              <a:rPr lang="en-US" dirty="0">
                <a:solidFill>
                  <a:srgbClr val="0070C0"/>
                </a:solidFill>
              </a:rPr>
              <a:t>Player action and discussion </a:t>
            </a:r>
            <a:r>
              <a:rPr lang="en-US" dirty="0"/>
              <a:t>is a key part of </a:t>
            </a:r>
            <a:r>
              <a:rPr lang="en-US" dirty="0">
                <a:solidFill>
                  <a:srgbClr val="0070C0"/>
                </a:solidFill>
              </a:rPr>
              <a:t>achieving the exercise goal </a:t>
            </a:r>
            <a:r>
              <a:rPr lang="en-US" dirty="0"/>
              <a:t>and strengthening mutual understanding of how GIS can be employed </a:t>
            </a:r>
            <a:r>
              <a:rPr lang="en-US" dirty="0">
                <a:solidFill>
                  <a:srgbClr val="0070C0"/>
                </a:solidFill>
              </a:rPr>
              <a:t>to change outcomes for survivors.</a:t>
            </a:r>
          </a:p>
          <a:p>
            <a:r>
              <a:rPr lang="en-US" dirty="0"/>
              <a:t>This is </a:t>
            </a:r>
            <a:r>
              <a:rPr lang="en-US" dirty="0">
                <a:solidFill>
                  <a:srgbClr val="0070C0"/>
                </a:solidFill>
              </a:rPr>
              <a:t>a ½ day exercise</a:t>
            </a:r>
            <a:r>
              <a:rPr lang="en-US" dirty="0"/>
              <a:t> </a:t>
            </a:r>
            <a:r>
              <a:rPr lang="mr-IN" dirty="0"/>
              <a:t>–</a:t>
            </a:r>
            <a:r>
              <a:rPr lang="en-US" dirty="0"/>
              <a:t> we will not solving the whole event scenario.</a:t>
            </a:r>
          </a:p>
        </p:txBody>
      </p:sp>
    </p:spTree>
    <p:extLst>
      <p:ext uri="{BB962C8B-B14F-4D97-AF65-F5344CB8AC3E}">
        <p14:creationId xmlns:p14="http://schemas.microsoft.com/office/powerpoint/2010/main" val="407442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Discussion and Hot Wash</a:t>
            </a:r>
          </a:p>
        </p:txBody>
      </p:sp>
      <p:sp>
        <p:nvSpPr>
          <p:cNvPr id="3" name="Content Placeholder 2"/>
          <p:cNvSpPr>
            <a:spLocks noGrp="1"/>
          </p:cNvSpPr>
          <p:nvPr>
            <p:ph idx="1"/>
          </p:nvPr>
        </p:nvSpPr>
        <p:spPr/>
        <p:txBody>
          <a:bodyPr>
            <a:noAutofit/>
          </a:bodyPr>
          <a:lstStyle/>
          <a:p>
            <a:r>
              <a:rPr lang="en-US" sz="2800" dirty="0"/>
              <a:t>Assign 1 operator and 1 GIS person to present to the larger group once done</a:t>
            </a:r>
          </a:p>
          <a:p>
            <a:r>
              <a:rPr lang="en-US" sz="2800" dirty="0"/>
              <a:t>Be prepared to discuss:</a:t>
            </a:r>
          </a:p>
          <a:p>
            <a:pPr lvl="1"/>
            <a:r>
              <a:rPr lang="en-US" sz="2400" dirty="0"/>
              <a:t>triggers indicating what geospatial capabilities are needed to support disaster operations for this incident validated or identified?</a:t>
            </a:r>
          </a:p>
          <a:p>
            <a:pPr lvl="1"/>
            <a:r>
              <a:rPr lang="en-US" sz="2400" dirty="0"/>
              <a:t>Given the scenario, simulated jurisdictions, and available GIS capabilities, what support, analysis or products did operators indicate they would use or request? (D- 24, D+ 0, D+ 24, beyond)</a:t>
            </a:r>
          </a:p>
          <a:p>
            <a:r>
              <a:rPr lang="en-US" sz="2800" dirty="0"/>
              <a:t>What information did GIS participants indicate needing to know prior to making or fulfilling a request? </a:t>
            </a:r>
            <a:endParaRPr lang="en-US" sz="4800" dirty="0"/>
          </a:p>
        </p:txBody>
      </p:sp>
    </p:spTree>
    <p:extLst>
      <p:ext uri="{BB962C8B-B14F-4D97-AF65-F5344CB8AC3E}">
        <p14:creationId xmlns:p14="http://schemas.microsoft.com/office/powerpoint/2010/main" val="139779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Discussion and Hot Wash</a:t>
            </a:r>
          </a:p>
        </p:txBody>
      </p:sp>
      <p:sp>
        <p:nvSpPr>
          <p:cNvPr id="3" name="Content Placeholder 2"/>
          <p:cNvSpPr>
            <a:spLocks noGrp="1"/>
          </p:cNvSpPr>
          <p:nvPr>
            <p:ph idx="1"/>
          </p:nvPr>
        </p:nvSpPr>
        <p:spPr/>
        <p:txBody>
          <a:bodyPr>
            <a:noAutofit/>
          </a:bodyPr>
          <a:lstStyle/>
          <a:p>
            <a:pPr lvl="0"/>
            <a:r>
              <a:rPr lang="en-US" dirty="0"/>
              <a:t>Did GIS practitioners produce an enhanced and predictive consequence assessment that effectively supported operator decision making? (i.e., Did the products inform and change or affirm decisions using sound location-enabled analysis?)</a:t>
            </a:r>
          </a:p>
          <a:p>
            <a:pPr lvl="0"/>
            <a:r>
              <a:rPr lang="en-US" dirty="0"/>
              <a:t>Did GIS practitioners successfully incorporate operator-driven critical information points that successfully aided in operational decision making?</a:t>
            </a:r>
          </a:p>
          <a:p>
            <a:pPr lvl="1"/>
            <a:r>
              <a:rPr lang="en-US" dirty="0"/>
              <a:t>If yes, what critical information points were incorporated and why did they prove effective?</a:t>
            </a:r>
          </a:p>
          <a:p>
            <a:pPr lvl="1"/>
            <a:r>
              <a:rPr lang="en-US" dirty="0"/>
              <a:t>If no, why not? What challenges were experienced?</a:t>
            </a:r>
          </a:p>
          <a:p>
            <a:r>
              <a:rPr lang="en-US" dirty="0"/>
              <a:t>Did GIS practitioners successfully incorporate USNG to identify areas of interest, describe areas of responsibility, and communicate consequences to increase accuracy or confirm planning assumptions to support each discipline? (e.g., rather than communicate projected consequences by entire county, city – were GIS practitioners able to use USNG to “zero” in on affected areas?) </a:t>
            </a:r>
            <a:endParaRPr lang="en-US" sz="8000" dirty="0"/>
          </a:p>
        </p:txBody>
      </p:sp>
    </p:spTree>
    <p:extLst>
      <p:ext uri="{BB962C8B-B14F-4D97-AF65-F5344CB8AC3E}">
        <p14:creationId xmlns:p14="http://schemas.microsoft.com/office/powerpoint/2010/main" val="1756847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1132</Words>
  <Application>Microsoft Office PowerPoint</Application>
  <PresentationFormat>Widescreen</PresentationFormat>
  <Paragraphs>163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Times New Roman</vt:lpstr>
      <vt:lpstr>Office Theme</vt:lpstr>
      <vt:lpstr>Rising Waters - Exercise</vt:lpstr>
      <vt:lpstr>Exercise Goal</vt:lpstr>
      <vt:lpstr>Key Themes</vt:lpstr>
      <vt:lpstr>Exercise Objectives</vt:lpstr>
      <vt:lpstr>Geospatial Preparedness Objectives</vt:lpstr>
      <vt:lpstr>Assumptions</vt:lpstr>
      <vt:lpstr>Helpful Hints</vt:lpstr>
      <vt:lpstr>Final Discussion and Hot Wash</vt:lpstr>
      <vt:lpstr>Final Discussion and Hot Wash</vt:lpstr>
      <vt:lpstr>Scenario</vt:lpstr>
      <vt:lpstr>Pre-Incident</vt:lpstr>
      <vt:lpstr>Flood Potential Forecast</vt:lpstr>
      <vt:lpstr>PowerPoint Presentation</vt:lpstr>
      <vt:lpstr>Demographics</vt:lpstr>
      <vt:lpstr>Accessing NAPSG ArcGIS Online Accounts</vt:lpstr>
      <vt:lpstr>Exercise Groups (Morning)</vt:lpstr>
      <vt:lpstr>Exercise Groups (Morning)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Lanclos</dc:creator>
  <cp:lastModifiedBy>Rebecca Harned</cp:lastModifiedBy>
  <cp:revision>119</cp:revision>
  <dcterms:created xsi:type="dcterms:W3CDTF">2016-02-03T19:47:44Z</dcterms:created>
  <dcterms:modified xsi:type="dcterms:W3CDTF">2017-08-06T20:15:26Z</dcterms:modified>
</cp:coreProperties>
</file>