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32"/>
  </p:notesMasterIdLst>
  <p:handoutMasterIdLst>
    <p:handoutMasterId r:id="rId33"/>
  </p:handoutMasterIdLst>
  <p:sldIdLst>
    <p:sldId id="256" r:id="rId3"/>
    <p:sldId id="924" r:id="rId4"/>
    <p:sldId id="1038" r:id="rId5"/>
    <p:sldId id="1039" r:id="rId6"/>
    <p:sldId id="1019" r:id="rId7"/>
    <p:sldId id="932" r:id="rId8"/>
    <p:sldId id="947" r:id="rId9"/>
    <p:sldId id="933" r:id="rId10"/>
    <p:sldId id="1020" r:id="rId11"/>
    <p:sldId id="934" r:id="rId12"/>
    <p:sldId id="1029" r:id="rId13"/>
    <p:sldId id="1030" r:id="rId14"/>
    <p:sldId id="1032" r:id="rId15"/>
    <p:sldId id="1021" r:id="rId16"/>
    <p:sldId id="1033" r:id="rId17"/>
    <p:sldId id="1040" r:id="rId18"/>
    <p:sldId id="992" r:id="rId19"/>
    <p:sldId id="1022" r:id="rId20"/>
    <p:sldId id="916" r:id="rId21"/>
    <p:sldId id="905" r:id="rId22"/>
    <p:sldId id="917" r:id="rId23"/>
    <p:sldId id="919" r:id="rId24"/>
    <p:sldId id="1037" r:id="rId25"/>
    <p:sldId id="1023" r:id="rId26"/>
    <p:sldId id="1024" r:id="rId27"/>
    <p:sldId id="1025" r:id="rId28"/>
    <p:sldId id="1026" r:id="rId29"/>
    <p:sldId id="1027" r:id="rId30"/>
    <p:sldId id="1028" r:id="rId31"/>
  </p:sldIdLst>
  <p:sldSz cx="9144000" cy="6858000" type="screen4x3"/>
  <p:notesSz cx="7315200" cy="9601200"/>
  <p:defaultTextStyle>
    <a:defPPr>
      <a:defRPr lang="en-GB"/>
    </a:defPPr>
    <a:lvl1pPr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2CC"/>
    <a:srgbClr val="FFFFCC"/>
    <a:srgbClr val="990033"/>
    <a:srgbClr val="99FF99"/>
    <a:srgbClr val="FFCCFF"/>
    <a:srgbClr val="FFFF00"/>
    <a:srgbClr val="800080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40" autoAdjust="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20" y="208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F7DEB-4604-4C1C-9092-D368E9FC5672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F6F25B2-5CEE-485D-B114-9C00A02577E8}">
      <dgm:prSet phldrT="[Text]"/>
      <dgm:spPr/>
      <dgm:t>
        <a:bodyPr/>
        <a:lstStyle/>
        <a:p>
          <a:r>
            <a:rPr lang="en-US" dirty="0"/>
            <a:t>33,408</a:t>
          </a:r>
        </a:p>
      </dgm:t>
    </dgm:pt>
    <dgm:pt modelId="{8F183596-1BCB-48F6-9732-8F0831003AD1}" type="parTrans" cxnId="{182A939A-99D1-4BFB-9B83-78EC059FBDC6}">
      <dgm:prSet/>
      <dgm:spPr/>
      <dgm:t>
        <a:bodyPr/>
        <a:lstStyle/>
        <a:p>
          <a:endParaRPr lang="en-US"/>
        </a:p>
      </dgm:t>
    </dgm:pt>
    <dgm:pt modelId="{7FC8D156-18C2-45BB-851C-64BFA653D6A7}" type="sibTrans" cxnId="{182A939A-99D1-4BFB-9B83-78EC059FBDC6}">
      <dgm:prSet/>
      <dgm:spPr/>
      <dgm:t>
        <a:bodyPr/>
        <a:lstStyle/>
        <a:p>
          <a:endParaRPr lang="en-US"/>
        </a:p>
      </dgm:t>
    </dgm:pt>
    <dgm:pt modelId="{8CE3793B-091F-4752-B57B-274CD9C3E78C}">
      <dgm:prSet phldrT="[Text]"/>
      <dgm:spPr/>
      <dgm:t>
        <a:bodyPr/>
        <a:lstStyle/>
        <a:p>
          <a:r>
            <a:rPr lang="en-US" dirty="0"/>
            <a:t>Total Wireless Emergency Alert (WEA) messages sent</a:t>
          </a:r>
        </a:p>
      </dgm:t>
    </dgm:pt>
    <dgm:pt modelId="{A88D05A6-742E-486F-A3D6-189BA191403B}" type="parTrans" cxnId="{0C76F09C-D8DA-4ADE-91D2-A7E8CE9CD562}">
      <dgm:prSet/>
      <dgm:spPr/>
      <dgm:t>
        <a:bodyPr/>
        <a:lstStyle/>
        <a:p>
          <a:endParaRPr lang="en-US"/>
        </a:p>
      </dgm:t>
    </dgm:pt>
    <dgm:pt modelId="{DDCC374D-FE98-4682-A5B5-B98661C39C3F}" type="sibTrans" cxnId="{0C76F09C-D8DA-4ADE-91D2-A7E8CE9CD562}">
      <dgm:prSet/>
      <dgm:spPr/>
      <dgm:t>
        <a:bodyPr/>
        <a:lstStyle/>
        <a:p>
          <a:endParaRPr lang="en-US"/>
        </a:p>
      </dgm:t>
    </dgm:pt>
    <dgm:pt modelId="{5AD3BBD1-36F1-415B-BCA5-A35877535252}">
      <dgm:prSet phldrT="[Text]"/>
      <dgm:spPr/>
      <dgm:t>
        <a:bodyPr/>
        <a:lstStyle/>
        <a:p>
          <a:r>
            <a:rPr lang="en-US" dirty="0"/>
            <a:t>10</a:t>
          </a:r>
        </a:p>
      </dgm:t>
    </dgm:pt>
    <dgm:pt modelId="{2257892D-E901-4FD4-B91C-3DE877F75B82}" type="parTrans" cxnId="{5705C9A1-4729-4D09-AA83-ECC941887B33}">
      <dgm:prSet/>
      <dgm:spPr/>
      <dgm:t>
        <a:bodyPr/>
        <a:lstStyle/>
        <a:p>
          <a:endParaRPr lang="en-US"/>
        </a:p>
      </dgm:t>
    </dgm:pt>
    <dgm:pt modelId="{AC97D699-5C31-4B2C-8849-8B4E528D3974}" type="sibTrans" cxnId="{5705C9A1-4729-4D09-AA83-ECC941887B33}">
      <dgm:prSet/>
      <dgm:spPr/>
      <dgm:t>
        <a:bodyPr/>
        <a:lstStyle/>
        <a:p>
          <a:endParaRPr lang="en-US"/>
        </a:p>
      </dgm:t>
    </dgm:pt>
    <dgm:pt modelId="{D13C7613-A331-4C58-B02E-44B2558F3905}">
      <dgm:prSet phldrT="[Text]"/>
      <dgm:spPr/>
      <dgm:t>
        <a:bodyPr/>
        <a:lstStyle/>
        <a:p>
          <a:r>
            <a:rPr lang="en-US" dirty="0"/>
            <a:t>Flood alerts sent by state/local EMAs</a:t>
          </a:r>
        </a:p>
      </dgm:t>
    </dgm:pt>
    <dgm:pt modelId="{68482775-1ECB-456A-9788-DCFA37A1826B}" type="parTrans" cxnId="{DD3073A1-0AA6-43EA-96EA-ACAB12F215B7}">
      <dgm:prSet/>
      <dgm:spPr/>
      <dgm:t>
        <a:bodyPr/>
        <a:lstStyle/>
        <a:p>
          <a:endParaRPr lang="en-US"/>
        </a:p>
      </dgm:t>
    </dgm:pt>
    <dgm:pt modelId="{7CF7D56A-9EAC-49FB-9D0A-2DF9E23C47A8}" type="sibTrans" cxnId="{DD3073A1-0AA6-43EA-96EA-ACAB12F215B7}">
      <dgm:prSet/>
      <dgm:spPr/>
      <dgm:t>
        <a:bodyPr/>
        <a:lstStyle/>
        <a:p>
          <a:endParaRPr lang="en-US"/>
        </a:p>
      </dgm:t>
    </dgm:pt>
    <dgm:pt modelId="{94C61E6E-C6FC-4042-B99E-1624E47A3389}">
      <dgm:prSet phldrT="[Text]"/>
      <dgm:spPr/>
      <dgm:t>
        <a:bodyPr/>
        <a:lstStyle/>
        <a:p>
          <a:r>
            <a:rPr lang="en-US" dirty="0"/>
            <a:t>17,482</a:t>
          </a:r>
        </a:p>
      </dgm:t>
    </dgm:pt>
    <dgm:pt modelId="{16BE9797-BF8B-4515-933C-A2300DCD2E5E}" type="parTrans" cxnId="{F84F502C-F0ED-4FB0-9747-A77B980E7A0A}">
      <dgm:prSet/>
      <dgm:spPr/>
      <dgm:t>
        <a:bodyPr/>
        <a:lstStyle/>
        <a:p>
          <a:endParaRPr lang="en-US"/>
        </a:p>
      </dgm:t>
    </dgm:pt>
    <dgm:pt modelId="{1C3659C9-B387-4643-B075-7358DB4F551F}" type="sibTrans" cxnId="{F84F502C-F0ED-4FB0-9747-A77B980E7A0A}">
      <dgm:prSet/>
      <dgm:spPr/>
      <dgm:t>
        <a:bodyPr/>
        <a:lstStyle/>
        <a:p>
          <a:endParaRPr lang="en-US"/>
        </a:p>
      </dgm:t>
    </dgm:pt>
    <dgm:pt modelId="{D3854384-CCC2-4B47-880F-F930FF0A35CA}">
      <dgm:prSet phldrT="[Text]"/>
      <dgm:spPr/>
      <dgm:t>
        <a:bodyPr/>
        <a:lstStyle/>
        <a:p>
          <a:r>
            <a:rPr lang="en-US" dirty="0"/>
            <a:t>Flash Flood Warnings sent by NWS</a:t>
          </a:r>
        </a:p>
      </dgm:t>
    </dgm:pt>
    <dgm:pt modelId="{993B266B-6172-466F-882D-2E175AEDC625}" type="parTrans" cxnId="{D9D66A39-86FB-4D83-8093-034053394ACB}">
      <dgm:prSet/>
      <dgm:spPr/>
      <dgm:t>
        <a:bodyPr/>
        <a:lstStyle/>
        <a:p>
          <a:endParaRPr lang="en-US"/>
        </a:p>
      </dgm:t>
    </dgm:pt>
    <dgm:pt modelId="{4F150995-D993-43E0-B8FC-DDF200B0D930}" type="sibTrans" cxnId="{D9D66A39-86FB-4D83-8093-034053394ACB}">
      <dgm:prSet/>
      <dgm:spPr/>
      <dgm:t>
        <a:bodyPr/>
        <a:lstStyle/>
        <a:p>
          <a:endParaRPr lang="en-US"/>
        </a:p>
      </dgm:t>
    </dgm:pt>
    <dgm:pt modelId="{2FD0E4B5-90C1-4390-B3FB-C152AC4636C0}" type="pres">
      <dgm:prSet presAssocID="{91DF7DEB-4604-4C1C-9092-D368E9FC5672}" presName="Name0" presStyleCnt="0">
        <dgm:presLayoutVars>
          <dgm:dir/>
          <dgm:animLvl val="lvl"/>
          <dgm:resizeHandles val="exact"/>
        </dgm:presLayoutVars>
      </dgm:prSet>
      <dgm:spPr/>
    </dgm:pt>
    <dgm:pt modelId="{BFCEB47C-ACCB-4C5F-A7BC-18070CF6917F}" type="pres">
      <dgm:prSet presAssocID="{6F6F25B2-5CEE-485D-B114-9C00A02577E8}" presName="linNode" presStyleCnt="0"/>
      <dgm:spPr/>
    </dgm:pt>
    <dgm:pt modelId="{73433741-A5F0-46A7-9934-2EE813F856BB}" type="pres">
      <dgm:prSet presAssocID="{6F6F25B2-5CEE-485D-B114-9C00A02577E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0272074-822A-4FA5-B81D-1D07F74DAD2D}" type="pres">
      <dgm:prSet presAssocID="{6F6F25B2-5CEE-485D-B114-9C00A02577E8}" presName="descendantText" presStyleLbl="alignAccFollowNode1" presStyleIdx="0" presStyleCnt="3">
        <dgm:presLayoutVars>
          <dgm:bulletEnabled val="1"/>
        </dgm:presLayoutVars>
      </dgm:prSet>
      <dgm:spPr/>
    </dgm:pt>
    <dgm:pt modelId="{5CCFE331-812A-4A84-9961-6BEBF3BAB2FE}" type="pres">
      <dgm:prSet presAssocID="{7FC8D156-18C2-45BB-851C-64BFA653D6A7}" presName="sp" presStyleCnt="0"/>
      <dgm:spPr/>
    </dgm:pt>
    <dgm:pt modelId="{B428BF42-2FC1-432F-BA22-C90C480F263B}" type="pres">
      <dgm:prSet presAssocID="{94C61E6E-C6FC-4042-B99E-1624E47A3389}" presName="linNode" presStyleCnt="0"/>
      <dgm:spPr/>
    </dgm:pt>
    <dgm:pt modelId="{13DF7903-823B-42DC-95C8-4113F25D7CEE}" type="pres">
      <dgm:prSet presAssocID="{94C61E6E-C6FC-4042-B99E-1624E47A338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F5E1F98-E392-473F-AA97-D1D5AB24E9CE}" type="pres">
      <dgm:prSet presAssocID="{94C61E6E-C6FC-4042-B99E-1624E47A3389}" presName="descendantText" presStyleLbl="alignAccFollowNode1" presStyleIdx="1" presStyleCnt="3">
        <dgm:presLayoutVars>
          <dgm:bulletEnabled val="1"/>
        </dgm:presLayoutVars>
      </dgm:prSet>
      <dgm:spPr/>
    </dgm:pt>
    <dgm:pt modelId="{EEBAA806-9BEA-47EA-9C0D-9DBAE0D5EB4B}" type="pres">
      <dgm:prSet presAssocID="{1C3659C9-B387-4643-B075-7358DB4F551F}" presName="sp" presStyleCnt="0"/>
      <dgm:spPr/>
    </dgm:pt>
    <dgm:pt modelId="{F4A1322C-7F86-4AD8-9E72-45CDC1AE20C7}" type="pres">
      <dgm:prSet presAssocID="{5AD3BBD1-36F1-415B-BCA5-A35877535252}" presName="linNode" presStyleCnt="0"/>
      <dgm:spPr/>
    </dgm:pt>
    <dgm:pt modelId="{B3B78438-E186-42E9-86F6-14378CD61C41}" type="pres">
      <dgm:prSet presAssocID="{5AD3BBD1-36F1-415B-BCA5-A3587753525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2146E54-62C7-43C0-B027-89578F87A945}" type="pres">
      <dgm:prSet presAssocID="{5AD3BBD1-36F1-415B-BCA5-A3587753525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CF6BA01-2A03-46ED-8C19-6111C2295EDA}" type="presOf" srcId="{D3854384-CCC2-4B47-880F-F930FF0A35CA}" destId="{4F5E1F98-E392-473F-AA97-D1D5AB24E9CE}" srcOrd="0" destOrd="0" presId="urn:microsoft.com/office/officeart/2005/8/layout/vList5"/>
    <dgm:cxn modelId="{F84F502C-F0ED-4FB0-9747-A77B980E7A0A}" srcId="{91DF7DEB-4604-4C1C-9092-D368E9FC5672}" destId="{94C61E6E-C6FC-4042-B99E-1624E47A3389}" srcOrd="1" destOrd="0" parTransId="{16BE9797-BF8B-4515-933C-A2300DCD2E5E}" sibTransId="{1C3659C9-B387-4643-B075-7358DB4F551F}"/>
    <dgm:cxn modelId="{D9D66A39-86FB-4D83-8093-034053394ACB}" srcId="{94C61E6E-C6FC-4042-B99E-1624E47A3389}" destId="{D3854384-CCC2-4B47-880F-F930FF0A35CA}" srcOrd="0" destOrd="0" parTransId="{993B266B-6172-466F-882D-2E175AEDC625}" sibTransId="{4F150995-D993-43E0-B8FC-DDF200B0D930}"/>
    <dgm:cxn modelId="{8BB87167-F154-4A22-9E2E-06C141EF4BA0}" type="presOf" srcId="{94C61E6E-C6FC-4042-B99E-1624E47A3389}" destId="{13DF7903-823B-42DC-95C8-4113F25D7CEE}" srcOrd="0" destOrd="0" presId="urn:microsoft.com/office/officeart/2005/8/layout/vList5"/>
    <dgm:cxn modelId="{0FED7853-5568-43AD-A8E5-3ADDFFD0401D}" type="presOf" srcId="{6F6F25B2-5CEE-485D-B114-9C00A02577E8}" destId="{73433741-A5F0-46A7-9934-2EE813F856BB}" srcOrd="0" destOrd="0" presId="urn:microsoft.com/office/officeart/2005/8/layout/vList5"/>
    <dgm:cxn modelId="{757A1799-21B7-4E20-9A75-1E3CDFDBDDA1}" type="presOf" srcId="{91DF7DEB-4604-4C1C-9092-D368E9FC5672}" destId="{2FD0E4B5-90C1-4390-B3FB-C152AC4636C0}" srcOrd="0" destOrd="0" presId="urn:microsoft.com/office/officeart/2005/8/layout/vList5"/>
    <dgm:cxn modelId="{182A939A-99D1-4BFB-9B83-78EC059FBDC6}" srcId="{91DF7DEB-4604-4C1C-9092-D368E9FC5672}" destId="{6F6F25B2-5CEE-485D-B114-9C00A02577E8}" srcOrd="0" destOrd="0" parTransId="{8F183596-1BCB-48F6-9732-8F0831003AD1}" sibTransId="{7FC8D156-18C2-45BB-851C-64BFA653D6A7}"/>
    <dgm:cxn modelId="{0C76F09C-D8DA-4ADE-91D2-A7E8CE9CD562}" srcId="{6F6F25B2-5CEE-485D-B114-9C00A02577E8}" destId="{8CE3793B-091F-4752-B57B-274CD9C3E78C}" srcOrd="0" destOrd="0" parTransId="{A88D05A6-742E-486F-A3D6-189BA191403B}" sibTransId="{DDCC374D-FE98-4682-A5B5-B98661C39C3F}"/>
    <dgm:cxn modelId="{DD3073A1-0AA6-43EA-96EA-ACAB12F215B7}" srcId="{5AD3BBD1-36F1-415B-BCA5-A35877535252}" destId="{D13C7613-A331-4C58-B02E-44B2558F3905}" srcOrd="0" destOrd="0" parTransId="{68482775-1ECB-456A-9788-DCFA37A1826B}" sibTransId="{7CF7D56A-9EAC-49FB-9D0A-2DF9E23C47A8}"/>
    <dgm:cxn modelId="{5705C9A1-4729-4D09-AA83-ECC941887B33}" srcId="{91DF7DEB-4604-4C1C-9092-D368E9FC5672}" destId="{5AD3BBD1-36F1-415B-BCA5-A35877535252}" srcOrd="2" destOrd="0" parTransId="{2257892D-E901-4FD4-B91C-3DE877F75B82}" sibTransId="{AC97D699-5C31-4B2C-8849-8B4E528D3974}"/>
    <dgm:cxn modelId="{6168CEBF-4CDD-44A6-BC64-B8BB5D31AA81}" type="presOf" srcId="{8CE3793B-091F-4752-B57B-274CD9C3E78C}" destId="{A0272074-822A-4FA5-B81D-1D07F74DAD2D}" srcOrd="0" destOrd="0" presId="urn:microsoft.com/office/officeart/2005/8/layout/vList5"/>
    <dgm:cxn modelId="{0DB249C1-E5EE-41BC-84B9-8076658286E7}" type="presOf" srcId="{5AD3BBD1-36F1-415B-BCA5-A35877535252}" destId="{B3B78438-E186-42E9-86F6-14378CD61C41}" srcOrd="0" destOrd="0" presId="urn:microsoft.com/office/officeart/2005/8/layout/vList5"/>
    <dgm:cxn modelId="{13D2A7F1-877E-4A61-8D85-F2540544EE81}" type="presOf" srcId="{D13C7613-A331-4C58-B02E-44B2558F3905}" destId="{E2146E54-62C7-43C0-B027-89578F87A945}" srcOrd="0" destOrd="0" presId="urn:microsoft.com/office/officeart/2005/8/layout/vList5"/>
    <dgm:cxn modelId="{12B2D70A-74E1-4C36-B81D-05EDD5444141}" type="presParOf" srcId="{2FD0E4B5-90C1-4390-B3FB-C152AC4636C0}" destId="{BFCEB47C-ACCB-4C5F-A7BC-18070CF6917F}" srcOrd="0" destOrd="0" presId="urn:microsoft.com/office/officeart/2005/8/layout/vList5"/>
    <dgm:cxn modelId="{EEDF1793-55EE-41E2-A766-F6D9C4A54EE5}" type="presParOf" srcId="{BFCEB47C-ACCB-4C5F-A7BC-18070CF6917F}" destId="{73433741-A5F0-46A7-9934-2EE813F856BB}" srcOrd="0" destOrd="0" presId="urn:microsoft.com/office/officeart/2005/8/layout/vList5"/>
    <dgm:cxn modelId="{493DBD6C-3957-4454-AC5D-5C4239D0FEF6}" type="presParOf" srcId="{BFCEB47C-ACCB-4C5F-A7BC-18070CF6917F}" destId="{A0272074-822A-4FA5-B81D-1D07F74DAD2D}" srcOrd="1" destOrd="0" presId="urn:microsoft.com/office/officeart/2005/8/layout/vList5"/>
    <dgm:cxn modelId="{A6CE0A9D-2E00-450A-9246-757EFC2B471A}" type="presParOf" srcId="{2FD0E4B5-90C1-4390-B3FB-C152AC4636C0}" destId="{5CCFE331-812A-4A84-9961-6BEBF3BAB2FE}" srcOrd="1" destOrd="0" presId="urn:microsoft.com/office/officeart/2005/8/layout/vList5"/>
    <dgm:cxn modelId="{FE81271E-F202-4BFB-81D8-DC8DDC66E95E}" type="presParOf" srcId="{2FD0E4B5-90C1-4390-B3FB-C152AC4636C0}" destId="{B428BF42-2FC1-432F-BA22-C90C480F263B}" srcOrd="2" destOrd="0" presId="urn:microsoft.com/office/officeart/2005/8/layout/vList5"/>
    <dgm:cxn modelId="{535066E4-20DF-4E1E-9C18-7F359EC56735}" type="presParOf" srcId="{B428BF42-2FC1-432F-BA22-C90C480F263B}" destId="{13DF7903-823B-42DC-95C8-4113F25D7CEE}" srcOrd="0" destOrd="0" presId="urn:microsoft.com/office/officeart/2005/8/layout/vList5"/>
    <dgm:cxn modelId="{F3B2E7F6-3496-4BC7-93C6-C3FF68DEAE45}" type="presParOf" srcId="{B428BF42-2FC1-432F-BA22-C90C480F263B}" destId="{4F5E1F98-E392-473F-AA97-D1D5AB24E9CE}" srcOrd="1" destOrd="0" presId="urn:microsoft.com/office/officeart/2005/8/layout/vList5"/>
    <dgm:cxn modelId="{F3AF0279-89E1-4D56-B950-8DE150578A5B}" type="presParOf" srcId="{2FD0E4B5-90C1-4390-B3FB-C152AC4636C0}" destId="{EEBAA806-9BEA-47EA-9C0D-9DBAE0D5EB4B}" srcOrd="3" destOrd="0" presId="urn:microsoft.com/office/officeart/2005/8/layout/vList5"/>
    <dgm:cxn modelId="{26EBBCEA-B725-4FCE-A2A3-54A428A0AB1C}" type="presParOf" srcId="{2FD0E4B5-90C1-4390-B3FB-C152AC4636C0}" destId="{F4A1322C-7F86-4AD8-9E72-45CDC1AE20C7}" srcOrd="4" destOrd="0" presId="urn:microsoft.com/office/officeart/2005/8/layout/vList5"/>
    <dgm:cxn modelId="{30BD98F0-3878-4D9F-8084-F72CE659D357}" type="presParOf" srcId="{F4A1322C-7F86-4AD8-9E72-45CDC1AE20C7}" destId="{B3B78438-E186-42E9-86F6-14378CD61C41}" srcOrd="0" destOrd="0" presId="urn:microsoft.com/office/officeart/2005/8/layout/vList5"/>
    <dgm:cxn modelId="{831283E2-D516-493B-B206-E24DF3F21876}" type="presParOf" srcId="{F4A1322C-7F86-4AD8-9E72-45CDC1AE20C7}" destId="{E2146E54-62C7-43C0-B027-89578F87A9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72074-822A-4FA5-B81D-1D07F74DAD2D}">
      <dsp:nvSpPr>
        <dsp:cNvPr id="0" name=""/>
        <dsp:cNvSpPr/>
      </dsp:nvSpPr>
      <dsp:spPr>
        <a:xfrm rot="5400000">
          <a:off x="5180782" y="-1991815"/>
          <a:ext cx="1139428" cy="54122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Total Wireless Emergency Alert (WEA) messages sent</a:t>
          </a:r>
        </a:p>
      </dsp:txBody>
      <dsp:txXfrm rot="-5400000">
        <a:off x="3044380" y="200209"/>
        <a:ext cx="5356610" cy="1028184"/>
      </dsp:txXfrm>
    </dsp:sp>
    <dsp:sp modelId="{73433741-A5F0-46A7-9934-2EE813F856BB}">
      <dsp:nvSpPr>
        <dsp:cNvPr id="0" name=""/>
        <dsp:cNvSpPr/>
      </dsp:nvSpPr>
      <dsp:spPr>
        <a:xfrm>
          <a:off x="0" y="2158"/>
          <a:ext cx="3044380" cy="1424285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33,408</a:t>
          </a:r>
        </a:p>
      </dsp:txBody>
      <dsp:txXfrm>
        <a:off x="69528" y="71686"/>
        <a:ext cx="2905324" cy="1285229"/>
      </dsp:txXfrm>
    </dsp:sp>
    <dsp:sp modelId="{4F5E1F98-E392-473F-AA97-D1D5AB24E9CE}">
      <dsp:nvSpPr>
        <dsp:cNvPr id="0" name=""/>
        <dsp:cNvSpPr/>
      </dsp:nvSpPr>
      <dsp:spPr>
        <a:xfrm rot="5400000">
          <a:off x="5180782" y="-496316"/>
          <a:ext cx="1139428" cy="54122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Flash Flood Warnings sent by NWS</a:t>
          </a:r>
        </a:p>
      </dsp:txBody>
      <dsp:txXfrm rot="-5400000">
        <a:off x="3044380" y="1695708"/>
        <a:ext cx="5356610" cy="1028184"/>
      </dsp:txXfrm>
    </dsp:sp>
    <dsp:sp modelId="{13DF7903-823B-42DC-95C8-4113F25D7CEE}">
      <dsp:nvSpPr>
        <dsp:cNvPr id="0" name=""/>
        <dsp:cNvSpPr/>
      </dsp:nvSpPr>
      <dsp:spPr>
        <a:xfrm>
          <a:off x="0" y="1497657"/>
          <a:ext cx="3044380" cy="1424285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17,482</a:t>
          </a:r>
        </a:p>
      </dsp:txBody>
      <dsp:txXfrm>
        <a:off x="69528" y="1567185"/>
        <a:ext cx="2905324" cy="1285229"/>
      </dsp:txXfrm>
    </dsp:sp>
    <dsp:sp modelId="{E2146E54-62C7-43C0-B027-89578F87A945}">
      <dsp:nvSpPr>
        <dsp:cNvPr id="0" name=""/>
        <dsp:cNvSpPr/>
      </dsp:nvSpPr>
      <dsp:spPr>
        <a:xfrm rot="5400000">
          <a:off x="5180782" y="999183"/>
          <a:ext cx="1139428" cy="54122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Flood alerts sent by state/local EMAs</a:t>
          </a:r>
        </a:p>
      </dsp:txBody>
      <dsp:txXfrm rot="-5400000">
        <a:off x="3044380" y="3191207"/>
        <a:ext cx="5356610" cy="1028184"/>
      </dsp:txXfrm>
    </dsp:sp>
    <dsp:sp modelId="{B3B78438-E186-42E9-86F6-14378CD61C41}">
      <dsp:nvSpPr>
        <dsp:cNvPr id="0" name=""/>
        <dsp:cNvSpPr/>
      </dsp:nvSpPr>
      <dsp:spPr>
        <a:xfrm>
          <a:off x="0" y="2993156"/>
          <a:ext cx="3044380" cy="1424285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10</a:t>
          </a:r>
        </a:p>
      </dsp:txBody>
      <dsp:txXfrm>
        <a:off x="69528" y="3062684"/>
        <a:ext cx="2905324" cy="1285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359" cy="4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483278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183" y="0"/>
            <a:ext cx="3171359" cy="4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483278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513"/>
            <a:ext cx="3171359" cy="4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483278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183" y="9118513"/>
            <a:ext cx="3171359" cy="4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483278">
              <a:defRPr sz="1200">
                <a:solidFill>
                  <a:srgbClr val="000000"/>
                </a:solidFill>
              </a:defRPr>
            </a:lvl1pPr>
          </a:lstStyle>
          <a:p>
            <a:fld id="{EBDD6466-2D48-46F0-AD16-E04EC60B586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2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006" tIns="47503" rIns="95006" bIns="47503" anchor="ctr"/>
          <a:lstStyle/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69699" cy="479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4" tIns="49470" rIns="95134" bIns="49470" numCol="1" anchor="t" anchorCtr="0" compatLnSpc="1">
            <a:prstTxWarp prst="textNoShape">
              <a:avLst/>
            </a:prstTxWarp>
          </a:bodyPr>
          <a:lstStyle>
            <a:lvl1pPr defTabSz="483278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65327" algn="l"/>
                <a:tab pos="1530655" algn="l"/>
                <a:tab pos="2295982" algn="l"/>
                <a:tab pos="30613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2183" y="0"/>
            <a:ext cx="3169699" cy="479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4" tIns="49470" rIns="95134" bIns="49470" numCol="1" anchor="t" anchorCtr="0" compatLnSpc="1">
            <a:prstTxWarp prst="textNoShape">
              <a:avLst/>
            </a:prstTxWarp>
          </a:bodyPr>
          <a:lstStyle>
            <a:lvl1pPr algn="r" defTabSz="483278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65327" algn="l"/>
                <a:tab pos="1530655" algn="l"/>
                <a:tab pos="2295982" algn="l"/>
                <a:tab pos="30613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799013" cy="3598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31853" y="4560899"/>
            <a:ext cx="5849836" cy="43195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4" tIns="49470" rIns="95134" bIns="4947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118513"/>
            <a:ext cx="3169699" cy="479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4" tIns="49470" rIns="95134" bIns="49470" numCol="1" anchor="b" anchorCtr="0" compatLnSpc="1">
            <a:prstTxWarp prst="textNoShape">
              <a:avLst/>
            </a:prstTxWarp>
          </a:bodyPr>
          <a:lstStyle>
            <a:lvl1pPr defTabSz="483278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65327" algn="l"/>
                <a:tab pos="1530655" algn="l"/>
                <a:tab pos="2295982" algn="l"/>
                <a:tab pos="30613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2183" y="9118513"/>
            <a:ext cx="3169699" cy="479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4" tIns="49470" rIns="95134" bIns="49470" numCol="1" anchor="b" anchorCtr="0" compatLnSpc="1">
            <a:prstTxWarp prst="textNoShape">
              <a:avLst/>
            </a:prstTxWarp>
          </a:bodyPr>
          <a:lstStyle>
            <a:lvl1pPr algn="r" defTabSz="483278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65327" algn="l"/>
                <a:tab pos="1530655" algn="l"/>
                <a:tab pos="2295982" algn="l"/>
                <a:tab pos="306131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EB24E4AF-4517-49DF-8A7D-019203E9945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9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6F399D-6FA4-4DAB-AAB6-0AAF5421FD63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53" y="4560898"/>
            <a:ext cx="5851496" cy="43228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56" tIns="48328" rIns="96656" bIns="48328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3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Past, Present, Future</a:t>
            </a:r>
          </a:p>
          <a:p>
            <a:r>
              <a:rPr lang="en-US" dirty="0"/>
              <a:t>Note</a:t>
            </a:r>
            <a:r>
              <a:rPr lang="en-US" baseline="0" dirty="0"/>
              <a:t> that subscription-based alerting should be in there circa 2000 and beyond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24E4AF-4517-49DF-8A7D-019203E9945E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539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9BB20-DE07-43AD-97D8-3A0873DC994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29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41275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5167" y="4223479"/>
            <a:ext cx="6824869" cy="46579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432" tIns="48217" rIns="96432" bIns="48217"/>
          <a:lstStyle/>
          <a:p>
            <a:r>
              <a:rPr lang="it-IT" dirty="0"/>
              <a:t>AlertSense</a:t>
            </a:r>
          </a:p>
          <a:p>
            <a:r>
              <a:rPr lang="it-IT" dirty="0"/>
              <a:t>On-The-Go Alerting</a:t>
            </a:r>
          </a:p>
          <a:p>
            <a:r>
              <a:rPr lang="it-IT" dirty="0"/>
              <a:t>Comlabs EMnet</a:t>
            </a:r>
          </a:p>
          <a:p>
            <a:r>
              <a:rPr lang="it-IT" dirty="0"/>
              <a:t>GSS Alert Studio</a:t>
            </a:r>
          </a:p>
          <a:p>
            <a:r>
              <a:rPr lang="it-IT" dirty="0"/>
              <a:t>NC4 E Team</a:t>
            </a:r>
          </a:p>
          <a:p>
            <a:r>
              <a:rPr lang="it-IT" dirty="0"/>
              <a:t>Federal Signal CenterPoint Dashboard</a:t>
            </a:r>
          </a:p>
          <a:p>
            <a:r>
              <a:rPr lang="it-IT" dirty="0"/>
              <a:t>Inspiron WENS</a:t>
            </a:r>
          </a:p>
          <a:p>
            <a:r>
              <a:rPr lang="it-IT" dirty="0"/>
              <a:t>Asher Group Hyper-Reach</a:t>
            </a:r>
          </a:p>
          <a:p>
            <a:r>
              <a:rPr lang="it-IT" dirty="0"/>
              <a:t>Monroe DASEOC</a:t>
            </a:r>
          </a:p>
          <a:p>
            <a:r>
              <a:rPr lang="it-IT" dirty="0"/>
              <a:t>Interop</a:t>
            </a:r>
            <a:r>
              <a:rPr lang="it-IT" baseline="0" dirty="0"/>
              <a:t> Solutions </a:t>
            </a:r>
            <a:r>
              <a:rPr lang="it-IT" dirty="0"/>
              <a:t>Paraclete</a:t>
            </a:r>
          </a:p>
          <a:p>
            <a:r>
              <a:rPr lang="it-IT" dirty="0"/>
              <a:t>Geo-Comm GeoLynx</a:t>
            </a:r>
          </a:p>
          <a:p>
            <a:r>
              <a:rPr lang="it-IT" dirty="0"/>
              <a:t>Nixle</a:t>
            </a:r>
          </a:p>
          <a:p>
            <a:r>
              <a:rPr lang="it-IT" dirty="0"/>
              <a:t>ECN CodeRED</a:t>
            </a:r>
          </a:p>
          <a:p>
            <a:r>
              <a:rPr lang="it-IT" dirty="0"/>
              <a:t>AtHoc IWSAlerts</a:t>
            </a:r>
          </a:p>
          <a:p>
            <a:r>
              <a:rPr lang="it-IT" dirty="0"/>
              <a:t>Ping4Alerts!</a:t>
            </a:r>
          </a:p>
          <a:p>
            <a:r>
              <a:rPr lang="it-IT" dirty="0"/>
              <a:t>LEAP Portal</a:t>
            </a:r>
          </a:p>
          <a:p>
            <a:r>
              <a:rPr lang="it-IT" dirty="0"/>
              <a:t>Regroup Mass Notification</a:t>
            </a:r>
          </a:p>
          <a:p>
            <a:r>
              <a:rPr lang="it-IT" dirty="0"/>
              <a:t>Everbridge</a:t>
            </a:r>
          </a:p>
        </p:txBody>
      </p:sp>
    </p:spTree>
    <p:extLst>
      <p:ext uri="{BB962C8B-B14F-4D97-AF65-F5344CB8AC3E}">
        <p14:creationId xmlns:p14="http://schemas.microsoft.com/office/powerpoint/2010/main" val="307362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4F4232-20E6-4EFD-9215-0A7B262BB30B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4438" y="730250"/>
            <a:ext cx="4886325" cy="366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803" y="4636421"/>
            <a:ext cx="5363595" cy="43934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6656" tIns="48328" rIns="96656" bIns="48328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6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24E4AF-4517-49DF-8A7D-019203E9945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82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1	911 C.A.S.P.E.R. Systems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2	Air Capital Media, LLC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3	Alcatel-Lucent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4	American National Red Cross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5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AmikaMobile</a:t>
            </a: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6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Asqee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SPC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7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AtHoc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Inc.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8	ATI Systems, Inc.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9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Avalution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Consulting, LLC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10	Broadcast Television Group, LLC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11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Burli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Software, Inc.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12	Callaway Graphic Software, LLC (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NewsChief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Display System )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13	Canada MASAS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14	Carnegie Mellon University Silicon Valley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15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Caryl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Technologies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16	Centre for Security Science, Government of Canada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17	City of Lakewood, Colorado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18	Communications &amp; Power Engineering (dba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CommPower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), Inc.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19	Deaf Link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20	DHS Domestic Nuclear Detection Office (DNDO)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21	DHS Geospatial Management Office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22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Dotomi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a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ValueClick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Company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23	EZ Automation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24	Facebook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25	FEMA External Affairs (FEMA App)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26	FEMAC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27	Flagpole Inc., dba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TwitZip</a:t>
            </a: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28	For IPAWS Use (FEMA DMSE)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29	Gary A. Ham dba grandpaham.com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30	Geo-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Comm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Inc.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31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GSSNet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AlertFM</a:t>
            </a: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32	Icon Enterprises dba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CivicPlus</a:t>
            </a: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33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Indji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Systems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34	Interop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35	Jump2Go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36	KDEE Technology, LLC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37	MAX Smart Home, LLC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38	MIR3, Inc.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39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MyStateUSA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Inc.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40	National Public Radio (NPR)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41	Noggin IT Inc.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42	Oklahoma Interactive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43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Omnilert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LLC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44	Phillip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Grigalanz</a:t>
            </a: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45	PIER Systems, LLC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46	Public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Alerter</a:t>
            </a: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47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QuickSeries</a:t>
            </a: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48	Rapid Notify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49	Rave Wireless, Inc.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50	Robotic Paradigm Systems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51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SafeT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Inc.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52	Samsung Information Systems America, Inc.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53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Savi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Technology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54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Singlewire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Software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55	Skitter, Inc.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56	SOCIFI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57	Spectacular Media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58	Spectrum Solutions and Services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59	Swan Island Networks, Inc.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60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Syn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-Apps LLC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61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TechRadium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Inc</a:t>
            </a: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62	The Weather Channel Companies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63	Thunder Eagle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Inc</a:t>
            </a: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64	University of Hawai'i - Pacific Disaster Center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65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Versitell</a:t>
            </a: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66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Vizrt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Inc</a:t>
            </a: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67	Warning Aware, LLC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68	Weather Message Software, LLC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69	Weather4Me Alerts Platform (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TriState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Alerts)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70	WHDT World Television Service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71	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Wisemen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Multimedia, LLC</a:t>
            </a:r>
          </a:p>
          <a:p>
            <a:r>
              <a:rPr lang="en-US" sz="120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72	WRAL-TV, Capitol Broadcasting Company,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B24E4AF-4517-49DF-8A7D-019203E9945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0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BE3C3C-F021-44C0-B5E3-7DF0CFEC55F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0600CDF-B0B9-42A5-98A5-9249B978AC5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2963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35FAA5-A6D7-4C12-B7B2-D5F3BA9BCD2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6613" cy="7604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456613" cy="44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7620000" y="6477000"/>
            <a:ext cx="1370013" cy="303213"/>
          </a:xfrm>
        </p:spPr>
        <p:txBody>
          <a:bodyPr/>
          <a:lstStyle>
            <a:lvl1pPr>
              <a:defRPr/>
            </a:lvl1pPr>
          </a:lstStyle>
          <a:p>
            <a:fld id="{AAF58518-7714-4EF6-AD6B-3F522D2F9DA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DE2D02-EC79-4EC1-9254-9570B9F367A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A67091-EC1A-4818-AF08-9B92B689C93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DE92403-60E4-4A1D-B952-D99B3BA27C8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3B870C-7C61-48E4-B50C-B54340D6A28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0BD394-539F-4CFF-8954-4077F8AD130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F84743-5DD9-48CD-AEE9-8A6C510E997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3D8EE1-35EC-4AF7-97ED-5476E177837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28B10A-F996-4624-9FBE-126413C0CEB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F34193-3050-4711-BFD1-4AD030FDC43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B6478F-4F87-4EA5-AFA9-19141CED763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7E8899-A9FE-47A9-A5E9-DB886F1BD26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A595E6-EC6F-4810-B5A1-A9C490C0012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4875213" cy="1468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7620000" y="6477000"/>
            <a:ext cx="1370013" cy="303213"/>
          </a:xfrm>
        </p:spPr>
        <p:txBody>
          <a:bodyPr/>
          <a:lstStyle>
            <a:lvl1pPr>
              <a:defRPr/>
            </a:lvl1pPr>
          </a:lstStyle>
          <a:p>
            <a:fld id="{6F0E2956-F9DB-4DAB-BABB-82644E4834A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07CF05-7206-4D20-8FB4-06AF8DCC677C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51313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295400"/>
            <a:ext cx="41529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F5725E-DD22-4A0F-8285-9046EAC05BA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80E991-8F5E-4070-8BA7-CC8BCAE6F5C1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5E74F9-493D-4DE8-B4B4-699A47B5F08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BD5D6D-CB2D-4EED-8CCC-8AD61756D534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FF221FB-DB92-4F43-8562-F34CBD2D25A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13E1D2-7C42-428D-97F3-3B8A0F129D3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3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456613" cy="760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456613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6477000"/>
            <a:ext cx="13700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fld id="{27F113DF-29D2-40C4-B279-C4FCCA235871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</p:sldLayoutIdLst>
  <p:hf hdr="0" ftr="0" dt="0"/>
  <p:txStyles>
    <p:titleStyle>
      <a:lvl1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57200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48752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6477000"/>
            <a:ext cx="1370013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Times New Roman" pitchFamily="18" charset="0"/>
              <a:buNone/>
              <a:tabLst>
                <a:tab pos="723900" algn="l"/>
              </a:tabLst>
              <a:defRPr sz="1000">
                <a:solidFill>
                  <a:srgbClr val="000000"/>
                </a:solidFill>
                <a:latin typeface="+mj-lt"/>
              </a:defRPr>
            </a:lvl1pPr>
          </a:lstStyle>
          <a:p>
            <a:fld id="{F07BC758-F248-4DE2-A473-ED7F9CE1511A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246186"/>
        </a:buClr>
        <a:buSzPct val="100000"/>
        <a:buFont typeface="Times New Roman" pitchFamily="18" charset="0"/>
        <a:defRPr sz="4000">
          <a:solidFill>
            <a:srgbClr val="246186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57200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701804"/>
            <a:ext cx="6705600" cy="162401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FFFFFF"/>
                </a:solidFill>
                <a:latin typeface="Cambria" pitchFamily="18" charset="0"/>
              </a:rPr>
              <a:t>Integrated Public Alert and</a:t>
            </a:r>
            <a:br>
              <a:rPr lang="en-US" sz="3600" dirty="0">
                <a:solidFill>
                  <a:srgbClr val="FFFFFF"/>
                </a:solidFill>
                <a:latin typeface="Cambria" pitchFamily="18" charset="0"/>
              </a:rPr>
            </a:br>
            <a:r>
              <a:rPr lang="en-US" sz="3600" dirty="0">
                <a:solidFill>
                  <a:srgbClr val="FFFFFF"/>
                </a:solidFill>
                <a:latin typeface="Cambria" pitchFamily="18" charset="0"/>
              </a:rPr>
              <a:t>Warning System</a:t>
            </a:r>
            <a:endParaRPr lang="en-GB" sz="3600" dirty="0">
              <a:solidFill>
                <a:schemeClr val="folHlink"/>
              </a:solidFill>
              <a:latin typeface="Cambria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28600" y="3439890"/>
            <a:ext cx="7924800" cy="18179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FFFFF"/>
                </a:solidFill>
                <a:latin typeface="Cambria" pitchFamily="18" charset="0"/>
              </a:rPr>
              <a:t>Mark Lucero, Chief Engineer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FFFFF"/>
                </a:solidFill>
                <a:latin typeface="Cambria" pitchFamily="18" charset="0"/>
              </a:rPr>
              <a:t>IPAWS Division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FFFFF"/>
                </a:solidFill>
                <a:latin typeface="Cambria" pitchFamily="18" charset="0"/>
              </a:rPr>
              <a:t>mark.lucero@fema.dhs.gov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FFFFFF"/>
                </a:solidFill>
                <a:latin typeface="Cambria" pitchFamily="18" charset="0"/>
              </a:rPr>
              <a:t>202-646-1386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1000" y="5410200"/>
            <a:ext cx="6553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7FCEEB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>
              <a:solidFill>
                <a:srgbClr val="7FCEEB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04800" y="3352800"/>
            <a:ext cx="5334000" cy="0"/>
          </a:xfrm>
          <a:prstGeom prst="line">
            <a:avLst/>
          </a:prstGeom>
          <a:noFill/>
          <a:ln w="9360">
            <a:solidFill>
              <a:srgbClr val="7FCEEB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8600" y="5257800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dirty="0">
                <a:latin typeface="Cambria" pitchFamily="18" charset="0"/>
              </a:rPr>
              <a:t>August 8, 2017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66FA1-2C95-494D-BC80-9A3CA9C0353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Cambria" pitchFamily="18" charset="0"/>
              </a:rPr>
              <a:t>IPAWS Architecture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928769"/>
            <a:ext cx="8032275" cy="49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66082"/>
      </p:ext>
    </p:extLst>
  </p:cSld>
  <p:clrMapOvr>
    <a:masterClrMapping/>
  </p:clrMapOvr>
  <p:transition spd="med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Creating an IPAWS Alert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F28B10A-F996-4624-9FBE-126413C0CEBF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95400"/>
            <a:ext cx="3657600" cy="2926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897613"/>
            <a:ext cx="3657600" cy="3024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013" y="2728473"/>
            <a:ext cx="3657600" cy="30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96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143000" y="1676400"/>
            <a:ext cx="1524000" cy="3048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143000" y="3048000"/>
            <a:ext cx="1524000" cy="3048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43000" y="4429125"/>
            <a:ext cx="1524000" cy="3048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00" y="2057400"/>
            <a:ext cx="1454538" cy="20275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225" y="513877"/>
            <a:ext cx="3233788" cy="2425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Alert Dissemination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EAS</a:t>
            </a:r>
          </a:p>
          <a:p>
            <a:pPr lvl="1"/>
            <a:r>
              <a:rPr lang="en-US" dirty="0"/>
              <a:t>Broadcast</a:t>
            </a:r>
          </a:p>
          <a:p>
            <a:pPr lvl="1"/>
            <a:r>
              <a:rPr lang="en-US" dirty="0"/>
              <a:t>Large footprint</a:t>
            </a:r>
          </a:p>
          <a:p>
            <a:pPr lvl="1"/>
            <a:r>
              <a:rPr lang="en-US" dirty="0"/>
              <a:t>County-based</a:t>
            </a:r>
          </a:p>
          <a:p>
            <a:r>
              <a:rPr lang="en-US" dirty="0"/>
              <a:t>WEA</a:t>
            </a:r>
          </a:p>
          <a:p>
            <a:pPr lvl="1"/>
            <a:r>
              <a:rPr lang="en-US" dirty="0"/>
              <a:t>Broadcast</a:t>
            </a:r>
          </a:p>
          <a:p>
            <a:pPr lvl="1"/>
            <a:r>
              <a:rPr lang="en-US" dirty="0"/>
              <a:t>Medium footprint</a:t>
            </a:r>
          </a:p>
          <a:p>
            <a:pPr lvl="1"/>
            <a:r>
              <a:rPr lang="en-US" dirty="0"/>
              <a:t>Polygon based</a:t>
            </a:r>
          </a:p>
          <a:p>
            <a:r>
              <a:rPr lang="en-US" dirty="0"/>
              <a:t>NOAA Weather Radio</a:t>
            </a:r>
          </a:p>
          <a:p>
            <a:pPr lvl="1"/>
            <a:r>
              <a:rPr lang="en-US" dirty="0"/>
              <a:t>Broadcast</a:t>
            </a:r>
          </a:p>
          <a:p>
            <a:pPr lvl="1"/>
            <a:r>
              <a:rPr lang="en-US" dirty="0"/>
              <a:t>Large footprint</a:t>
            </a:r>
          </a:p>
          <a:p>
            <a:pPr lvl="1"/>
            <a:r>
              <a:rPr lang="en-US" dirty="0"/>
              <a:t>County-based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F28B10A-F996-4624-9FBE-126413C0CEBF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491" y="2514600"/>
            <a:ext cx="1846419" cy="327739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0" y="6455415"/>
            <a:ext cx="7843615" cy="478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</a:rPr>
              <a:t>http://wset.images.worldnow.com/images/24768116_BG1.jpg</a:t>
            </a:r>
          </a:p>
          <a:p>
            <a:r>
              <a:rPr lang="en-US" sz="900" dirty="0">
                <a:solidFill>
                  <a:schemeClr val="tx1"/>
                </a:solidFill>
              </a:rPr>
              <a:t>http://www.weathernationtv.com/app/uploads/2017/02/noaa-weather-radio-300x212.jpg</a:t>
            </a:r>
          </a:p>
          <a:p>
            <a:r>
              <a:rPr lang="en-US" sz="900" dirty="0">
                <a:solidFill>
                  <a:schemeClr val="tx1"/>
                </a:solidFill>
              </a:rPr>
              <a:t>https://i.ytimg.com/vi/Y3m-HdhGsQo/hqdefault.jpg</a:t>
            </a:r>
          </a:p>
        </p:txBody>
      </p:sp>
      <p:pic>
        <p:nvPicPr>
          <p:cNvPr id="8" name="Picture 2" descr="http://ecx.images-amazon.com/images/I/51pLY7-tfeL._SY300_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306" y="3486073"/>
            <a:ext cx="2637631" cy="263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0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 Little More Detail...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F28B10A-F996-4624-9FBE-126413C0CEB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171" y="1052513"/>
            <a:ext cx="3497943" cy="4151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0" t="13090" r="7586" b="4599"/>
          <a:stretch/>
        </p:blipFill>
        <p:spPr>
          <a:xfrm>
            <a:off x="3567285" y="1052513"/>
            <a:ext cx="5538615" cy="51375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114799" y="4343400"/>
            <a:ext cx="4722813" cy="152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53100" y="5167312"/>
            <a:ext cx="4936913" cy="62388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18957" y="3545084"/>
            <a:ext cx="2329443" cy="1268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18957" y="2518862"/>
            <a:ext cx="2100844" cy="1481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079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mbria" panose="02040503050406030204" pitchFamily="18" charset="0"/>
              </a:rPr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What is IPAWS?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How Does IPAWS Work?</a:t>
            </a:r>
          </a:p>
          <a:p>
            <a:r>
              <a:rPr lang="en-US" dirty="0">
                <a:latin typeface="+mj-lt"/>
              </a:rPr>
              <a:t>How is it Being Used Today?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Wireless Emergency Alerts Improvements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35E74F9-493D-4DE8-B4B4-699A47B5F08D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73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A140076-EF22-4FE7-8191-D9CA35ECD79C}" type="slidenum">
              <a:rPr lang="en-GB"/>
              <a:pPr/>
              <a:t>15</a:t>
            </a:fld>
            <a:endParaRPr lang="en-GB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Cambria" pitchFamily="18" charset="0"/>
              </a:rPr>
              <a:t>Alerting Authorities </a:t>
            </a:r>
            <a:r>
              <a:rPr lang="en-US" sz="1800" dirty="0">
                <a:latin typeface="Cambria" pitchFamily="18" charset="0"/>
              </a:rPr>
              <a:t>(as of August 3, 2017)</a:t>
            </a:r>
            <a:endParaRPr lang="en-US" sz="3600" dirty="0">
              <a:latin typeface="Cambri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00780"/>
              </p:ext>
            </p:extLst>
          </p:nvPr>
        </p:nvGraphicFramePr>
        <p:xfrm>
          <a:off x="7336690" y="1066801"/>
          <a:ext cx="1732547" cy="2823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2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7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833 Local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 State-wide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Federal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Tribal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Territory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700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Picture 16" descr="http://rockrivertimes.com/wpapp/wp-content/uploads/national-weather-service-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5766" y="2888616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missingkids.com/en_US/Celebritygolf/NCMEC_logo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833" y="4303142"/>
            <a:ext cx="2039167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47" y="1060489"/>
            <a:ext cx="7146704" cy="3894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7" y="4104131"/>
            <a:ext cx="2277384" cy="1701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31" y="4738671"/>
            <a:ext cx="1676400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79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mbria" pitchFamily="18" charset="0"/>
              </a:rPr>
              <a:t>Current Usage and Statistics </a:t>
            </a:r>
            <a:r>
              <a:rPr lang="en-US" sz="1800" dirty="0">
                <a:latin typeface="Cambria" pitchFamily="18" charset="0"/>
              </a:rPr>
              <a:t>(as of August 3, 2017)</a:t>
            </a:r>
            <a:endParaRPr lang="en-US" sz="3600" dirty="0"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208877"/>
              </p:ext>
            </p:extLst>
          </p:nvPr>
        </p:nvGraphicFramePr>
        <p:xfrm>
          <a:off x="381000" y="1295400"/>
          <a:ext cx="8456613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F28B10A-F996-4624-9FBE-126413C0CEBF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81400" y="5975278"/>
            <a:ext cx="2893484" cy="89383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Data collected since 12 APR 2012</a:t>
            </a:r>
          </a:p>
          <a:p>
            <a:r>
              <a:rPr lang="en-US" sz="1400" dirty="0">
                <a:solidFill>
                  <a:schemeClr val="tx1"/>
                </a:solidFill>
              </a:rPr>
              <a:t>NWS = 31,695 total alerts</a:t>
            </a:r>
          </a:p>
          <a:p>
            <a:r>
              <a:rPr lang="en-US" sz="1400" dirty="0">
                <a:solidFill>
                  <a:schemeClr val="tx1"/>
                </a:solidFill>
              </a:rPr>
              <a:t>NCMEC = 1,050 total alerts</a:t>
            </a:r>
          </a:p>
          <a:p>
            <a:r>
              <a:rPr lang="en-US" sz="1400" dirty="0">
                <a:solidFill>
                  <a:schemeClr val="tx1"/>
                </a:solidFill>
              </a:rPr>
              <a:t>State/local = 663 total alerts</a:t>
            </a:r>
          </a:p>
        </p:txBody>
      </p:sp>
    </p:spTree>
    <p:extLst>
      <p:ext uri="{BB962C8B-B14F-4D97-AF65-F5344CB8AC3E}">
        <p14:creationId xmlns:p14="http://schemas.microsoft.com/office/powerpoint/2010/main" val="304573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How are we doing?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F28B10A-F996-4624-9FBE-126413C0CEBF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026" name="Picture 2" descr="Futurama Fry - not sure if captivated or falling aslee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056" y="171926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482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mbria" panose="02040503050406030204" pitchFamily="18" charset="0"/>
              </a:rPr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What is IPAWS?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How Does IPAWS Work?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How is it Being Used Today?</a:t>
            </a:r>
          </a:p>
          <a:p>
            <a:r>
              <a:rPr lang="en-US" dirty="0">
                <a:latin typeface="+mj-lt"/>
              </a:rPr>
              <a:t>Wireless Emergency Alerts Improvements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35E74F9-493D-4DE8-B4B4-699A47B5F08D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715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mbria" panose="02040503050406030204" pitchFamily="18" charset="0"/>
              </a:rPr>
              <a:t>Background of WEA Enhancements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+mj-lt"/>
              </a:rPr>
              <a:t>2006 – WARN Act passed by Congress</a:t>
            </a:r>
          </a:p>
          <a:p>
            <a:r>
              <a:rPr lang="en-US" dirty="0">
                <a:latin typeface="+mj-lt"/>
              </a:rPr>
              <a:t>2008 – Original WEA rules and regulations</a:t>
            </a:r>
          </a:p>
          <a:p>
            <a:r>
              <a:rPr lang="en-US" dirty="0">
                <a:latin typeface="+mj-lt"/>
              </a:rPr>
              <a:t>2012 – WEA system operational</a:t>
            </a:r>
          </a:p>
          <a:p>
            <a:r>
              <a:rPr lang="en-US" dirty="0">
                <a:latin typeface="+mj-lt"/>
              </a:rPr>
              <a:t>2013 – CSRIC IV review rules, recommend changes</a:t>
            </a:r>
          </a:p>
          <a:p>
            <a:pPr lvl="1"/>
            <a:r>
              <a:rPr lang="en-US" dirty="0">
                <a:latin typeface="+mj-lt"/>
              </a:rPr>
              <a:t>3 of 31 members from emergency management discipline</a:t>
            </a:r>
          </a:p>
          <a:p>
            <a:pPr lvl="1"/>
            <a:r>
              <a:rPr lang="en-US" dirty="0">
                <a:latin typeface="+mj-lt"/>
              </a:rPr>
              <a:t>Submitted final report to FCC October 2014</a:t>
            </a:r>
          </a:p>
          <a:p>
            <a:r>
              <a:rPr lang="en-US" dirty="0">
                <a:latin typeface="+mj-lt"/>
              </a:rPr>
              <a:t>2015 – CSRIC V recommended additional changes</a:t>
            </a:r>
          </a:p>
          <a:p>
            <a:pPr lvl="1"/>
            <a:r>
              <a:rPr lang="en-US" dirty="0">
                <a:latin typeface="+mj-lt"/>
              </a:rPr>
              <a:t>10 of 48 members from emergency management discipline</a:t>
            </a:r>
          </a:p>
          <a:p>
            <a:pPr lvl="1"/>
            <a:r>
              <a:rPr lang="en-US" dirty="0">
                <a:latin typeface="+mj-lt"/>
              </a:rPr>
              <a:t>Submitted final report to FCC September 2016</a:t>
            </a:r>
          </a:p>
          <a:p>
            <a:r>
              <a:rPr lang="en-US" dirty="0">
                <a:latin typeface="+mj-lt"/>
              </a:rPr>
              <a:t>2016 – New WEA rules and regulations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F5725E-DD22-4A0F-8285-9046EAC05BA8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9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mbria" panose="02040503050406030204" pitchFamily="18" charset="0"/>
              </a:rPr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IPAWS?</a:t>
            </a:r>
          </a:p>
          <a:p>
            <a:r>
              <a:rPr lang="en-US" dirty="0">
                <a:latin typeface="+mj-lt"/>
              </a:rPr>
              <a:t>How Does IPAWS Work?</a:t>
            </a:r>
          </a:p>
          <a:p>
            <a:r>
              <a:rPr lang="en-US" dirty="0">
                <a:latin typeface="+mj-lt"/>
              </a:rPr>
              <a:t>How is it Being Used Today?</a:t>
            </a:r>
          </a:p>
          <a:p>
            <a:r>
              <a:rPr lang="en-US" dirty="0">
                <a:latin typeface="+mj-lt"/>
              </a:rPr>
              <a:t>Wireless Emergency Alerts Improvements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35E74F9-493D-4DE8-B4B4-699A47B5F08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575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1600200" y="4895852"/>
            <a:ext cx="14478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62000" y="4057651"/>
            <a:ext cx="1143000" cy="43814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905000" y="2838451"/>
            <a:ext cx="3581400" cy="43814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57400" y="2057400"/>
            <a:ext cx="1905000" cy="43814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86400" y="1295400"/>
            <a:ext cx="2286000" cy="43814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mbria" panose="02040503050406030204" pitchFamily="18" charset="0"/>
              </a:rPr>
              <a:t>WEA Improvements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+mj-lt"/>
              </a:rPr>
              <a:t>Increase message length from 90 to 360 characters</a:t>
            </a:r>
          </a:p>
          <a:p>
            <a:pPr lvl="1"/>
            <a:r>
              <a:rPr lang="en-US" sz="2400" dirty="0">
                <a:latin typeface="+mj-lt"/>
              </a:rPr>
              <a:t>2.5 years (May 2019)</a:t>
            </a:r>
          </a:p>
          <a:p>
            <a:r>
              <a:rPr lang="en-US" sz="2800" dirty="0">
                <a:latin typeface="+mj-lt"/>
              </a:rPr>
              <a:t>Add new alert category, “Public Safety Messages”</a:t>
            </a:r>
          </a:p>
          <a:p>
            <a:pPr lvl="1"/>
            <a:r>
              <a:rPr lang="en-US" sz="2400" dirty="0">
                <a:latin typeface="+mj-lt"/>
              </a:rPr>
              <a:t>2.5 years (May 2019)</a:t>
            </a:r>
          </a:p>
          <a:p>
            <a:r>
              <a:rPr lang="en-US" sz="2800" dirty="0">
                <a:latin typeface="+mj-lt"/>
              </a:rPr>
              <a:t>Support URLs and phone numbers</a:t>
            </a:r>
          </a:p>
          <a:p>
            <a:pPr lvl="1"/>
            <a:r>
              <a:rPr lang="en-US" sz="2400" dirty="0">
                <a:latin typeface="+mj-lt"/>
              </a:rPr>
              <a:t>30 days for text URLs and phone numbers (Nov 2016)</a:t>
            </a:r>
          </a:p>
          <a:p>
            <a:pPr lvl="1"/>
            <a:r>
              <a:rPr lang="en-US" sz="2400" dirty="0">
                <a:latin typeface="+mj-lt"/>
              </a:rPr>
              <a:t>1 year for “clickable” URLs and phone numbers (Nov 2017)</a:t>
            </a:r>
          </a:p>
          <a:p>
            <a:r>
              <a:rPr lang="en-US" sz="2800" dirty="0">
                <a:latin typeface="+mj-lt"/>
              </a:rPr>
              <a:t>Spanish language WEA</a:t>
            </a:r>
          </a:p>
          <a:p>
            <a:pPr lvl="1"/>
            <a:r>
              <a:rPr lang="en-US" sz="2400" dirty="0">
                <a:latin typeface="+mj-lt"/>
              </a:rPr>
              <a:t>2 years (Nov 2018)</a:t>
            </a:r>
          </a:p>
          <a:p>
            <a:r>
              <a:rPr lang="en-US" sz="2800" dirty="0">
                <a:latin typeface="+mj-lt"/>
              </a:rPr>
              <a:t>WEA</a:t>
            </a:r>
            <a:r>
              <a:rPr lang="en-US" dirty="0">
                <a:latin typeface="+mj-lt"/>
              </a:rPr>
              <a:t> test code</a:t>
            </a:r>
          </a:p>
          <a:p>
            <a:pPr lvl="1"/>
            <a:r>
              <a:rPr lang="en-US" sz="2400" dirty="0">
                <a:latin typeface="+mj-lt"/>
              </a:rPr>
              <a:t>2.5 years (May 2019)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F5725E-DD22-4A0F-8285-9046EAC05BA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657572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en-US" sz="1200" dirty="0">
                <a:solidFill>
                  <a:schemeClr val="tx1"/>
                </a:solidFill>
              </a:rPr>
              <a:t>https://apps.fcc.gov/edocs_public/attachmatch/FCC-16-127A1.pdf</a:t>
            </a:r>
          </a:p>
        </p:txBody>
      </p:sp>
    </p:spTree>
    <p:extLst>
      <p:ext uri="{BB962C8B-B14F-4D97-AF65-F5344CB8AC3E}">
        <p14:creationId xmlns:p14="http://schemas.microsoft.com/office/powerpoint/2010/main" val="2650269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FCC Further Notice of Proposed Rulemaking (a.k.a. Under Consideration)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800" dirty="0">
                <a:latin typeface="+mj-lt"/>
              </a:rPr>
              <a:t>Defining the Modes of Participation in WEA</a:t>
            </a:r>
          </a:p>
          <a:p>
            <a:pPr lvl="1"/>
            <a:r>
              <a:rPr lang="en-US" sz="2400" dirty="0">
                <a:latin typeface="+mj-lt"/>
              </a:rPr>
              <a:t>What do “in whole” and “in part” really mean?</a:t>
            </a:r>
          </a:p>
          <a:p>
            <a:r>
              <a:rPr lang="en-US" sz="2800" dirty="0">
                <a:latin typeface="+mj-lt"/>
              </a:rPr>
              <a:t>Infrastructure Functionality</a:t>
            </a:r>
          </a:p>
          <a:p>
            <a:pPr lvl="1"/>
            <a:r>
              <a:rPr lang="en-US" sz="2400" dirty="0">
                <a:latin typeface="+mj-lt"/>
              </a:rPr>
              <a:t>Is WEA really available everywhere there’s coverage?</a:t>
            </a:r>
          </a:p>
          <a:p>
            <a:r>
              <a:rPr lang="en-US" sz="2800" dirty="0">
                <a:latin typeface="+mj-lt"/>
              </a:rPr>
              <a:t>Alert Message Preservation</a:t>
            </a:r>
          </a:p>
          <a:p>
            <a:pPr lvl="1"/>
            <a:r>
              <a:rPr lang="en-US" sz="2400" dirty="0">
                <a:latin typeface="+mj-lt"/>
              </a:rPr>
              <a:t>Review old messages on the phone</a:t>
            </a:r>
          </a:p>
          <a:p>
            <a:r>
              <a:rPr lang="en-US" sz="2800" dirty="0">
                <a:latin typeface="+mj-lt"/>
              </a:rPr>
              <a:t>Earthquake Prioritization</a:t>
            </a:r>
          </a:p>
          <a:p>
            <a:pPr lvl="1"/>
            <a:r>
              <a:rPr lang="en-US" sz="2400" dirty="0">
                <a:latin typeface="+mj-lt"/>
              </a:rPr>
              <a:t>Alert delivery in less than 3 seconds, or your pizza is free</a:t>
            </a:r>
          </a:p>
          <a:p>
            <a:r>
              <a:rPr lang="en-US" sz="2800" dirty="0">
                <a:latin typeface="+mj-lt"/>
              </a:rPr>
              <a:t>Disaster Relief Messaging</a:t>
            </a:r>
          </a:p>
          <a:p>
            <a:pPr lvl="1"/>
            <a:r>
              <a:rPr lang="en-US" sz="2400" dirty="0">
                <a:latin typeface="+mj-lt"/>
              </a:rPr>
              <a:t>Many-to-one messaging</a:t>
            </a:r>
          </a:p>
          <a:p>
            <a:r>
              <a:rPr lang="en-US" sz="2800" dirty="0">
                <a:latin typeface="+mj-lt"/>
              </a:rPr>
              <a:t>Multimedia Alerting</a:t>
            </a:r>
          </a:p>
          <a:p>
            <a:pPr lvl="1"/>
            <a:r>
              <a:rPr lang="en-US" sz="2400" dirty="0">
                <a:latin typeface="+mj-lt"/>
              </a:rPr>
              <a:t>Cell broadcast images to phones</a:t>
            </a:r>
          </a:p>
          <a:p>
            <a:r>
              <a:rPr lang="en-US" sz="2800" dirty="0">
                <a:latin typeface="+mj-lt"/>
              </a:rPr>
              <a:t>Multilingual</a:t>
            </a:r>
          </a:p>
          <a:p>
            <a:pPr lvl="1"/>
            <a:r>
              <a:rPr lang="en-US" sz="2400" dirty="0">
                <a:latin typeface="+mj-lt"/>
              </a:rPr>
              <a:t>Beyond English and Spanish</a:t>
            </a:r>
          </a:p>
          <a:p>
            <a:r>
              <a:rPr lang="en-US" sz="2800" dirty="0">
                <a:latin typeface="+mj-lt"/>
              </a:rPr>
              <a:t>Matching the Geographic Area</a:t>
            </a:r>
          </a:p>
          <a:p>
            <a:pPr lvl="1"/>
            <a:r>
              <a:rPr lang="en-US" sz="2400" dirty="0">
                <a:latin typeface="+mj-lt"/>
              </a:rPr>
              <a:t>Reach 100% of phones in targeted area with no more than 0.1 mile overshoot</a:t>
            </a:r>
          </a:p>
          <a:p>
            <a:r>
              <a:rPr lang="en-US" sz="2800" dirty="0">
                <a:latin typeface="+mj-lt"/>
              </a:rPr>
              <a:t>WEA on 5G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F5725E-DD22-4A0F-8285-9046EAC05BA8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657572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en-US" sz="1200" dirty="0">
                <a:solidFill>
                  <a:schemeClr val="tx1"/>
                </a:solidFill>
              </a:rPr>
              <a:t>https://apps.fcc.gov/edocs_public/attachmatch/FCC-16-127A1.pdf</a:t>
            </a:r>
          </a:p>
        </p:txBody>
      </p:sp>
    </p:spTree>
    <p:extLst>
      <p:ext uri="{BB962C8B-B14F-4D97-AF65-F5344CB8AC3E}">
        <p14:creationId xmlns:p14="http://schemas.microsoft.com/office/powerpoint/2010/main" val="3493232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338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438400" y="4725376"/>
            <a:ext cx="4128053" cy="664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chemeClr val="tx1"/>
                </a:solidFill>
              </a:rPr>
              <a:t>ipaws@fema.gov</a:t>
            </a:r>
          </a:p>
        </p:txBody>
      </p:sp>
    </p:spTree>
    <p:extLst>
      <p:ext uri="{BB962C8B-B14F-4D97-AF65-F5344CB8AC3E}">
        <p14:creationId xmlns:p14="http://schemas.microsoft.com/office/powerpoint/2010/main" val="25583512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28600" y="5181600"/>
            <a:ext cx="8686800" cy="6858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u="sng" dirty="0">
                <a:solidFill>
                  <a:srgbClr val="FF0000"/>
                </a:solidFill>
              </a:rPr>
              <a:t>www.fema.gov/how-sign-ipaws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Cambria" pitchFamily="18" charset="0"/>
              </a:rPr>
              <a:t>IPAWS Public Alerting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1295400"/>
            <a:ext cx="5789613" cy="4419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Cambria" panose="02040503050406030204" pitchFamily="18" charset="0"/>
              </a:rPr>
              <a:t>Obtain an IPAWS-compatible alerting tool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Cambria" panose="02040503050406030204" pitchFamily="18" charset="0"/>
              </a:rPr>
              <a:t>Complete a Memorandum of Agreement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Fill out the MOA Application (link below)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FEMA will create an MOA for you to sign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With a signed MOA, FEMA will set up your COG and send you a certificate to “digitally sign” your alert messages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Cambria" panose="02040503050406030204" pitchFamily="18" charset="0"/>
              </a:rPr>
              <a:t>Complete the “Public Alerting Application”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Coordinate with the state and obtain signature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Cambria" panose="02040503050406030204" pitchFamily="18" charset="0"/>
              </a:rPr>
              <a:t>Complete IPAWS web-based training</a:t>
            </a:r>
          </a:p>
          <a:p>
            <a:pPr lvl="1"/>
            <a:r>
              <a:rPr lang="en-US" sz="1600" dirty="0">
                <a:latin typeface="Cambria" panose="02040503050406030204" pitchFamily="18" charset="0"/>
              </a:rPr>
              <a:t>With a signed “Public Alerting Application” and training certificate, FEMA will enable your alerting permissions and you’re good to go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1371600"/>
            <a:ext cx="297396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912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A140076-EF22-4FE7-8191-D9CA35ECD79C}" type="slidenum">
              <a:rPr lang="en-GB"/>
              <a:pPr/>
              <a:t>24</a:t>
            </a:fld>
            <a:endParaRPr lang="en-GB" dirty="0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mbria" pitchFamily="18" charset="0"/>
              </a:rPr>
              <a:t>Alert Aggregation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114800"/>
          </a:xfrm>
        </p:spPr>
        <p:txBody>
          <a:bodyPr/>
          <a:lstStyle/>
          <a:p>
            <a:pPr marL="458788" indent="-227013">
              <a:buNone/>
            </a:pPr>
            <a:r>
              <a:rPr lang="en-US" sz="2400" dirty="0">
                <a:latin typeface="Cambria" pitchFamily="18" charset="0"/>
              </a:rPr>
              <a:t>What the Aggregator does:</a:t>
            </a:r>
          </a:p>
          <a:p>
            <a:pPr marL="688975" indent="-457200">
              <a:buFont typeface="+mj-lt"/>
              <a:buAutoNum type="arabicPeriod"/>
            </a:pPr>
            <a:r>
              <a:rPr lang="en-US" sz="2400" dirty="0">
                <a:latin typeface="Cambria" pitchFamily="18" charset="0"/>
              </a:rPr>
              <a:t>Authenticates sender</a:t>
            </a:r>
          </a:p>
          <a:p>
            <a:pPr marL="1089025" lvl="1" indent="-457200">
              <a:buFont typeface="+mj-lt"/>
              <a:buAutoNum type="alphaUcPeriod"/>
            </a:pPr>
            <a:r>
              <a:rPr lang="en-US" sz="2000" dirty="0">
                <a:latin typeface="Cambria" pitchFamily="18" charset="0"/>
              </a:rPr>
              <a:t>Web Service Security</a:t>
            </a:r>
          </a:p>
          <a:p>
            <a:pPr marL="1089025" lvl="1" indent="-457200">
              <a:buFont typeface="+mj-lt"/>
              <a:buAutoNum type="alphaUcPeriod"/>
            </a:pPr>
            <a:r>
              <a:rPr lang="en-US" sz="2000" dirty="0">
                <a:latin typeface="Cambria" pitchFamily="18" charset="0"/>
              </a:rPr>
              <a:t>Digital Signature</a:t>
            </a:r>
          </a:p>
          <a:p>
            <a:pPr marL="688975" indent="-457200">
              <a:buFont typeface="+mj-lt"/>
              <a:buAutoNum type="arabicPeriod"/>
            </a:pPr>
            <a:r>
              <a:rPr lang="en-US" sz="2400" dirty="0">
                <a:latin typeface="Cambria" pitchFamily="18" charset="0"/>
              </a:rPr>
              <a:t>Validates CAP message</a:t>
            </a:r>
          </a:p>
          <a:p>
            <a:pPr marL="688975" indent="-457200">
              <a:buFont typeface="+mj-lt"/>
              <a:buAutoNum type="arabicPeriod"/>
            </a:pPr>
            <a:r>
              <a:rPr lang="en-US" sz="2400" dirty="0">
                <a:latin typeface="Cambria" pitchFamily="18" charset="0"/>
              </a:rPr>
              <a:t>Verifies permissions</a:t>
            </a:r>
          </a:p>
          <a:p>
            <a:pPr marL="1089025" lvl="1" indent="-457200">
              <a:buFont typeface="+mj-lt"/>
              <a:buAutoNum type="alphaUcPeriod"/>
            </a:pPr>
            <a:r>
              <a:rPr lang="en-US" sz="2000" dirty="0">
                <a:latin typeface="Cambria" pitchFamily="18" charset="0"/>
              </a:rPr>
              <a:t>What alerts can you send</a:t>
            </a:r>
          </a:p>
          <a:p>
            <a:pPr marL="1089025" lvl="1" indent="-457200">
              <a:buFont typeface="+mj-lt"/>
              <a:buAutoNum type="alphaUcPeriod"/>
            </a:pPr>
            <a:r>
              <a:rPr lang="en-US" sz="2000" dirty="0">
                <a:latin typeface="Cambria" pitchFamily="18" charset="0"/>
              </a:rPr>
              <a:t>Where can you send them</a:t>
            </a:r>
          </a:p>
          <a:p>
            <a:pPr marL="1089025" lvl="1" indent="-457200">
              <a:buFont typeface="+mj-lt"/>
              <a:buAutoNum type="alphaUcPeriod"/>
            </a:pPr>
            <a:r>
              <a:rPr lang="en-US" sz="2000" dirty="0">
                <a:latin typeface="Cambria" pitchFamily="18" charset="0"/>
              </a:rPr>
              <a:t>How can you send them</a:t>
            </a:r>
          </a:p>
          <a:p>
            <a:pPr marL="688975" indent="-457200">
              <a:buFont typeface="+mj-lt"/>
              <a:buAutoNum type="arabicPeriod"/>
            </a:pPr>
            <a:r>
              <a:rPr lang="en-US" sz="2400" dirty="0">
                <a:latin typeface="Cambria" pitchFamily="18" charset="0"/>
              </a:rPr>
              <a:t>Non-repudiation, message integrity</a:t>
            </a:r>
          </a:p>
          <a:p>
            <a:pPr marL="688975" indent="-457200">
              <a:buFont typeface="+mj-lt"/>
              <a:buAutoNum type="arabicPeriod"/>
            </a:pPr>
            <a:r>
              <a:rPr lang="en-US" sz="2400" dirty="0">
                <a:latin typeface="Cambria" pitchFamily="18" charset="0"/>
              </a:rPr>
              <a:t>Gateway to EAS, WEA, NOAA WX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0" y="1447800"/>
            <a:ext cx="2209800" cy="358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874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A140076-EF22-4FE7-8191-D9CA35ECD79C}" type="slidenum">
              <a:rPr lang="en-GB"/>
              <a:pPr/>
              <a:t>25</a:t>
            </a:fld>
            <a:endParaRPr lang="en-GB" dirty="0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Cambria" pitchFamily="18" charset="0"/>
              </a:rPr>
              <a:t>Alert Dissemination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6339108" cy="4572000"/>
          </a:xfrm>
        </p:spPr>
        <p:txBody>
          <a:bodyPr>
            <a:noAutofit/>
          </a:bodyPr>
          <a:lstStyle/>
          <a:p>
            <a:pPr marL="574675" indent="-342900"/>
            <a:r>
              <a:rPr lang="en-US" sz="2400" dirty="0">
                <a:latin typeface="Cambria" pitchFamily="18" charset="0"/>
              </a:rPr>
              <a:t>Emergency Alert System</a:t>
            </a:r>
          </a:p>
          <a:p>
            <a:pPr marL="974725" lvl="1" indent="-342900">
              <a:buFont typeface="Arial" pitchFamily="34" charset="0"/>
              <a:buChar char="•"/>
            </a:pPr>
            <a:r>
              <a:rPr lang="en-US" sz="1800" dirty="0">
                <a:latin typeface="Cambria" pitchFamily="18" charset="0"/>
              </a:rPr>
              <a:t>TV, Radio, Cable, Satellite</a:t>
            </a:r>
          </a:p>
          <a:p>
            <a:pPr marL="974725" lvl="1" indent="-342900">
              <a:buFont typeface="Arial" pitchFamily="34" charset="0"/>
              <a:buChar char="•"/>
            </a:pPr>
            <a:r>
              <a:rPr lang="en-US" sz="1800" dirty="0">
                <a:latin typeface="Cambria" pitchFamily="18" charset="0"/>
              </a:rPr>
              <a:t>~20,000 connected via EAS Feed</a:t>
            </a:r>
          </a:p>
          <a:p>
            <a:pPr marL="574675" indent="-342900"/>
            <a:r>
              <a:rPr lang="en-US" sz="2400" dirty="0">
                <a:latin typeface="Cambria" pitchFamily="18" charset="0"/>
              </a:rPr>
              <a:t>Wireless Emergency Alerts</a:t>
            </a:r>
          </a:p>
          <a:p>
            <a:pPr marL="974725" lvl="1" indent="-342900">
              <a:buFont typeface="Arial" pitchFamily="34" charset="0"/>
              <a:buChar char="•"/>
            </a:pPr>
            <a:r>
              <a:rPr lang="en-US" sz="1800" dirty="0">
                <a:latin typeface="Cambria" pitchFamily="18" charset="0"/>
              </a:rPr>
              <a:t>Opt-in Carriers</a:t>
            </a:r>
          </a:p>
          <a:p>
            <a:pPr marL="974725" lvl="1" indent="-342900">
              <a:buFont typeface="Arial" pitchFamily="34" charset="0"/>
              <a:buChar char="•"/>
            </a:pPr>
            <a:r>
              <a:rPr lang="en-US" sz="1800" dirty="0">
                <a:latin typeface="Cambria" pitchFamily="18" charset="0"/>
              </a:rPr>
              <a:t>61 connected via Fed Alert Gateway</a:t>
            </a:r>
          </a:p>
          <a:p>
            <a:pPr marL="574675" indent="-342900"/>
            <a:r>
              <a:rPr lang="en-US" sz="2400" dirty="0">
                <a:latin typeface="Cambria" pitchFamily="18" charset="0"/>
              </a:rPr>
              <a:t>National Weather Service</a:t>
            </a:r>
          </a:p>
          <a:p>
            <a:pPr marL="974725" lvl="1" indent="-342900">
              <a:buFont typeface="Arial" pitchFamily="34" charset="0"/>
              <a:buChar char="•"/>
            </a:pPr>
            <a:r>
              <a:rPr lang="en-US" sz="1800" dirty="0">
                <a:latin typeface="Cambria" pitchFamily="18" charset="0"/>
              </a:rPr>
              <a:t>NOAA Weather Radio/</a:t>
            </a:r>
            <a:r>
              <a:rPr lang="en-US" sz="1800" dirty="0" err="1">
                <a:latin typeface="Cambria" pitchFamily="18" charset="0"/>
              </a:rPr>
              <a:t>HazCollect</a:t>
            </a:r>
            <a:endParaRPr lang="en-US" sz="1800" dirty="0">
              <a:latin typeface="Cambria" pitchFamily="18" charset="0"/>
            </a:endParaRPr>
          </a:p>
          <a:p>
            <a:pPr marL="974725" lvl="1" indent="-342900">
              <a:buFont typeface="Arial" pitchFamily="34" charset="0"/>
              <a:buChar char="•"/>
            </a:pPr>
            <a:r>
              <a:rPr lang="en-US" sz="1800" dirty="0">
                <a:latin typeface="Cambria" pitchFamily="18" charset="0"/>
              </a:rPr>
              <a:t>1000 WX transmitters</a:t>
            </a:r>
          </a:p>
          <a:p>
            <a:pPr marL="574675" indent="-342900"/>
            <a:r>
              <a:rPr lang="en-US" sz="2400" dirty="0">
                <a:latin typeface="Cambria" pitchFamily="18" charset="0"/>
              </a:rPr>
              <a:t>Interoperating Systems</a:t>
            </a:r>
          </a:p>
          <a:p>
            <a:pPr marL="974725" lvl="1" indent="-342900">
              <a:buFont typeface="Arial" pitchFamily="34" charset="0"/>
              <a:buChar char="•"/>
            </a:pPr>
            <a:r>
              <a:rPr lang="en-US" sz="1800" dirty="0">
                <a:latin typeface="Cambria" pitchFamily="18" charset="0"/>
              </a:rPr>
              <a:t>72 connected via Public Alert Feed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205012"/>
            <a:ext cx="4495800" cy="4490937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 bwMode="auto">
          <a:xfrm>
            <a:off x="4267200" y="3962400"/>
            <a:ext cx="533400" cy="1733549"/>
          </a:xfrm>
          <a:prstGeom prst="leftBrace">
            <a:avLst>
              <a:gd name="adj1" fmla="val 8333"/>
              <a:gd name="adj2" fmla="val 5830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344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mbria" pitchFamily="18" charset="0"/>
              </a:rPr>
              <a:t>Emergency Alert System Capabilities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2743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All radio/TV providers must monitor IPAWS-OPEN</a:t>
            </a:r>
          </a:p>
          <a:p>
            <a:r>
              <a:rPr lang="en-US" sz="2400" dirty="0">
                <a:latin typeface="Cambria" panose="02040503050406030204" pitchFamily="18" charset="0"/>
              </a:rPr>
              <a:t>Equipment installed in all TV and Radio providers monitor for valid and relevant alert/warning messages</a:t>
            </a:r>
          </a:p>
          <a:p>
            <a:r>
              <a:rPr lang="en-US" sz="2400" dirty="0">
                <a:latin typeface="Cambria" panose="02040503050406030204" pitchFamily="18" charset="0"/>
              </a:rPr>
              <a:t>Audio announcement and text display interrupts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F28B10A-F996-4624-9FBE-126413C0CEBF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645" y="4268787"/>
            <a:ext cx="4424517" cy="153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http://i1.ytimg.com/vi/VB8UK0IfeIo/hq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56162" y="3175000"/>
            <a:ext cx="2564072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broadcastengineering.com/site-files/broadcastengineering.com/files/uploads/2013/03/Emergency%20Aler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5034" y="4191000"/>
            <a:ext cx="2260366" cy="16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59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mbria" pitchFamily="18" charset="0"/>
              </a:rPr>
              <a:t>NOAA Weather Radio Capabilities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rmAutofit/>
          </a:bodyPr>
          <a:lstStyle/>
          <a:p>
            <a:pPr marL="341313" lvl="1" indent="-341313">
              <a:spcBef>
                <a:spcPts val="800"/>
              </a:spcBef>
              <a:buFont typeface="Arial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Non Weather Emergency Messages through the NOAA </a:t>
            </a:r>
            <a:r>
              <a:rPr lang="en-US" sz="2400" dirty="0" err="1">
                <a:latin typeface="Cambria" panose="02040503050406030204" pitchFamily="18" charset="0"/>
              </a:rPr>
              <a:t>HazCollect</a:t>
            </a:r>
            <a:r>
              <a:rPr lang="en-US" sz="2400" dirty="0">
                <a:latin typeface="Cambria" panose="02040503050406030204" pitchFamily="18" charset="0"/>
              </a:rPr>
              <a:t> system</a:t>
            </a:r>
          </a:p>
          <a:p>
            <a:pPr marL="341313" lvl="1" indent="-341313">
              <a:spcBef>
                <a:spcPts val="800"/>
              </a:spcBef>
              <a:buFont typeface="Arial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1000 transmitters (162.400-162.550 MHz)</a:t>
            </a:r>
          </a:p>
          <a:p>
            <a:pPr marL="341313" lvl="1" indent="-341313">
              <a:spcBef>
                <a:spcPts val="800"/>
              </a:spcBef>
              <a:buFont typeface="Arial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Can wake up radios in the middle of the night</a:t>
            </a:r>
          </a:p>
          <a:p>
            <a:pPr marL="341313" lvl="1" indent="-341313">
              <a:spcBef>
                <a:spcPts val="800"/>
              </a:spcBef>
              <a:buFont typeface="Arial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Many schools have them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F28B10A-F996-4624-9FBE-126413C0CEBF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10242" name="Picture 2" descr="http://ecx.images-amazon.com/images/I/51pLY7-tfeL._SY300_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0" y="5029200"/>
            <a:ext cx="91440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en-US" sz="3200" b="1" dirty="0">
                <a:solidFill>
                  <a:srgbClr val="FF0000"/>
                </a:solidFill>
              </a:rPr>
              <a:t>NOAA is Currently Updating System/Sign-Up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5655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F5725E-DD22-4A0F-8285-9046EAC05BA8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-8845"/>
            <a:ext cx="6806075" cy="686684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96200" y="6593953"/>
            <a:ext cx="1429750" cy="2640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www.calalerts.org</a:t>
            </a:r>
          </a:p>
        </p:txBody>
      </p:sp>
    </p:spTree>
    <p:extLst>
      <p:ext uri="{BB962C8B-B14F-4D97-AF65-F5344CB8AC3E}">
        <p14:creationId xmlns:p14="http://schemas.microsoft.com/office/powerpoint/2010/main" val="2390491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F5725E-DD22-4A0F-8285-9046EAC05BA8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0"/>
            <a:ext cx="6741628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696200" y="6593953"/>
            <a:ext cx="1429750" cy="2640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www.calalerts.org</a:t>
            </a:r>
          </a:p>
        </p:txBody>
      </p:sp>
    </p:spTree>
    <p:extLst>
      <p:ext uri="{BB962C8B-B14F-4D97-AF65-F5344CB8AC3E}">
        <p14:creationId xmlns:p14="http://schemas.microsoft.com/office/powerpoint/2010/main" val="327029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mbria" panose="02040503050406030204" pitchFamily="18" charset="0"/>
              </a:rPr>
              <a:t>Tips for a Good Presentation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Establish credibility</a:t>
            </a:r>
          </a:p>
          <a:p>
            <a:r>
              <a:rPr lang="en-US" dirty="0">
                <a:latin typeface="+mj-lt"/>
              </a:rPr>
              <a:t>Tell a joke</a:t>
            </a:r>
          </a:p>
          <a:p>
            <a:r>
              <a:rPr lang="en-US" dirty="0">
                <a:latin typeface="+mj-lt"/>
              </a:rPr>
              <a:t>Don’t say “um” or “uh”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35E74F9-493D-4DE8-B4B4-699A47B5F08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60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Establish Credibility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914" y="1295400"/>
            <a:ext cx="6612784" cy="441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F28B10A-F996-4624-9FBE-126413C0CEB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91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mbria" panose="02040503050406030204" pitchFamily="18" charset="0"/>
              </a:rPr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IPAWS?</a:t>
            </a:r>
            <a:endParaRPr lang="en-US" dirty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How Does IPAWS Work?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How is it Being Used Today?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Wireless Emergency Alerts Improvements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35E74F9-493D-4DE8-B4B4-699A47B5F08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A140076-EF22-4FE7-8191-D9CA35ECD79C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Cambria" pitchFamily="18" charset="0"/>
              </a:rPr>
              <a:t>IPAWS Federal Guidance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419600"/>
          </a:xfrm>
        </p:spPr>
        <p:txBody>
          <a:bodyPr>
            <a:normAutofit fontScale="85000" lnSpcReduction="20000"/>
          </a:bodyPr>
          <a:lstStyle/>
          <a:p>
            <a:pPr marL="0" lvl="0" indent="0" defTabSz="914400" eaLnBrk="0" hangingPunct="0">
              <a:lnSpc>
                <a:spcPct val="100000"/>
              </a:lnSpc>
              <a:spcBef>
                <a:spcPct val="100000"/>
              </a:spcBef>
              <a:buClr>
                <a:srgbClr val="0B1F65"/>
              </a:buClr>
              <a:buSzTx/>
              <a:buNone/>
              <a:defRPr/>
            </a:pPr>
            <a:r>
              <a:rPr lang="en-US" sz="2000" i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Policy</a:t>
            </a:r>
            <a:r>
              <a:rPr lang="en-US" sz="20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27063" lvl="0" indent="-234950" defTabSz="914400" eaLnBrk="0" hangingPunct="0">
              <a:lnSpc>
                <a:spcPct val="100000"/>
              </a:lnSpc>
              <a:spcBef>
                <a:spcPts val="1200"/>
              </a:spcBef>
              <a:buClr>
                <a:srgbClr val="0B1F65"/>
              </a:buClr>
              <a:buSzTx/>
              <a:buFont typeface="Webdings" pitchFamily="18" charset="2"/>
              <a:buChar char="4"/>
              <a:defRPr/>
            </a:pPr>
            <a:r>
              <a:rPr lang="en-US" sz="1600" b="1" i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Executive Order 13407 - Public Alert and Warning System</a:t>
            </a:r>
          </a:p>
          <a:p>
            <a:pPr marL="855663" lvl="1" indent="-220663" defTabSz="914400" eaLnBrk="0" hangingPunct="0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buSzTx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Establishes policy of the United States to have an national warning system used by government officials at all levels of government to alert and warn people of all hazards</a:t>
            </a:r>
          </a:p>
          <a:p>
            <a:pPr marL="0" lvl="0" indent="0" defTabSz="914400" eaLnBrk="0" hangingPunct="0">
              <a:lnSpc>
                <a:spcPct val="100000"/>
              </a:lnSpc>
              <a:spcBef>
                <a:spcPts val="600"/>
              </a:spcBef>
              <a:buClr>
                <a:srgbClr val="0B1F65"/>
              </a:buClr>
              <a:buSzTx/>
              <a:buNone/>
              <a:defRPr/>
            </a:pPr>
            <a:r>
              <a:rPr lang="en-US" sz="2000" i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Law</a:t>
            </a:r>
            <a:r>
              <a:rPr lang="en-US" sz="20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27063" indent="-234950" defTabSz="914400" eaLnBrk="0" hangingPunct="0">
              <a:lnSpc>
                <a:spcPct val="100000"/>
              </a:lnSpc>
              <a:spcBef>
                <a:spcPts val="1200"/>
              </a:spcBef>
              <a:buClr>
                <a:srgbClr val="0B1F65"/>
              </a:buClr>
              <a:buSzTx/>
              <a:buFont typeface="Webdings" pitchFamily="18" charset="2"/>
              <a:buChar char="4"/>
              <a:defRPr/>
            </a:pPr>
            <a:r>
              <a:rPr lang="en-US" sz="1600" b="1" i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Public Law 114-143, The IPAWS Modernization Act</a:t>
            </a:r>
          </a:p>
          <a:p>
            <a:pPr marL="855663" lvl="1" indent="-220663" defTabSz="914400" eaLnBrk="0" hangingPunct="0">
              <a:lnSpc>
                <a:spcPct val="90000"/>
              </a:lnSpc>
              <a:spcBef>
                <a:spcPts val="600"/>
              </a:spcBef>
              <a:buClr>
                <a:srgbClr val="0B1F65"/>
              </a:buClr>
              <a:buSzTx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Enacts to law the policy statement and similar requirements found in Executive Order 13407</a:t>
            </a:r>
          </a:p>
          <a:p>
            <a:pPr marL="627063" indent="-234950" defTabSz="914400" eaLnBrk="0" hangingPunct="0">
              <a:lnSpc>
                <a:spcPct val="100000"/>
              </a:lnSpc>
              <a:spcBef>
                <a:spcPts val="1200"/>
              </a:spcBef>
              <a:buClr>
                <a:srgbClr val="0B1F65"/>
              </a:buClr>
              <a:buSzTx/>
              <a:buFont typeface="Webdings" pitchFamily="18" charset="2"/>
              <a:buChar char="4"/>
              <a:defRPr/>
            </a:pPr>
            <a:r>
              <a:rPr lang="en-US" sz="1600" b="1" i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Section 706 of 47 U.S.C. 606, The War Powers Act</a:t>
            </a:r>
            <a:endParaRPr lang="fr-FR" sz="1600" b="1" i="1" dirty="0">
              <a:solidFill>
                <a:srgbClr val="00000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855663" lvl="1" indent="-220663" defTabSz="914400" eaLnBrk="0" hangingPunct="0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buSzTx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Provides for Presidential access to commercial communications during “a state of public peril or disaster or other national emergency”</a:t>
            </a:r>
          </a:p>
          <a:p>
            <a:pPr marL="627063" indent="-234950" defTabSz="914400" eaLnBrk="0" hangingPunct="0">
              <a:lnSpc>
                <a:spcPct val="100000"/>
              </a:lnSpc>
              <a:spcBef>
                <a:spcPts val="1200"/>
              </a:spcBef>
              <a:buClr>
                <a:srgbClr val="0B1F65"/>
              </a:buClr>
              <a:buSzTx/>
              <a:buFont typeface="Webdings" pitchFamily="18" charset="2"/>
              <a:buChar char="4"/>
              <a:defRPr/>
            </a:pPr>
            <a:r>
              <a:rPr lang="en-US" sz="1600" b="1" i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Public Law 93-288, The Stafford Act</a:t>
            </a:r>
          </a:p>
          <a:p>
            <a:pPr marL="855663" lvl="1" indent="-220663" defTabSz="914400" eaLnBrk="0" hangingPunct="0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buSzTx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Sec. 202. Disaster warnings – directs FEMA to provide technical assistance to State and local governments to insure that timely and effective disaster warning is provided</a:t>
            </a:r>
          </a:p>
          <a:p>
            <a:pPr marL="0" lvl="0" indent="0" defTabSz="914400" eaLnBrk="0" hangingPunct="0">
              <a:lnSpc>
                <a:spcPct val="100000"/>
              </a:lnSpc>
              <a:spcBef>
                <a:spcPts val="600"/>
              </a:spcBef>
              <a:buClr>
                <a:srgbClr val="0B1F65"/>
              </a:buClr>
              <a:buSzTx/>
              <a:buNone/>
              <a:defRPr/>
            </a:pPr>
            <a:r>
              <a:rPr lang="en-US" sz="2000" i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Regulation</a:t>
            </a:r>
            <a:r>
              <a:rPr lang="en-US" sz="2000" i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627063" lvl="0" indent="-234950" defTabSz="914400" eaLnBrk="0" hangingPunct="0">
              <a:lnSpc>
                <a:spcPct val="100000"/>
              </a:lnSpc>
              <a:spcBef>
                <a:spcPts val="1200"/>
              </a:spcBef>
              <a:buClr>
                <a:srgbClr val="0B1F65"/>
              </a:buClr>
              <a:buSzTx/>
              <a:buFont typeface="Webdings" pitchFamily="18" charset="2"/>
              <a:buChar char="4"/>
              <a:defRPr/>
            </a:pPr>
            <a:r>
              <a:rPr lang="en-US" sz="1600" b="1" i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47 CFR Part 11 </a:t>
            </a:r>
            <a:r>
              <a:rPr lang="fr-FR" sz="1600" b="1" i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— </a:t>
            </a:r>
            <a:r>
              <a:rPr lang="en-US" sz="1600" b="1" i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Emergency Alert System (EAS)</a:t>
            </a:r>
          </a:p>
          <a:p>
            <a:pPr marL="855663" lvl="1" indent="-220663" defTabSz="914400" eaLnBrk="0" hangingPunct="0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buSzTx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Provides for alert and warning on private sector radio and television infrastructure</a:t>
            </a:r>
          </a:p>
          <a:p>
            <a:pPr marL="627063" lvl="0" indent="-234950" defTabSz="914400" eaLnBrk="0" hangingPunct="0">
              <a:lnSpc>
                <a:spcPct val="100000"/>
              </a:lnSpc>
              <a:spcBef>
                <a:spcPts val="1200"/>
              </a:spcBef>
              <a:buClr>
                <a:srgbClr val="0B1F65"/>
              </a:buClr>
              <a:buSzTx/>
              <a:buFont typeface="Webdings" pitchFamily="18" charset="2"/>
              <a:buChar char="4"/>
              <a:defRPr/>
            </a:pPr>
            <a:r>
              <a:rPr lang="en-US" sz="1600" b="1" i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47 CFR </a:t>
            </a:r>
            <a:r>
              <a:rPr lang="fr-FR" sz="1600" b="1" i="1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PART 10 — Wireless Emergency Alerts (WEA)</a:t>
            </a:r>
          </a:p>
          <a:p>
            <a:pPr marL="855663" lvl="1" indent="-220663" defTabSz="914400" eaLnBrk="0" hangingPunct="0">
              <a:lnSpc>
                <a:spcPct val="90000"/>
              </a:lnSpc>
              <a:spcBef>
                <a:spcPct val="40000"/>
              </a:spcBef>
              <a:buClr>
                <a:srgbClr val="0B1F65"/>
              </a:buClr>
              <a:buSzTx/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Provides for alert and warning to devices on wireless carrier networks</a:t>
            </a:r>
            <a:endParaRPr lang="fr-FR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448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Cambria" pitchFamily="18" charset="0"/>
              </a:rPr>
              <a:t>The Evolution of Emergency Alerting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A140076-EF22-4FE7-8191-D9CA35ECD79C}" type="slidenum">
              <a:rPr lang="en-GB"/>
              <a:pPr/>
              <a:t>7</a:t>
            </a:fld>
            <a:endParaRPr lang="en-GB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125319"/>
            <a:ext cx="7669605" cy="481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92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Cambria" pitchFamily="18" charset="0"/>
              </a:rPr>
              <a:t>IPAWS Vision</a:t>
            </a:r>
          </a:p>
        </p:txBody>
      </p:sp>
      <p:pic>
        <p:nvPicPr>
          <p:cNvPr id="25" name="Picture 24" descr="Vision pi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990600"/>
            <a:ext cx="6691952" cy="4484797"/>
          </a:xfrm>
          <a:prstGeom prst="rect">
            <a:avLst/>
          </a:prstGeom>
        </p:spPr>
      </p:pic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3671888" y="381000"/>
            <a:ext cx="5243512" cy="5502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“Timely Alert And Warning To American Citizens In The Preservation of Life And Property”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0" y="1207323"/>
            <a:ext cx="6629400" cy="12310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74675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kern="1200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Facilitate single emergency alert message delivery to all available public dissemination channels</a:t>
            </a:r>
          </a:p>
          <a:p>
            <a:pPr marL="574675" indent="-342900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kern="1200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Easier to use by public safety/alerting authorities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0" y="4598787"/>
            <a:ext cx="6958299" cy="13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574675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Improves and Enhances emergency alerting capability in two critical ways: </a:t>
            </a:r>
          </a:p>
          <a:p>
            <a:pPr marL="676275" indent="-211138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Reliability that citizens receive alert via at least one path</a:t>
            </a:r>
          </a:p>
          <a:p>
            <a:pPr marL="676275" indent="-211138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likelihood that citizens react to emergency alerts</a:t>
            </a: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0B1F65"/>
              </a:buClr>
              <a:buSzTx/>
              <a:buFont typeface="Webdings" pitchFamily="18" charset="2"/>
              <a:buChar char="4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idx="10"/>
          </p:nvPr>
        </p:nvSpPr>
        <p:spPr>
          <a:xfrm>
            <a:off x="7620000" y="6477000"/>
            <a:ext cx="1370013" cy="303213"/>
          </a:xfrm>
        </p:spPr>
        <p:txBody>
          <a:bodyPr/>
          <a:lstStyle/>
          <a:p>
            <a:fld id="{2A140076-EF22-4FE7-8191-D9CA35ECD79C}" type="slidenum">
              <a:rPr lang="en-GB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94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mbria" panose="02040503050406030204" pitchFamily="18" charset="0"/>
              </a:rPr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What is IPAWS?</a:t>
            </a:r>
          </a:p>
          <a:p>
            <a:r>
              <a:rPr lang="en-US" dirty="0">
                <a:latin typeface="+mj-lt"/>
              </a:rPr>
              <a:t>How Does IPAWS Work?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How is it Being Used Today?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Wireless Emergency Alerts Improvements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35E74F9-493D-4DE8-B4B4-699A47B5F08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6881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13317</TotalTime>
  <Words>1257</Words>
  <Application>Microsoft Office PowerPoint</Application>
  <PresentationFormat>On-screen Show (4:3)</PresentationFormat>
  <Paragraphs>313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 Unicode MS</vt:lpstr>
      <vt:lpstr>Arial</vt:lpstr>
      <vt:lpstr>Cambria</vt:lpstr>
      <vt:lpstr>Times New Roman</vt:lpstr>
      <vt:lpstr>Webdings</vt:lpstr>
      <vt:lpstr>Wingdings</vt:lpstr>
      <vt:lpstr>Default Design</vt:lpstr>
      <vt:lpstr>Default Design</vt:lpstr>
      <vt:lpstr>Integrated Public Alert and Warning System</vt:lpstr>
      <vt:lpstr>Agenda</vt:lpstr>
      <vt:lpstr>Tips for a Good Presentation</vt:lpstr>
      <vt:lpstr>Establish Credibility</vt:lpstr>
      <vt:lpstr>Agenda</vt:lpstr>
      <vt:lpstr>IPAWS Federal Guidance</vt:lpstr>
      <vt:lpstr>The Evolution of Emergency Alerting</vt:lpstr>
      <vt:lpstr>IPAWS Vision</vt:lpstr>
      <vt:lpstr>Agenda</vt:lpstr>
      <vt:lpstr>IPAWS Architecture</vt:lpstr>
      <vt:lpstr>Creating an IPAWS Alert</vt:lpstr>
      <vt:lpstr>Alert Dissemination</vt:lpstr>
      <vt:lpstr>A Little More Detail...</vt:lpstr>
      <vt:lpstr>Agenda</vt:lpstr>
      <vt:lpstr>Alerting Authorities (as of August 3, 2017)</vt:lpstr>
      <vt:lpstr>Current Usage and Statistics (as of August 3, 2017)</vt:lpstr>
      <vt:lpstr>How are we doing?</vt:lpstr>
      <vt:lpstr>Agenda</vt:lpstr>
      <vt:lpstr>Background of WEA Enhancements</vt:lpstr>
      <vt:lpstr>WEA Improvements</vt:lpstr>
      <vt:lpstr>FCC Further Notice of Proposed Rulemaking (a.k.a. Under Consideration)</vt:lpstr>
      <vt:lpstr>PowerPoint Presentation</vt:lpstr>
      <vt:lpstr>IPAWS Public Alerting Requirements</vt:lpstr>
      <vt:lpstr>Alert Aggregation</vt:lpstr>
      <vt:lpstr>Alert Dissemination</vt:lpstr>
      <vt:lpstr>Emergency Alert System Capabilities</vt:lpstr>
      <vt:lpstr>NOAA Weather Radio Capabilities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National Security Coordination</dc:title>
  <dc:creator>Joshua Anderson</dc:creator>
  <cp:lastModifiedBy>Rebecca Harned</cp:lastModifiedBy>
  <cp:revision>894</cp:revision>
  <cp:lastPrinted>2012-10-29T16:04:03Z</cp:lastPrinted>
  <dcterms:created xsi:type="dcterms:W3CDTF">2013-02-20T11:39:34Z</dcterms:created>
  <dcterms:modified xsi:type="dcterms:W3CDTF">2017-08-04T17:37:30Z</dcterms:modified>
</cp:coreProperties>
</file>