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6"/>
  </p:sldMasterIdLst>
  <p:notesMasterIdLst>
    <p:notesMasterId r:id="rId18"/>
  </p:notesMasterIdLst>
  <p:handoutMasterIdLst>
    <p:handoutMasterId r:id="rId19"/>
  </p:handoutMasterIdLst>
  <p:sldIdLst>
    <p:sldId id="256" r:id="rId7"/>
    <p:sldId id="440" r:id="rId8"/>
    <p:sldId id="436" r:id="rId9"/>
    <p:sldId id="437" r:id="rId10"/>
    <p:sldId id="441" r:id="rId11"/>
    <p:sldId id="429" r:id="rId12"/>
    <p:sldId id="430" r:id="rId13"/>
    <p:sldId id="433" r:id="rId14"/>
    <p:sldId id="438" r:id="rId15"/>
    <p:sldId id="443" r:id="rId16"/>
    <p:sldId id="43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8" userDrawn="1">
          <p15:clr>
            <a:srgbClr val="A4A3A4"/>
          </p15:clr>
        </p15:guide>
        <p15:guide id="2" pos="3828" userDrawn="1">
          <p15:clr>
            <a:srgbClr val="A4A3A4"/>
          </p15:clr>
        </p15:guide>
        <p15:guide id="3" orient="horz" pos="2161" userDrawn="1">
          <p15:clr>
            <a:srgbClr val="A4A3A4"/>
          </p15:clr>
        </p15:guide>
        <p15:guide id="4" pos="3839" userDrawn="1">
          <p15:clr>
            <a:srgbClr val="A4A3A4"/>
          </p15:clr>
        </p15:guide>
        <p15:guide id="5" orient="horz" pos="863" userDrawn="1">
          <p15:clr>
            <a:srgbClr val="A4A3A4"/>
          </p15:clr>
        </p15:guide>
        <p15:guide id="6" orient="horz" pos="242" userDrawn="1">
          <p15:clr>
            <a:srgbClr val="A4A3A4"/>
          </p15:clr>
        </p15:guide>
        <p15:guide id="7" pos="273" userDrawn="1">
          <p15:clr>
            <a:srgbClr val="A4A3A4"/>
          </p15:clr>
        </p15:guide>
        <p15:guide id="8" pos="3195" userDrawn="1">
          <p15:clr>
            <a:srgbClr val="A4A3A4"/>
          </p15:clr>
        </p15:guide>
        <p15:guide id="9" orient="horz" pos="190" userDrawn="1">
          <p15:clr>
            <a:srgbClr val="A4A3A4"/>
          </p15:clr>
        </p15:guide>
        <p15:guide id="10" pos="388" userDrawn="1">
          <p15:clr>
            <a:srgbClr val="A4A3A4"/>
          </p15:clr>
        </p15:guide>
        <p15:guide id="11" orient="horz" pos="2445" userDrawn="1">
          <p15:clr>
            <a:srgbClr val="A4A3A4"/>
          </p15:clr>
        </p15:guide>
        <p15:guide id="12" pos="6060" userDrawn="1">
          <p15:clr>
            <a:srgbClr val="A4A3A4"/>
          </p15:clr>
        </p15:guide>
        <p15:guide id="13" pos="1728" userDrawn="1">
          <p15:clr>
            <a:srgbClr val="A4A3A4"/>
          </p15:clr>
        </p15:guide>
        <p15:guide id="14" pos="3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Merz" initials="DM" lastIdx="42" clrIdx="0">
    <p:extLst/>
  </p:cmAuthor>
  <p:cmAuthor id="2" name="Woods, Melissa (CTR)" initials="MW" lastIdx="7" clrIdx="1"/>
  <p:cmAuthor id="3" name="Melissa Woods" initials="MW" lastIdx="2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5B9BD5"/>
    <a:srgbClr val="B2B2B2"/>
    <a:srgbClr val="5D6D85"/>
    <a:srgbClr val="00264D"/>
    <a:srgbClr val="003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82771" autoAdjust="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>
        <p:guide orient="horz" pos="4198"/>
        <p:guide pos="3828"/>
        <p:guide orient="horz" pos="2161"/>
        <p:guide pos="3839"/>
        <p:guide orient="horz" pos="863"/>
        <p:guide orient="horz" pos="242"/>
        <p:guide pos="273"/>
        <p:guide pos="3195"/>
        <p:guide orient="horz" pos="190"/>
        <p:guide pos="388"/>
        <p:guide orient="horz" pos="2445"/>
        <p:guide pos="6060"/>
        <p:guide pos="1728"/>
        <p:guide pos="3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C2C907-93E5-4E07-921C-0518770D77F4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8C67FB-4B0C-46BB-B1A2-7F7D6D26B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6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599B41-CA62-487F-9331-5089AE707A96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37DB1E-9A53-43E8-A943-56C88B87E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8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96850"/>
            <a:ext cx="11794067" cy="5698628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85" y="6136872"/>
            <a:ext cx="839228" cy="663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6221344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5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847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96851"/>
            <a:ext cx="11819007" cy="2928487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94" y="6033712"/>
            <a:ext cx="839228" cy="663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210" y="6123915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24" y="196850"/>
            <a:ext cx="11817725" cy="4702696"/>
          </a:xfrm>
          <a:prstGeom prst="rect">
            <a:avLst/>
          </a:prstGeom>
        </p:spPr>
      </p:pic>
      <p:pic>
        <p:nvPicPr>
          <p:cNvPr id="25" name="Picture 24"/>
          <p:cNvPicPr/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01" y="6044111"/>
            <a:ext cx="839228" cy="6635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38" y="6130919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75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1" y="196850"/>
            <a:ext cx="11852023" cy="4716344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83" y="6044111"/>
            <a:ext cx="839228" cy="663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63" y="6144714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8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50850"/>
            <a:ext cx="3330053" cy="80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6240" y="4723984"/>
            <a:ext cx="629421" cy="884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1181" y="5728739"/>
            <a:ext cx="1139543" cy="6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340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h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12800" y="2095500"/>
            <a:ext cx="10606619" cy="384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00" y="189566"/>
            <a:ext cx="11826240" cy="1644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0" y="582460"/>
            <a:ext cx="4967817" cy="70986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613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9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613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12801" y="2095500"/>
            <a:ext cx="10606617" cy="3843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24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3189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812800" y="2730501"/>
            <a:ext cx="3329517" cy="321151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84" y="604838"/>
            <a:ext cx="10629901" cy="7146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307" y="2071285"/>
            <a:ext cx="335280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5D6D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7248" y="2071285"/>
            <a:ext cx="335280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5D6D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97339" y="2071286"/>
            <a:ext cx="335280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5D6D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283523" y="2125879"/>
            <a:ext cx="0" cy="3816135"/>
          </a:xfrm>
          <a:prstGeom prst="line">
            <a:avLst/>
          </a:prstGeom>
          <a:ln w="12700" cmpd="sng">
            <a:solidFill>
              <a:srgbClr val="A50021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26743" y="2125879"/>
            <a:ext cx="0" cy="3816135"/>
          </a:xfrm>
          <a:prstGeom prst="line">
            <a:avLst/>
          </a:prstGeom>
          <a:ln w="12700" cmpd="sng">
            <a:solidFill>
              <a:srgbClr val="A50021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613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9"/>
          </p:nvPr>
        </p:nvSpPr>
        <p:spPr>
          <a:xfrm>
            <a:off x="4422588" y="2730501"/>
            <a:ext cx="3329517" cy="321151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20"/>
          </p:nvPr>
        </p:nvSpPr>
        <p:spPr>
          <a:xfrm>
            <a:off x="8107830" y="2727326"/>
            <a:ext cx="3329517" cy="321151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11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2230" y="706780"/>
            <a:ext cx="6481763" cy="5461901"/>
          </a:xfrm>
          <a:prstGeom prst="rect">
            <a:avLst/>
          </a:prstGeom>
        </p:spPr>
      </p:pic>
      <p:pic>
        <p:nvPicPr>
          <p:cNvPr id="21" name="Picture 20"/>
          <p:cNvPicPr/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818" y="6009808"/>
            <a:ext cx="839228" cy="6635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991" y="6125692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11" y="196850"/>
            <a:ext cx="11817208" cy="161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7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0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788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85" y="6136872"/>
            <a:ext cx="839228" cy="66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6221344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85623" y="715189"/>
            <a:ext cx="6464948" cy="5461901"/>
          </a:xfrm>
          <a:prstGeom prst="rect">
            <a:avLst/>
          </a:prstGeom>
        </p:spPr>
      </p:pic>
      <p:pic>
        <p:nvPicPr>
          <p:cNvPr id="22" name="Picture 21"/>
          <p:cNvPicPr/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293" y="6015039"/>
            <a:ext cx="839228" cy="6635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254" y="6129893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94031" y="706780"/>
            <a:ext cx="6481763" cy="5461901"/>
          </a:xfrm>
          <a:prstGeom prst="rect">
            <a:avLst/>
          </a:prstGeom>
        </p:spPr>
      </p:pic>
      <p:pic>
        <p:nvPicPr>
          <p:cNvPr id="22" name="Picture 21"/>
          <p:cNvPicPr/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293" y="6015039"/>
            <a:ext cx="839228" cy="6635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254" y="6129893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E50D58E-56D0-40DD-A1CB-279822A023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11" y="196850"/>
            <a:ext cx="11817208" cy="1617566"/>
          </a:xfrm>
          <a:prstGeom prst="rect">
            <a:avLst/>
          </a:prstGeom>
        </p:spPr>
      </p:pic>
      <p:pic>
        <p:nvPicPr>
          <p:cNvPr id="25" name="Picture 24"/>
          <p:cNvPicPr/>
          <p:nvPr userDrawn="1"/>
        </p:nvPicPr>
        <p:blipFill rotWithShape="1"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85" y="6136872"/>
            <a:ext cx="839228" cy="6635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6221344"/>
            <a:ext cx="1519391" cy="4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764" r:id="rId19"/>
    <p:sldLayoutId id="2147483776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jpe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51" y="312971"/>
            <a:ext cx="10940526" cy="4572000"/>
          </a:xfrm>
        </p:spPr>
        <p:txBody>
          <a:bodyPr/>
          <a:lstStyle/>
          <a:p>
            <a:r>
              <a:rPr lang="en-US" sz="3600" dirty="0"/>
              <a:t>National Geospatial Preparedness Summit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Department of Homeland Security</a:t>
            </a:r>
            <a:br>
              <a:rPr lang="en-US" sz="3600" dirty="0"/>
            </a:br>
            <a:r>
              <a:rPr lang="en-US" sz="3600" dirty="0"/>
              <a:t>Enterprise Geospatial Capabilities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4551" y="4325559"/>
            <a:ext cx="5316283" cy="8614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U.S. Department of Homeland Security 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Geospatial Management office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Michael Donnelly (Acting deputy director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038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GeoCONOPS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1393" y="1864632"/>
            <a:ext cx="4657062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geospatial stakeholders, across all levels of government, by mission or organization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geospatial resources and capabilities to aid in mission planning and support (i.e. mission blueprint)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Enable analysts to easily search and discover geospatial data or products available to their mission</a:t>
            </a:r>
          </a:p>
          <a:p>
            <a:pP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Understand how the geospatial community interacts/coordinates to support a diverse mission set through use cases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55" y="1292325"/>
            <a:ext cx="7044172" cy="53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06311" y="2235200"/>
            <a:ext cx="9479247" cy="3881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general GII inquiries:</a:t>
            </a:r>
          </a:p>
          <a:p>
            <a:pPr marL="0" indent="0"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DHS_GCOE@hq.dhs.gov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HSIN account to access GII services:</a:t>
            </a:r>
          </a:p>
          <a:p>
            <a:pPr marL="0" indent="0"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DHS_GCOE@hq.dhs.gov</a:t>
            </a:r>
          </a:p>
          <a:p>
            <a:pPr marL="0" indent="0"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	Include First Name, Last Name, Organization, and Email Address</a:t>
            </a:r>
          </a:p>
          <a:p>
            <a:pPr marL="0" indent="0">
              <a:buNone/>
            </a:pPr>
            <a:r>
              <a:rPr lang="en-US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GII Portal: </a:t>
            </a:r>
            <a:r>
              <a:rPr lang="en-US" sz="6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https://gii.dhs.gov/gii</a:t>
            </a:r>
          </a:p>
          <a:p>
            <a:pPr marL="0" indent="0">
              <a:buNone/>
            </a:pP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GMO Deputy Director</a:t>
            </a:r>
          </a:p>
          <a:p>
            <a:pPr marL="0" indent="0">
              <a:buNone/>
            </a:pPr>
            <a:r>
              <a:rPr lang="en-US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Donnelly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Michael.Donnelly@hq.dhs.gov</a:t>
            </a:r>
          </a:p>
          <a:p>
            <a:pPr marL="0" indent="0">
              <a:buNone/>
            </a:pP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3769" y="582461"/>
            <a:ext cx="4570106" cy="709865"/>
          </a:xfrm>
        </p:spPr>
        <p:txBody>
          <a:bodyPr/>
          <a:lstStyle/>
          <a:p>
            <a:r>
              <a:rPr lang="en-US" dirty="0"/>
              <a:t>Contacts and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544" y="100361"/>
            <a:ext cx="2643820" cy="13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07674" y="2321410"/>
            <a:ext cx="10606619" cy="3843339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How Homeland Security Partners are using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What we (GMO) do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Core Offerings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Geospatial Information Infrastructure (GII)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What GII can offer – Applications and </a:t>
            </a:r>
            <a:r>
              <a:rPr lang="en-US" sz="2400" dirty="0" err="1">
                <a:solidFill>
                  <a:schemeClr val="tx1"/>
                </a:solidFill>
              </a:rPr>
              <a:t>GeoData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GeoCONOPS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GII Portal – Token - </a:t>
            </a:r>
            <a:r>
              <a:rPr lang="en-US" sz="2400" dirty="0" err="1">
                <a:solidFill>
                  <a:schemeClr val="tx1"/>
                </a:solidFill>
              </a:rPr>
              <a:t>UserName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GII Training Documents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9955" y="301267"/>
            <a:ext cx="4967817" cy="70986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112" y="100361"/>
            <a:ext cx="2643820" cy="13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01509" y="329578"/>
            <a:ext cx="3725863" cy="709865"/>
          </a:xfrm>
        </p:spPr>
        <p:txBody>
          <a:bodyPr/>
          <a:lstStyle/>
          <a:p>
            <a:pPr algn="l"/>
            <a:r>
              <a:rPr lang="en-US" dirty="0"/>
              <a:t>HSE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112" y="100361"/>
            <a:ext cx="2643820" cy="1348348"/>
          </a:xfrm>
          <a:prstGeom prst="rect">
            <a:avLst/>
          </a:prstGeom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7927975" y="5105401"/>
            <a:ext cx="1250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chemeClr val="bg1"/>
                </a:solidFill>
              </a:rPr>
              <a:t>GIS PORTAL</a:t>
            </a: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8680451" y="6248400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</a:rPr>
              <a:t>DHS CONTENT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AND PRODUCTS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7267575" y="6300788"/>
            <a:ext cx="96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</a:rPr>
              <a:t>GIS SERVER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299" y="2191991"/>
            <a:ext cx="4843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Supporting SEAR and NSSE Events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Presidential Inauguration – 150+ geospatial layers, 15+ FSLTT Partners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BRIC Fusion Center – Sail Boston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National Guard Bureau – Ardent Sentry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State of West Virginia - National Scout Jamboree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Oregon Network Information System (ORNIS)</a:t>
            </a:r>
            <a:r>
              <a:rPr lang="en-US" dirty="0"/>
              <a:t> – network of Oregon Counties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675" y="1906217"/>
            <a:ext cx="4272849" cy="49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4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97981" y="6429384"/>
            <a:ext cx="2133600" cy="365125"/>
          </a:xfrm>
        </p:spPr>
        <p:txBody>
          <a:bodyPr/>
          <a:lstStyle/>
          <a:p>
            <a:fld id="{AE50D58E-56D0-40DD-A1CB-279822A0233C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8962463" y="6060393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</a:rPr>
              <a:t>DHS CONTENT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AND PRODUCTS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7549587" y="6112781"/>
            <a:ext cx="96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</a:rPr>
              <a:t>GIS SERVER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8962463" y="6060393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</a:rPr>
              <a:t>DHS CONTENT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AND PRODUCTS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7549587" y="6112781"/>
            <a:ext cx="96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</a:rPr>
              <a:t>GIS SERVER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64" y="5246525"/>
            <a:ext cx="870257" cy="10639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930" y="4985035"/>
            <a:ext cx="1127746" cy="11277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22" y="3650945"/>
            <a:ext cx="1176232" cy="117073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165397" y="171797"/>
            <a:ext cx="3355092" cy="5441296"/>
            <a:chOff x="5257800" y="-22291"/>
            <a:chExt cx="3355092" cy="5441296"/>
          </a:xfrm>
        </p:grpSpPr>
        <p:sp>
          <p:nvSpPr>
            <p:cNvPr id="37" name="Up Arrow 36"/>
            <p:cNvSpPr/>
            <p:nvPr/>
          </p:nvSpPr>
          <p:spPr>
            <a:xfrm rot="1864346">
              <a:off x="6922669" y="-22291"/>
              <a:ext cx="1319213" cy="3505200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Up Arrow 35"/>
            <p:cNvSpPr/>
            <p:nvPr/>
          </p:nvSpPr>
          <p:spPr>
            <a:xfrm rot="19591594">
              <a:off x="5717971" y="-6448"/>
              <a:ext cx="1319213" cy="3505200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6324600" y="111125"/>
              <a:ext cx="1319213" cy="3505200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5716937" y="3456857"/>
              <a:ext cx="2469996" cy="1962148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6175375" y="4978276"/>
              <a:ext cx="1250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GII</a:t>
              </a:r>
              <a:r>
                <a:rPr lang="en-US" alt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1200" b="1" dirty="0"/>
                <a:t>PORTAL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1075" y="2352675"/>
              <a:ext cx="1711325" cy="1257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460" y="1848276"/>
              <a:ext cx="417073" cy="418744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363" y="1735138"/>
              <a:ext cx="2509837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5392738" y="882650"/>
              <a:ext cx="3217862" cy="831850"/>
              <a:chOff x="5029200" y="500969"/>
              <a:chExt cx="3860456" cy="984142"/>
            </a:xfrm>
          </p:grpSpPr>
          <p:pic>
            <p:nvPicPr>
              <p:cNvPr id="26" name="Picture 2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200" y="500969"/>
                <a:ext cx="1193456" cy="984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791" y="523987"/>
                <a:ext cx="1322542" cy="955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9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500969"/>
                <a:ext cx="1186724" cy="978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" name="Picture 3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911" y="3697313"/>
              <a:ext cx="1828108" cy="13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5"/>
            <p:cNvSpPr txBox="1">
              <a:spLocks noChangeArrowheads="1"/>
            </p:cNvSpPr>
            <p:nvPr/>
          </p:nvSpPr>
          <p:spPr bwMode="auto">
            <a:xfrm>
              <a:off x="5257800" y="488950"/>
              <a:ext cx="9175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60000"/>
                  </a:solidFill>
                </a:rPr>
                <a:t>DESKTOP</a:t>
              </a:r>
            </a:p>
          </p:txBody>
        </p:sp>
        <p:sp>
          <p:nvSpPr>
            <p:cNvPr id="34" name="TextBox 36"/>
            <p:cNvSpPr txBox="1">
              <a:spLocks noChangeArrowheads="1"/>
            </p:cNvSpPr>
            <p:nvPr/>
          </p:nvSpPr>
          <p:spPr bwMode="auto">
            <a:xfrm>
              <a:off x="6727446" y="475104"/>
              <a:ext cx="5349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60000"/>
                  </a:solidFill>
                </a:rPr>
                <a:t>WEB</a:t>
              </a:r>
            </a:p>
          </p:txBody>
        </p:sp>
        <p:sp>
          <p:nvSpPr>
            <p:cNvPr id="35" name="TextBox 37"/>
            <p:cNvSpPr txBox="1">
              <a:spLocks noChangeArrowheads="1"/>
            </p:cNvSpPr>
            <p:nvPr/>
          </p:nvSpPr>
          <p:spPr bwMode="auto">
            <a:xfrm>
              <a:off x="7855655" y="449263"/>
              <a:ext cx="7572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60000"/>
                  </a:solidFill>
                </a:rPr>
                <a:t>DEVICE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842" y="3685388"/>
              <a:ext cx="1336699" cy="1346675"/>
            </a:xfrm>
            <a:prstGeom prst="rect">
              <a:avLst/>
            </a:prstGeom>
          </p:spPr>
        </p:pic>
      </p:grpSp>
      <p:sp>
        <p:nvSpPr>
          <p:cNvPr id="48" name="Left-Right Arrow 47"/>
          <p:cNvSpPr/>
          <p:nvPr/>
        </p:nvSpPr>
        <p:spPr>
          <a:xfrm rot="10136808">
            <a:off x="4147491" y="5114694"/>
            <a:ext cx="1608043" cy="1816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397300" y="4821681"/>
            <a:ext cx="1028397" cy="841683"/>
            <a:chOff x="2335191" y="3329937"/>
            <a:chExt cx="1028397" cy="841683"/>
          </a:xfrm>
        </p:grpSpPr>
        <p:sp>
          <p:nvSpPr>
            <p:cNvPr id="47" name="Cloud 46"/>
            <p:cNvSpPr/>
            <p:nvPr/>
          </p:nvSpPr>
          <p:spPr>
            <a:xfrm>
              <a:off x="2335191" y="3329937"/>
              <a:ext cx="1028397" cy="841683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40263" y="3427612"/>
              <a:ext cx="910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AGOL/Portal</a:t>
              </a:r>
            </a:p>
          </p:txBody>
        </p:sp>
      </p:grpSp>
      <p:sp>
        <p:nvSpPr>
          <p:cNvPr id="50" name="Left-Right Arrow 49"/>
          <p:cNvSpPr/>
          <p:nvPr/>
        </p:nvSpPr>
        <p:spPr>
          <a:xfrm rot="1679507">
            <a:off x="7594020" y="5542396"/>
            <a:ext cx="1387572" cy="1588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/>
          <p:cNvSpPr/>
          <p:nvPr/>
        </p:nvSpPr>
        <p:spPr>
          <a:xfrm rot="19827658">
            <a:off x="7752996" y="3287497"/>
            <a:ext cx="1595673" cy="1677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-Right Arrow 51"/>
          <p:cNvSpPr/>
          <p:nvPr/>
        </p:nvSpPr>
        <p:spPr>
          <a:xfrm rot="21264661">
            <a:off x="8024726" y="4227565"/>
            <a:ext cx="1435237" cy="1690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8026110" y="2960124"/>
            <a:ext cx="1028397" cy="841683"/>
            <a:chOff x="2283869" y="3433395"/>
            <a:chExt cx="1028397" cy="841683"/>
          </a:xfrm>
        </p:grpSpPr>
        <p:sp>
          <p:nvSpPr>
            <p:cNvPr id="55" name="Cloud 54"/>
            <p:cNvSpPr/>
            <p:nvPr/>
          </p:nvSpPr>
          <p:spPr>
            <a:xfrm>
              <a:off x="2283869" y="3433395"/>
              <a:ext cx="1028397" cy="841683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95205" y="3529659"/>
              <a:ext cx="910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AGOL/Portal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03232" y="5172365"/>
            <a:ext cx="1028397" cy="841683"/>
            <a:chOff x="2283869" y="3433395"/>
            <a:chExt cx="1028397" cy="841683"/>
          </a:xfrm>
        </p:grpSpPr>
        <p:sp>
          <p:nvSpPr>
            <p:cNvPr id="58" name="Cloud 57"/>
            <p:cNvSpPr/>
            <p:nvPr/>
          </p:nvSpPr>
          <p:spPr>
            <a:xfrm>
              <a:off x="2283869" y="3433395"/>
              <a:ext cx="1028397" cy="841683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95205" y="3529659"/>
              <a:ext cx="910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AGOL/Portal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228145" y="3934875"/>
            <a:ext cx="1028397" cy="841683"/>
            <a:chOff x="2344083" y="2415147"/>
            <a:chExt cx="1028397" cy="841683"/>
          </a:xfrm>
        </p:grpSpPr>
        <p:sp>
          <p:nvSpPr>
            <p:cNvPr id="61" name="Cloud 60"/>
            <p:cNvSpPr/>
            <p:nvPr/>
          </p:nvSpPr>
          <p:spPr>
            <a:xfrm>
              <a:off x="2344083" y="2415147"/>
              <a:ext cx="1028397" cy="841683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55072" y="2487259"/>
              <a:ext cx="910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AGOL/Portal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98238" y="27183"/>
            <a:ext cx="487518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Fusion Center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Fusion Centers utilizing capability in support of the Special/Law Enforcement Sensitive Events</a:t>
            </a:r>
          </a:p>
          <a:p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Controlled access and two-way flow of mission critical geospatial information and derived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products delivered to authorized users, on any authorized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Increases National Situational Awareness for critical events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Scalable for all missions and additional partners 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348" y="204155"/>
            <a:ext cx="1453456" cy="7412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306" y="2276636"/>
            <a:ext cx="1180374" cy="1180373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87734" y="642938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464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4885" y="336650"/>
            <a:ext cx="4967817" cy="709865"/>
          </a:xfrm>
        </p:spPr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0" y="87090"/>
            <a:ext cx="2643820" cy="1348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266" y="4040753"/>
            <a:ext cx="30193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Increases access to and sharing off geospatial information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Provides geospatial visualization through </a:t>
            </a:r>
            <a:r>
              <a:rPr lang="en-US" sz="1200" dirty="0" err="1"/>
              <a:t>GeoCoding</a:t>
            </a:r>
            <a:r>
              <a:rPr lang="en-US" sz="1200" dirty="0"/>
              <a:t> as a Service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Supports interactive and heat mapping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Collects and provides access to imagery, base maps, operational data, and foundation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0580" y="4104169"/>
            <a:ext cx="2654036" cy="186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Provides </a:t>
            </a:r>
            <a:r>
              <a:rPr lang="en-US" sz="1200" dirty="0" err="1"/>
              <a:t>GeoTechnical</a:t>
            </a:r>
            <a:r>
              <a:rPr lang="en-US" sz="1200" dirty="0"/>
              <a:t> Support as a Service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Builds geospatial tradecraft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Standardizes operating procedures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Provides field self-service applications, tools, and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7247" y="4051656"/>
            <a:ext cx="280085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Provides enterprise access to mission essential geospatial data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Supports and maintains DHS geospatial applications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Maintains a shared geospatial architecture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Synchronizes intergovernmental policies, strategies, tools, and services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6510" y="1839888"/>
            <a:ext cx="10786880" cy="1266661"/>
          </a:xfrm>
          <a:prstGeom prst="roundRect">
            <a:avLst/>
          </a:prstGeom>
          <a:solidFill>
            <a:srgbClr val="5D6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060580" y="3347285"/>
            <a:ext cx="2941895" cy="2596143"/>
            <a:chOff x="855779" y="3483228"/>
            <a:chExt cx="2362597" cy="2576762"/>
          </a:xfrm>
        </p:grpSpPr>
        <p:sp>
          <p:nvSpPr>
            <p:cNvPr id="11" name="Rectangle: Top Corners Rounded 14"/>
            <p:cNvSpPr/>
            <p:nvPr/>
          </p:nvSpPr>
          <p:spPr>
            <a:xfrm rot="10800000">
              <a:off x="855779" y="3483228"/>
              <a:ext cx="2362597" cy="703010"/>
            </a:xfrm>
            <a:prstGeom prst="round2SameRect">
              <a:avLst/>
            </a:prstGeom>
            <a:solidFill>
              <a:srgbClr val="5B9B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79" y="3483228"/>
              <a:ext cx="2362596" cy="2576762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6011" y="3357349"/>
            <a:ext cx="2941894" cy="2638634"/>
            <a:chOff x="855779" y="3483228"/>
            <a:chExt cx="2362597" cy="2576762"/>
          </a:xfrm>
        </p:grpSpPr>
        <p:sp>
          <p:nvSpPr>
            <p:cNvPr id="14" name="Rectangle: Top Corners Rounded 14"/>
            <p:cNvSpPr/>
            <p:nvPr/>
          </p:nvSpPr>
          <p:spPr>
            <a:xfrm rot="10800000">
              <a:off x="855779" y="3483228"/>
              <a:ext cx="2362597" cy="703010"/>
            </a:xfrm>
            <a:prstGeom prst="round2SameRect">
              <a:avLst/>
            </a:prstGeom>
            <a:solidFill>
              <a:srgbClr val="5B9B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779" y="3483228"/>
              <a:ext cx="2362596" cy="2576762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6544" y="3347284"/>
            <a:ext cx="2941893" cy="2638643"/>
            <a:chOff x="855779" y="3483228"/>
            <a:chExt cx="2362597" cy="2576764"/>
          </a:xfrm>
        </p:grpSpPr>
        <p:sp>
          <p:nvSpPr>
            <p:cNvPr id="17" name="Rectangle: Top Corners Rounded 14"/>
            <p:cNvSpPr/>
            <p:nvPr/>
          </p:nvSpPr>
          <p:spPr>
            <a:xfrm rot="10800000">
              <a:off x="855779" y="3483228"/>
              <a:ext cx="2362597" cy="703010"/>
            </a:xfrm>
            <a:prstGeom prst="round2SameRect">
              <a:avLst/>
            </a:prstGeom>
            <a:solidFill>
              <a:srgbClr val="5B9B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5779" y="3483228"/>
              <a:ext cx="2362596" cy="2576764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7876" y="1875391"/>
            <a:ext cx="10348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-50" dirty="0">
                <a:solidFill>
                  <a:schemeClr val="bg1"/>
                </a:solidFill>
              </a:rPr>
              <a:t>The GMO provides homeland security operators nationwide the secure reliable platform and tools they need for geospatial analysis, visualization, mapping, and collaboration on diverse sets of </a:t>
            </a:r>
            <a:r>
              <a:rPr lang="en-US" sz="2200" spc="-100" dirty="0">
                <a:solidFill>
                  <a:schemeClr val="bg1"/>
                </a:solidFill>
              </a:rPr>
              <a:t>mission critical data.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4526" y="3293694"/>
            <a:ext cx="232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Analysis, Visualization and Collaboration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11373" y="3370654"/>
            <a:ext cx="224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Training and Operational Support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4687" y="3291031"/>
            <a:ext cx="266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Enterprise Access to Mission-Essential Geospatial Data</a:t>
            </a:r>
          </a:p>
        </p:txBody>
      </p:sp>
    </p:spTree>
    <p:extLst>
      <p:ext uri="{BB962C8B-B14F-4D97-AF65-F5344CB8AC3E}">
        <p14:creationId xmlns:p14="http://schemas.microsoft.com/office/powerpoint/2010/main" val="111235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6331324" y="348860"/>
            <a:ext cx="4967817" cy="709865"/>
          </a:xfrm>
        </p:spPr>
        <p:txBody>
          <a:bodyPr/>
          <a:lstStyle/>
          <a:p>
            <a:r>
              <a:rPr lang="en-US" dirty="0"/>
              <a:t>Core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112" y="100361"/>
            <a:ext cx="2643820" cy="1348348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736757" y="2098014"/>
            <a:ext cx="358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+mn-lt"/>
              </a:rPr>
              <a:t>DHS NOC COP Application</a:t>
            </a:r>
            <a:endParaRPr lang="en-US" b="1" dirty="0">
              <a:latin typeface="+mn-lt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030256" y="2187443"/>
            <a:ext cx="597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+mn-lt"/>
              </a:rPr>
              <a:t>Homeland Security Infrastructure-Level Data  (HIFLD)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23172" y="6022752"/>
            <a:ext cx="516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+mj-lt"/>
                <a:cs typeface="Arial" panose="020B0604020202020204" pitchFamily="34" charset="0"/>
              </a:rPr>
              <a:t>Homeland Security Enterprise (HSE)</a:t>
            </a:r>
          </a:p>
          <a:p>
            <a:pPr algn="ctr"/>
            <a:r>
              <a:rPr lang="en-US" sz="1600" b="1" dirty="0">
                <a:latin typeface="+mj-lt"/>
                <a:cs typeface="Arial" panose="020B0604020202020204" pitchFamily="34" charset="0"/>
              </a:rPr>
              <a:t>Geospatial Concept of Operations (</a:t>
            </a:r>
            <a:r>
              <a:rPr lang="en-US" sz="1600" b="1" dirty="0" err="1">
                <a:latin typeface="+mj-lt"/>
                <a:cs typeface="Arial" panose="020B0604020202020204" pitchFamily="34" charset="0"/>
              </a:rPr>
              <a:t>GeoCONOPS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216" y="2511825"/>
            <a:ext cx="4077093" cy="2267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13" y="2458437"/>
            <a:ext cx="4245061" cy="2016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988" y="3377022"/>
            <a:ext cx="991501" cy="888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19605" y="5804569"/>
            <a:ext cx="32001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https://gii.dhs.gov/hifld/data/secure  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6033" y="5743752"/>
            <a:ext cx="3093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https://gii.dhs.gov/hifld/data/open  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57" y="3186062"/>
            <a:ext cx="4598443" cy="2578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716" y="3202505"/>
            <a:ext cx="3996687" cy="2847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84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6461537" y="174703"/>
            <a:ext cx="5633090" cy="866249"/>
          </a:xfrm>
        </p:spPr>
        <p:txBody>
          <a:bodyPr/>
          <a:lstStyle/>
          <a:p>
            <a:pPr algn="l"/>
            <a:br>
              <a:rPr lang="en-US" dirty="0"/>
            </a:br>
            <a:r>
              <a:rPr lang="en-US" sz="2900" dirty="0"/>
              <a:t>DHS Geospatial </a:t>
            </a:r>
            <a:br>
              <a:rPr lang="en-US" sz="2900" dirty="0"/>
            </a:br>
            <a:r>
              <a:rPr lang="en-US" sz="2900" dirty="0"/>
              <a:t>Information Infrastructure (GII)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544" y="100361"/>
            <a:ext cx="2643820" cy="13483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8792" y="2189999"/>
            <a:ext cx="11306286" cy="40729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Sensitive But Unclassified (SBU)-level platform to host shared geospatial enterprise applications, tools, and information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to all users across the entire homeland security/defense enterprise (Federal, State, Local, Tribal and Territories)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Search, discover and access: 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Imagery &amp; Base Maps </a:t>
            </a:r>
          </a:p>
          <a:p>
            <a:pPr marL="914400" lvl="3" indent="-285750">
              <a:spcBef>
                <a:spcPts val="0"/>
              </a:spcBef>
              <a:spcAft>
                <a:spcPts val="21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DHS Operational Data </a:t>
            </a:r>
          </a:p>
          <a:p>
            <a:pPr marL="914400" lvl="3" indent="-285750">
              <a:spcBef>
                <a:spcPts val="0"/>
              </a:spcBef>
              <a:spcAft>
                <a:spcPts val="21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Foundational Data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Store and share geospatial information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Private or public based on requirements</a:t>
            </a:r>
          </a:p>
          <a:p>
            <a:pPr indent="-285750">
              <a:spcBef>
                <a:spcPts val="0"/>
              </a:spcBef>
              <a:spcAft>
                <a:spcPts val="210"/>
              </a:spcAft>
              <a:buFont typeface="Wingdings" panose="05000000000000000000" pitchFamily="2" charset="2"/>
              <a:buChar char="§"/>
            </a:pP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-285750">
              <a:spcBef>
                <a:spcPts val="0"/>
              </a:spcBef>
              <a:spcAft>
                <a:spcPts val="21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Create and share derived geospatial products 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Access existing common applications and services</a:t>
            </a:r>
          </a:p>
          <a:p>
            <a:pPr marL="914400" lvl="3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Geocoding, DHS COP, etc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b="1" dirty="0"/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</a:rPr>
              <a:t>Easily build interactive maps and custom apps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Field Collection, Story Maps, Heat Maps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Tiered service model for support: Full, Assisted, Self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2435" y="4553121"/>
            <a:ext cx="2956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GII Portal: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https://gii.dhs.gov/gii/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49787" y="2732442"/>
            <a:ext cx="2949677" cy="3989034"/>
            <a:chOff x="5392738" y="-22291"/>
            <a:chExt cx="3278540" cy="5441296"/>
          </a:xfrm>
        </p:grpSpPr>
        <p:sp>
          <p:nvSpPr>
            <p:cNvPr id="10" name="Up Arrow 9"/>
            <p:cNvSpPr/>
            <p:nvPr/>
          </p:nvSpPr>
          <p:spPr>
            <a:xfrm rot="1864346">
              <a:off x="6922669" y="-22291"/>
              <a:ext cx="1319213" cy="3505200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19591594">
              <a:off x="5717971" y="-6448"/>
              <a:ext cx="1319213" cy="3505200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6324600" y="111125"/>
              <a:ext cx="1319213" cy="3505200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5617563" y="3456857"/>
              <a:ext cx="2469996" cy="1962148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6175375" y="4978275"/>
              <a:ext cx="1250950" cy="37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200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1075" y="2352675"/>
              <a:ext cx="1711325" cy="1257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460" y="1848276"/>
              <a:ext cx="417073" cy="418744"/>
            </a:xfrm>
            <a:prstGeom prst="rect">
              <a:avLst/>
            </a:prstGeom>
          </p:spPr>
        </p:pic>
        <p:pic>
          <p:nvPicPr>
            <p:cNvPr id="19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363" y="1735138"/>
              <a:ext cx="2509837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5392738" y="882650"/>
              <a:ext cx="3217862" cy="831850"/>
              <a:chOff x="5029200" y="500969"/>
              <a:chExt cx="3860456" cy="984142"/>
            </a:xfrm>
          </p:grpSpPr>
          <p:pic>
            <p:nvPicPr>
              <p:cNvPr id="26" name="Picture 2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200" y="500969"/>
                <a:ext cx="1193456" cy="984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791" y="523987"/>
                <a:ext cx="1322542" cy="955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500969"/>
                <a:ext cx="1186724" cy="978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3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974" y="3793793"/>
              <a:ext cx="1223523" cy="885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35"/>
            <p:cNvSpPr txBox="1">
              <a:spLocks noChangeArrowheads="1"/>
            </p:cNvSpPr>
            <p:nvPr/>
          </p:nvSpPr>
          <p:spPr bwMode="auto">
            <a:xfrm>
              <a:off x="5489308" y="442956"/>
              <a:ext cx="1163517" cy="37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60000"/>
                  </a:solidFill>
                </a:rPr>
                <a:t>DESKTOP</a:t>
              </a:r>
            </a:p>
          </p:txBody>
        </p:sp>
        <p:sp>
          <p:nvSpPr>
            <p:cNvPr id="23" name="TextBox 36"/>
            <p:cNvSpPr txBox="1">
              <a:spLocks noChangeArrowheads="1"/>
            </p:cNvSpPr>
            <p:nvPr/>
          </p:nvSpPr>
          <p:spPr bwMode="auto">
            <a:xfrm>
              <a:off x="6727445" y="475105"/>
              <a:ext cx="679234" cy="37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60000"/>
                  </a:solidFill>
                </a:rPr>
                <a:t>WEB</a:t>
              </a:r>
            </a:p>
          </p:txBody>
        </p:sp>
        <p:sp>
          <p:nvSpPr>
            <p:cNvPr id="24" name="TextBox 37"/>
            <p:cNvSpPr txBox="1">
              <a:spLocks noChangeArrowheads="1"/>
            </p:cNvSpPr>
            <p:nvPr/>
          </p:nvSpPr>
          <p:spPr bwMode="auto">
            <a:xfrm>
              <a:off x="7711571" y="448577"/>
              <a:ext cx="959707" cy="37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060000"/>
                  </a:solidFill>
                </a:rPr>
                <a:t>DEVICE</a:t>
              </a:r>
            </a:p>
          </p:txBody>
        </p:sp>
      </p:grpSp>
      <p:pic>
        <p:nvPicPr>
          <p:cNvPr id="29" name="Picture 31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060" y="6170152"/>
            <a:ext cx="2253018" cy="53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83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58562" y="546088"/>
            <a:ext cx="4819847" cy="1253765"/>
          </a:xfrm>
        </p:spPr>
        <p:txBody>
          <a:bodyPr/>
          <a:lstStyle/>
          <a:p>
            <a:pPr algn="l"/>
            <a:r>
              <a:rPr lang="en-US" sz="3200" dirty="0"/>
              <a:t>How to Access GII Applications and </a:t>
            </a:r>
            <a:r>
              <a:rPr lang="en-US" sz="3200" dirty="0" err="1"/>
              <a:t>Geodata</a:t>
            </a:r>
            <a:r>
              <a:rPr lang="en-US" sz="3200" dirty="0"/>
              <a:t> Services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544" y="100361"/>
            <a:ext cx="2643820" cy="1348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707" y="2150998"/>
            <a:ext cx="7899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Homeland Security Information </a:t>
            </a:r>
          </a:p>
          <a:p>
            <a:r>
              <a:rPr lang="en-US" sz="2000" b="1" dirty="0"/>
              <a:t>    Network (HSIN) User Account: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GII Portal: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https://gii.dhs.gov/gii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Desktop Access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Mashup GII data in ArcMap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Publish services to GII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GII Secure Token or Username</a:t>
            </a:r>
          </a:p>
          <a:p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AGOL/Portal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UDOP connection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485" y="1910189"/>
            <a:ext cx="4415402" cy="4878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293" y="3056010"/>
            <a:ext cx="4133269" cy="25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37452" y="2395538"/>
            <a:ext cx="5900485" cy="3960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370" y="419602"/>
            <a:ext cx="6100719" cy="709865"/>
          </a:xfrm>
        </p:spPr>
        <p:txBody>
          <a:bodyPr/>
          <a:lstStyle/>
          <a:p>
            <a:r>
              <a:rPr lang="en-US" sz="3200" dirty="0"/>
              <a:t>What does HIFLD Provide?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50D58E-56D0-40DD-A1CB-279822A0233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112" y="100361"/>
            <a:ext cx="2643820" cy="1348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796" y="2164658"/>
            <a:ext cx="429025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over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critical infrastructure geospatial layers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Police Stations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Refrigerated Warehouses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Towers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so much more!</a:t>
            </a:r>
          </a:p>
          <a:p>
            <a:pPr marL="171450" indent="-1714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DECOUPLED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FOUO and licensed data from public open data</a:t>
            </a:r>
          </a:p>
          <a:p>
            <a:pPr marL="171450" indent="-171450">
              <a:lnSpc>
                <a:spcPct val="90000"/>
              </a:lnSpc>
              <a:buClr>
                <a:srgbClr val="FEC234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web services or downloadable files</a:t>
            </a: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***Previously known as HSIP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455" y="2395538"/>
            <a:ext cx="5920477" cy="39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56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662482be-791f-46d4-86b5-fac5be26931c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FB78DD9D5834DB37E96542E900230" ma:contentTypeVersion="7" ma:contentTypeDescription="Create a new document." ma:contentTypeScope="" ma:versionID="cf643cc9c5a4f4c56f6861f35741cdfd">
  <xsd:schema xmlns:xsd="http://www.w3.org/2001/XMLSchema" xmlns:xs="http://www.w3.org/2001/XMLSchema" xmlns:p="http://schemas.microsoft.com/office/2006/metadata/properties" xmlns:ns1="http://schemas.microsoft.com/sharepoint/v3" xmlns:ns2="c0a539e5-cd07-4dc1-ab3b-82065fc22058" xmlns:ns3="http://schemas.microsoft.com/sharepoint/v4" targetNamespace="http://schemas.microsoft.com/office/2006/metadata/properties" ma:root="true" ma:fieldsID="2e56e7d4167ceb8401b554c47d1954bf" ns1:_="" ns2:_="" ns3:_="">
    <xsd:import namespace="http://schemas.microsoft.com/sharepoint/v3"/>
    <xsd:import namespace="c0a539e5-cd07-4dc1-ab3b-82065fc220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Mail From" ma:hidden="true" ma:internalName="EmailFrom">
      <xsd:simpleType>
        <xsd:restriction base="dms:Text"/>
      </xsd:simpleType>
    </xsd:element>
    <xsd:element name="EmailSubject" ma:index="1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539e5-cd07-4dc1-ab3b-82065fc220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854EBD-2AE6-443B-B3EE-A888560F2E5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E468E78-AED6-427A-BC0A-9803DFD5779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DA11348-71DB-43C9-839A-0B9F41858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a539e5-cd07-4dc1-ab3b-82065fc220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80D7D9F-2999-4398-B170-0EA98AEC85B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E91EE98-C0CC-4710-A5C1-49852380A55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0a539e5-cd07-4dc1-ab3b-82065fc22058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7152</TotalTime>
  <Words>711</Words>
  <Application>Microsoft Office PowerPoint</Application>
  <PresentationFormat>Widescreen</PresentationFormat>
  <Paragraphs>162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Ion Boardroom</vt:lpstr>
      <vt:lpstr>National Geospatial Preparedness Summit  Department of Homeland Security Enterprise Geospatial Capabilities  </vt:lpstr>
      <vt:lpstr>Agenda</vt:lpstr>
      <vt:lpstr>HSE Partners</vt:lpstr>
      <vt:lpstr>PowerPoint Presentation</vt:lpstr>
      <vt:lpstr>What we do</vt:lpstr>
      <vt:lpstr>Core Capabilities</vt:lpstr>
      <vt:lpstr> DHS Geospatial  Information Infrastructure (GII)</vt:lpstr>
      <vt:lpstr>How to Access GII Applications and Geodata Services </vt:lpstr>
      <vt:lpstr>What does HIFLD Provide?</vt:lpstr>
      <vt:lpstr>GeoCONOPS</vt:lpstr>
      <vt:lpstr>Contacts and Questions</vt:lpstr>
    </vt:vector>
  </TitlesOfParts>
  <Company>Department of Homeland Security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IS2O PowerPoint Template</dc:title>
  <dc:creator>Russo, Rachel</dc:creator>
  <cp:lastModifiedBy>Rebecca Harned</cp:lastModifiedBy>
  <cp:revision>463</cp:revision>
  <cp:lastPrinted>2017-06-20T15:26:08Z</cp:lastPrinted>
  <dcterms:created xsi:type="dcterms:W3CDTF">2016-09-08T16:50:18Z</dcterms:created>
  <dcterms:modified xsi:type="dcterms:W3CDTF">2017-08-18T16:46:00Z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0x0101002A1FB78DD9D5834DB37E96542E900230</vt:lpwstr>
  </property>
</Properties>
</file>