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67" r:id="rId4"/>
    <p:sldId id="26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271" r:id="rId13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28"/>
    <a:srgbClr val="6B6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8" autoAdjust="0"/>
    <p:restoredTop sz="94722"/>
  </p:normalViewPr>
  <p:slideViewPr>
    <p:cSldViewPr snapToGrid="0" snapToObjects="1">
      <p:cViewPr varScale="1">
        <p:scale>
          <a:sx n="85" d="100"/>
          <a:sy n="85" d="100"/>
        </p:scale>
        <p:origin x="13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EDEAE-916E-41BB-8241-67AE339AD610}" type="doc">
      <dgm:prSet loTypeId="urn:microsoft.com/office/officeart/2005/8/layout/h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07728A-1FEB-4606-A8B4-2A5EC7A2B649}">
      <dgm:prSet phldrT="[Text]" custT="1"/>
      <dgm:spPr>
        <a:xfrm>
          <a:off x="0" y="0"/>
          <a:ext cx="8686800" cy="777240"/>
        </a:xfr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spcAft>
              <a:spcPct val="35000"/>
            </a:spcAft>
          </a:pPr>
          <a:r>
            <a:rPr lang="en-US" sz="2900" b="1" cap="none" spc="0" dirty="0">
              <a:ln w="1905"/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MOVE</a:t>
          </a:r>
        </a:p>
      </dgm:t>
    </dgm:pt>
    <dgm:pt modelId="{4FE810EB-70D5-4477-A2AB-D6E9D355A37D}" type="parTrans" cxnId="{F2F2C0FD-8F2C-487E-8ABF-80E01C475983}">
      <dgm:prSet/>
      <dgm:spPr/>
      <dgm:t>
        <a:bodyPr/>
        <a:lstStyle/>
        <a:p>
          <a:endParaRPr lang="en-US"/>
        </a:p>
      </dgm:t>
    </dgm:pt>
    <dgm:pt modelId="{44000B80-4AD6-49CF-B772-26E9FE529F13}" type="sibTrans" cxnId="{F2F2C0FD-8F2C-487E-8ABF-80E01C475983}">
      <dgm:prSet/>
      <dgm:spPr/>
      <dgm:t>
        <a:bodyPr/>
        <a:lstStyle/>
        <a:p>
          <a:endParaRPr lang="en-US"/>
        </a:p>
      </dgm:t>
    </dgm:pt>
    <dgm:pt modelId="{2BFAAD25-C7E8-4CAF-A66D-05EC622F8120}">
      <dgm:prSet phldrT="[Text]"/>
      <dgm:spPr>
        <a:xfrm>
          <a:off x="1060" y="777240"/>
          <a:ext cx="964964" cy="1632204"/>
        </a:xfrm>
        <a:gradFill rotWithShape="0">
          <a:gsLst>
            <a:gs pos="0">
              <a:srgbClr val="964305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64305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64305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eCitation</a:t>
          </a:r>
        </a:p>
      </dgm:t>
    </dgm:pt>
    <dgm:pt modelId="{E9FA3AC0-0363-4506-AFDF-8099E57B52C6}" type="parTrans" cxnId="{A0518C3D-383A-4E4F-A09A-3D4C841A0229}">
      <dgm:prSet/>
      <dgm:spPr/>
      <dgm:t>
        <a:bodyPr/>
        <a:lstStyle/>
        <a:p>
          <a:endParaRPr lang="en-US"/>
        </a:p>
      </dgm:t>
    </dgm:pt>
    <dgm:pt modelId="{86F63B5E-FC29-4940-AB6A-4152294F43B6}" type="sibTrans" cxnId="{A0518C3D-383A-4E4F-A09A-3D4C841A0229}">
      <dgm:prSet/>
      <dgm:spPr/>
      <dgm:t>
        <a:bodyPr/>
        <a:lstStyle/>
        <a:p>
          <a:endParaRPr lang="en-US"/>
        </a:p>
      </dgm:t>
    </dgm:pt>
    <dgm:pt modelId="{E72DEF1E-585A-4D93-9893-CD64DB9747EC}">
      <dgm:prSet phldrT="[Text]"/>
      <dgm:spPr>
        <a:xfrm>
          <a:off x="966024" y="777240"/>
          <a:ext cx="964964" cy="1632204"/>
        </a:xfrm>
        <a:gradFill rotWithShape="0">
          <a:gsLst>
            <a:gs pos="0">
              <a:srgbClr val="964305">
                <a:hueOff val="1485462"/>
                <a:satOff val="-7565"/>
                <a:lumOff val="1397"/>
                <a:alphaOff val="0"/>
                <a:shade val="51000"/>
                <a:satMod val="130000"/>
              </a:srgbClr>
            </a:gs>
            <a:gs pos="80000">
              <a:srgbClr val="964305">
                <a:hueOff val="1485462"/>
                <a:satOff val="-7565"/>
                <a:lumOff val="1397"/>
                <a:alphaOff val="0"/>
                <a:shade val="93000"/>
                <a:satMod val="130000"/>
              </a:srgbClr>
            </a:gs>
            <a:gs pos="100000">
              <a:srgbClr val="964305">
                <a:hueOff val="1485462"/>
                <a:satOff val="-7565"/>
                <a:lumOff val="139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eCrash</a:t>
          </a:r>
        </a:p>
      </dgm:t>
    </dgm:pt>
    <dgm:pt modelId="{19AC876B-0BD5-48F4-BA09-B1849BFAD154}" type="parTrans" cxnId="{34E1FB42-89F8-4767-B052-78DCF0BD8872}">
      <dgm:prSet/>
      <dgm:spPr/>
      <dgm:t>
        <a:bodyPr/>
        <a:lstStyle/>
        <a:p>
          <a:endParaRPr lang="en-US"/>
        </a:p>
      </dgm:t>
    </dgm:pt>
    <dgm:pt modelId="{0529F89A-C83E-406B-A7A0-B9D66C0F97C3}" type="sibTrans" cxnId="{34E1FB42-89F8-4767-B052-78DCF0BD8872}">
      <dgm:prSet/>
      <dgm:spPr/>
      <dgm:t>
        <a:bodyPr/>
        <a:lstStyle/>
        <a:p>
          <a:endParaRPr lang="en-US"/>
        </a:p>
      </dgm:t>
    </dgm:pt>
    <dgm:pt modelId="{5D76CC09-1DEC-4EAB-9E31-1CE0A871A8F5}">
      <dgm:prSet phldrT="[Text]" custT="1"/>
      <dgm:spPr>
        <a:xfrm>
          <a:off x="1930989" y="777240"/>
          <a:ext cx="964964" cy="1632204"/>
        </a:xfrm>
        <a:gradFill rotWithShape="0">
          <a:gsLst>
            <a:gs pos="0">
              <a:srgbClr val="964305">
                <a:hueOff val="2970924"/>
                <a:satOff val="-15130"/>
                <a:lumOff val="2794"/>
                <a:alphaOff val="0"/>
                <a:shade val="51000"/>
                <a:satMod val="130000"/>
              </a:srgbClr>
            </a:gs>
            <a:gs pos="80000">
              <a:srgbClr val="964305">
                <a:hueOff val="2970924"/>
                <a:satOff val="-15130"/>
                <a:lumOff val="2794"/>
                <a:alphaOff val="0"/>
                <a:shade val="93000"/>
                <a:satMod val="130000"/>
              </a:srgbClr>
            </a:gs>
            <a:gs pos="100000">
              <a:srgbClr val="964305">
                <a:hueOff val="2970924"/>
                <a:satOff val="-15130"/>
                <a:lumOff val="279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14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ULTRA </a:t>
          </a:r>
          <a:r>
            <a:rPr lang="en-US" sz="11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Uniform Crime Reporting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4E8FC519-B024-4A3C-9F15-722B3AA97931}" type="parTrans" cxnId="{70C12C96-04BE-4318-A2DC-89E7398C4986}">
      <dgm:prSet/>
      <dgm:spPr/>
      <dgm:t>
        <a:bodyPr/>
        <a:lstStyle/>
        <a:p>
          <a:endParaRPr lang="en-US"/>
        </a:p>
      </dgm:t>
    </dgm:pt>
    <dgm:pt modelId="{4B5B00BC-D79E-402C-9926-3B265DAF7C6B}" type="sibTrans" cxnId="{70C12C96-04BE-4318-A2DC-89E7398C4986}">
      <dgm:prSet/>
      <dgm:spPr/>
      <dgm:t>
        <a:bodyPr/>
        <a:lstStyle/>
        <a:p>
          <a:endParaRPr lang="en-US"/>
        </a:p>
      </dgm:t>
    </dgm:pt>
    <dgm:pt modelId="{1F1560AF-67AC-493E-A142-8BDEC96CA007}">
      <dgm:prSet phldrT="[Text]"/>
      <dgm:spPr>
        <a:xfrm>
          <a:off x="2895953" y="777240"/>
          <a:ext cx="964964" cy="1632204"/>
        </a:xfrm>
        <a:gradFill rotWithShape="0">
          <a:gsLst>
            <a:gs pos="0">
              <a:srgbClr val="964305">
                <a:hueOff val="4456385"/>
                <a:satOff val="-22695"/>
                <a:lumOff val="4191"/>
                <a:alphaOff val="0"/>
                <a:shade val="51000"/>
                <a:satMod val="130000"/>
              </a:srgbClr>
            </a:gs>
            <a:gs pos="80000">
              <a:srgbClr val="964305">
                <a:hueOff val="4456385"/>
                <a:satOff val="-22695"/>
                <a:lumOff val="4191"/>
                <a:alphaOff val="0"/>
                <a:shade val="93000"/>
                <a:satMod val="130000"/>
              </a:srgbClr>
            </a:gs>
            <a:gs pos="100000">
              <a:srgbClr val="964305">
                <a:hueOff val="4456385"/>
                <a:satOff val="-22695"/>
                <a:lumOff val="419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LETSgo</a:t>
          </a:r>
        </a:p>
      </dgm:t>
    </dgm:pt>
    <dgm:pt modelId="{9B554C45-836E-46E8-936C-1D3385F651CD}" type="parTrans" cxnId="{74F09237-F910-43B3-8D50-20F98B780EB8}">
      <dgm:prSet/>
      <dgm:spPr/>
      <dgm:t>
        <a:bodyPr/>
        <a:lstStyle/>
        <a:p>
          <a:endParaRPr lang="en-US"/>
        </a:p>
      </dgm:t>
    </dgm:pt>
    <dgm:pt modelId="{6C8CC924-7628-432C-A4BD-832F2211506E}" type="sibTrans" cxnId="{74F09237-F910-43B3-8D50-20F98B780EB8}">
      <dgm:prSet/>
      <dgm:spPr/>
      <dgm:t>
        <a:bodyPr/>
        <a:lstStyle/>
        <a:p>
          <a:endParaRPr lang="en-US"/>
        </a:p>
      </dgm:t>
    </dgm:pt>
    <dgm:pt modelId="{F9D1E929-885D-4439-8A55-44107B6FEF6A}">
      <dgm:prSet phldrT="[Text]" custT="1"/>
      <dgm:spPr>
        <a:xfrm>
          <a:off x="3860917" y="777240"/>
          <a:ext cx="964964" cy="1632204"/>
        </a:xfrm>
        <a:gradFill rotWithShape="0">
          <a:gsLst>
            <a:gs pos="0">
              <a:srgbClr val="964305">
                <a:hueOff val="5941847"/>
                <a:satOff val="-30260"/>
                <a:lumOff val="5588"/>
                <a:alphaOff val="0"/>
                <a:shade val="51000"/>
                <a:satMod val="130000"/>
              </a:srgbClr>
            </a:gs>
            <a:gs pos="80000">
              <a:srgbClr val="964305">
                <a:hueOff val="5941847"/>
                <a:satOff val="-30260"/>
                <a:lumOff val="5588"/>
                <a:alphaOff val="0"/>
                <a:shade val="93000"/>
                <a:satMod val="130000"/>
              </a:srgbClr>
            </a:gs>
            <a:gs pos="100000">
              <a:srgbClr val="964305">
                <a:hueOff val="5941847"/>
                <a:satOff val="-30260"/>
                <a:lumOff val="558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NCIC  Mobile </a:t>
          </a:r>
          <a:endParaRPr lang="en-US" sz="1200" b="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6244B40C-BF99-4FFE-A1B2-9DF50685C0BD}" type="parTrans" cxnId="{AB0A566A-4CF3-4F3C-9199-B2C0C393DD90}">
      <dgm:prSet/>
      <dgm:spPr/>
      <dgm:t>
        <a:bodyPr/>
        <a:lstStyle/>
        <a:p>
          <a:endParaRPr lang="en-US"/>
        </a:p>
      </dgm:t>
    </dgm:pt>
    <dgm:pt modelId="{1DD36D97-FD04-46C5-A962-BAE6174064A9}" type="sibTrans" cxnId="{AB0A566A-4CF3-4F3C-9199-B2C0C393DD90}">
      <dgm:prSet/>
      <dgm:spPr/>
      <dgm:t>
        <a:bodyPr/>
        <a:lstStyle/>
        <a:p>
          <a:endParaRPr lang="en-US"/>
        </a:p>
      </dgm:t>
    </dgm:pt>
    <dgm:pt modelId="{AE6E0299-B5B4-4AB7-AD0B-F93127A72973}">
      <dgm:prSet phldrT="[Text]"/>
      <dgm:spPr>
        <a:xfrm>
          <a:off x="4825882" y="777240"/>
          <a:ext cx="964964" cy="1632204"/>
        </a:xfrm>
        <a:gradFill rotWithShape="0">
          <a:gsLst>
            <a:gs pos="0">
              <a:srgbClr val="964305">
                <a:hueOff val="7427309"/>
                <a:satOff val="-37825"/>
                <a:lumOff val="6984"/>
                <a:alphaOff val="0"/>
                <a:shade val="51000"/>
                <a:satMod val="130000"/>
              </a:srgbClr>
            </a:gs>
            <a:gs pos="80000">
              <a:srgbClr val="964305">
                <a:hueOff val="7427309"/>
                <a:satOff val="-37825"/>
                <a:lumOff val="6984"/>
                <a:alphaOff val="0"/>
                <a:shade val="93000"/>
                <a:satMod val="130000"/>
              </a:srgbClr>
            </a:gs>
            <a:gs pos="100000">
              <a:srgbClr val="964305">
                <a:hueOff val="7427309"/>
                <a:satOff val="-37825"/>
                <a:lumOff val="698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Automatic Vehicle Locator (AVL)</a:t>
          </a:r>
        </a:p>
      </dgm:t>
    </dgm:pt>
    <dgm:pt modelId="{EC5D4CE7-BFB6-4025-BA79-00E3C2509E5F}" type="parTrans" cxnId="{73546E82-C771-4CF4-8F1A-92A403F06768}">
      <dgm:prSet/>
      <dgm:spPr/>
      <dgm:t>
        <a:bodyPr/>
        <a:lstStyle/>
        <a:p>
          <a:endParaRPr lang="en-US"/>
        </a:p>
      </dgm:t>
    </dgm:pt>
    <dgm:pt modelId="{B54D49DA-DBE6-408C-90E4-066533BD2E54}" type="sibTrans" cxnId="{73546E82-C771-4CF4-8F1A-92A403F06768}">
      <dgm:prSet/>
      <dgm:spPr/>
      <dgm:t>
        <a:bodyPr/>
        <a:lstStyle/>
        <a:p>
          <a:endParaRPr lang="en-US"/>
        </a:p>
      </dgm:t>
    </dgm:pt>
    <dgm:pt modelId="{FA15D291-7427-4C32-9B5E-FC611C777FDC}">
      <dgm:prSet phldrT="[Text]"/>
      <dgm:spPr>
        <a:xfrm>
          <a:off x="5790846" y="777240"/>
          <a:ext cx="964964" cy="1632204"/>
        </a:xfrm>
        <a:gradFill rotWithShape="0">
          <a:gsLst>
            <a:gs pos="0">
              <a:srgbClr val="964305">
                <a:hueOff val="8912770"/>
                <a:satOff val="-45390"/>
                <a:lumOff val="8381"/>
                <a:alphaOff val="0"/>
                <a:shade val="51000"/>
                <a:satMod val="130000"/>
              </a:srgbClr>
            </a:gs>
            <a:gs pos="80000">
              <a:srgbClr val="964305">
                <a:hueOff val="8912770"/>
                <a:satOff val="-45390"/>
                <a:lumOff val="8381"/>
                <a:alphaOff val="0"/>
                <a:shade val="93000"/>
                <a:satMod val="130000"/>
              </a:srgbClr>
            </a:gs>
            <a:gs pos="100000">
              <a:srgbClr val="964305">
                <a:hueOff val="8912770"/>
                <a:satOff val="-45390"/>
                <a:lumOff val="838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License Plate Reader</a:t>
          </a:r>
        </a:p>
        <a:p>
          <a:r>
            <a:rPr lang="en-US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(TRACE)</a:t>
          </a:r>
        </a:p>
      </dgm:t>
    </dgm:pt>
    <dgm:pt modelId="{A87ADCC6-D59A-4B45-8E8A-91FE9D0A2CEA}" type="parTrans" cxnId="{35D72303-885D-47A9-BEB7-88FC80B78A64}">
      <dgm:prSet/>
      <dgm:spPr/>
      <dgm:t>
        <a:bodyPr/>
        <a:lstStyle/>
        <a:p>
          <a:endParaRPr lang="en-US"/>
        </a:p>
      </dgm:t>
    </dgm:pt>
    <dgm:pt modelId="{0DC47596-88C0-4389-8B3D-753196C0F1DC}" type="sibTrans" cxnId="{35D72303-885D-47A9-BEB7-88FC80B78A64}">
      <dgm:prSet/>
      <dgm:spPr/>
      <dgm:t>
        <a:bodyPr/>
        <a:lstStyle/>
        <a:p>
          <a:endParaRPr lang="en-US"/>
        </a:p>
      </dgm:t>
    </dgm:pt>
    <dgm:pt modelId="{7C293586-1F4B-4D48-9351-0B21D3983F34}">
      <dgm:prSet phldrT="[Text]" custT="1"/>
      <dgm:spPr>
        <a:xfrm>
          <a:off x="6756447" y="775036"/>
          <a:ext cx="964964" cy="1632204"/>
        </a:xfrm>
        <a:gradFill rotWithShape="0">
          <a:gsLst>
            <a:gs pos="0">
              <a:srgbClr val="964305">
                <a:hueOff val="10398233"/>
                <a:satOff val="-52955"/>
                <a:lumOff val="9778"/>
                <a:alphaOff val="0"/>
                <a:shade val="51000"/>
                <a:satMod val="130000"/>
              </a:srgbClr>
            </a:gs>
            <a:gs pos="80000">
              <a:srgbClr val="964305">
                <a:hueOff val="10398233"/>
                <a:satOff val="-52955"/>
                <a:lumOff val="9778"/>
                <a:alphaOff val="0"/>
                <a:shade val="93000"/>
                <a:satMod val="130000"/>
              </a:srgbClr>
            </a:gs>
            <a:gs pos="100000">
              <a:srgbClr val="964305">
                <a:hueOff val="10398233"/>
                <a:satOff val="-52955"/>
                <a:lumOff val="97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ASPEN</a:t>
          </a:r>
          <a:endParaRPr lang="en-US" sz="13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  <a:p>
          <a:r>
            <a:rPr lang="en-US" sz="11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Commercial Vehicle Information</a:t>
          </a:r>
        </a:p>
      </dgm:t>
    </dgm:pt>
    <dgm:pt modelId="{C41A3AFB-75D8-4151-89AE-6507C1CC3846}" type="parTrans" cxnId="{548B51BF-4D8D-47F6-B930-EBBE7FDBE17B}">
      <dgm:prSet/>
      <dgm:spPr/>
      <dgm:t>
        <a:bodyPr/>
        <a:lstStyle/>
        <a:p>
          <a:endParaRPr lang="en-US"/>
        </a:p>
      </dgm:t>
    </dgm:pt>
    <dgm:pt modelId="{8BDB4BD9-2EEB-43C7-BDEC-2A87335B315E}" type="sibTrans" cxnId="{548B51BF-4D8D-47F6-B930-EBBE7FDBE17B}">
      <dgm:prSet/>
      <dgm:spPr/>
      <dgm:t>
        <a:bodyPr/>
        <a:lstStyle/>
        <a:p>
          <a:endParaRPr lang="en-US"/>
        </a:p>
      </dgm:t>
    </dgm:pt>
    <dgm:pt modelId="{47DFF101-0092-4C42-83FA-C3D936F4AB56}">
      <dgm:prSet phldrT="[Text]"/>
      <dgm:spPr>
        <a:xfrm>
          <a:off x="7720775" y="777240"/>
          <a:ext cx="964964" cy="1632204"/>
        </a:xfrm>
        <a:gradFill rotWithShape="0">
          <a:gsLst>
            <a:gs pos="0">
              <a:srgbClr val="964305">
                <a:hueOff val="11883694"/>
                <a:satOff val="-60520"/>
                <a:lumOff val="11175"/>
                <a:alphaOff val="0"/>
                <a:shade val="51000"/>
                <a:satMod val="130000"/>
              </a:srgbClr>
            </a:gs>
            <a:gs pos="80000">
              <a:srgbClr val="964305">
                <a:hueOff val="11883694"/>
                <a:satOff val="-60520"/>
                <a:lumOff val="11175"/>
                <a:alphaOff val="0"/>
                <a:shade val="93000"/>
                <a:satMod val="130000"/>
              </a:srgbClr>
            </a:gs>
            <a:gs pos="100000">
              <a:srgbClr val="964305">
                <a:hueOff val="11883694"/>
                <a:satOff val="-60520"/>
                <a:lumOff val="1117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Field Reporting/ SAR</a:t>
          </a:r>
        </a:p>
      </dgm:t>
    </dgm:pt>
    <dgm:pt modelId="{795A435B-397E-4965-9D5C-8C0059F9129D}" type="parTrans" cxnId="{0D1B7D33-79AC-4E34-BFA2-76594DB9EFA2}">
      <dgm:prSet/>
      <dgm:spPr/>
      <dgm:t>
        <a:bodyPr/>
        <a:lstStyle/>
        <a:p>
          <a:endParaRPr lang="en-US"/>
        </a:p>
      </dgm:t>
    </dgm:pt>
    <dgm:pt modelId="{29927A99-8888-44FF-A96B-69FF1BF713B9}" type="sibTrans" cxnId="{0D1B7D33-79AC-4E34-BFA2-76594DB9EFA2}">
      <dgm:prSet/>
      <dgm:spPr/>
      <dgm:t>
        <a:bodyPr/>
        <a:lstStyle/>
        <a:p>
          <a:endParaRPr lang="en-US"/>
        </a:p>
      </dgm:t>
    </dgm:pt>
    <dgm:pt modelId="{B4EC4D1F-2B61-4EE2-B482-5682F435AF48}" type="pres">
      <dgm:prSet presAssocID="{59EEDEAE-916E-41BB-8241-67AE339AD610}" presName="composite" presStyleCnt="0">
        <dgm:presLayoutVars>
          <dgm:chMax val="1"/>
          <dgm:dir/>
          <dgm:resizeHandles val="exact"/>
        </dgm:presLayoutVars>
      </dgm:prSet>
      <dgm:spPr/>
    </dgm:pt>
    <dgm:pt modelId="{A72E6916-ECBC-4461-A6D5-0CCEE3E3C52A}" type="pres">
      <dgm:prSet presAssocID="{6B07728A-1FEB-4606-A8B4-2A5EC7A2B649}" presName="roof" presStyleLbl="dkBgShp" presStyleIdx="0" presStyleCnt="2"/>
      <dgm:spPr>
        <a:prstGeom prst="rect">
          <a:avLst/>
        </a:prstGeom>
      </dgm:spPr>
    </dgm:pt>
    <dgm:pt modelId="{43D8A6FE-82C1-4F82-8D8B-D7B353550B12}" type="pres">
      <dgm:prSet presAssocID="{6B07728A-1FEB-4606-A8B4-2A5EC7A2B649}" presName="pillars" presStyleCnt="0"/>
      <dgm:spPr/>
    </dgm:pt>
    <dgm:pt modelId="{A2433CF3-2C81-4283-9382-E9D4E4E7480A}" type="pres">
      <dgm:prSet presAssocID="{6B07728A-1FEB-4606-A8B4-2A5EC7A2B649}" presName="pillar1" presStyleLbl="node1" presStyleIdx="0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F3A34101-3233-449B-AEC7-C70D65B0102B}" type="pres">
      <dgm:prSet presAssocID="{E72DEF1E-585A-4D93-9893-CD64DB9747EC}" presName="pillarX" presStyleLbl="node1" presStyleIdx="1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556E1DE0-D6BE-4730-922E-BFA066E4D410}" type="pres">
      <dgm:prSet presAssocID="{5D76CC09-1DEC-4EAB-9E31-1CE0A871A8F5}" presName="pillarX" presStyleLbl="node1" presStyleIdx="2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07685B56-11FD-4E0F-A297-8087FD1E33C3}" type="pres">
      <dgm:prSet presAssocID="{1F1560AF-67AC-493E-A142-8BDEC96CA007}" presName="pillarX" presStyleLbl="node1" presStyleIdx="3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26CD3B61-7DE9-49A0-8A0E-CEA396D11227}" type="pres">
      <dgm:prSet presAssocID="{F9D1E929-885D-4439-8A55-44107B6FEF6A}" presName="pillarX" presStyleLbl="node1" presStyleIdx="4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8D61A9A1-0555-4031-AE89-EA6687432F2D}" type="pres">
      <dgm:prSet presAssocID="{AE6E0299-B5B4-4AB7-AD0B-F93127A72973}" presName="pillarX" presStyleLbl="node1" presStyleIdx="5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0CC50898-72C5-4E05-B14F-17378C3306E9}" type="pres">
      <dgm:prSet presAssocID="{FA15D291-7427-4C32-9B5E-FC611C777FDC}" presName="pillarX" presStyleLbl="node1" presStyleIdx="6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E7ED08A0-AAE9-42B9-8503-3C02C3713E52}" type="pres">
      <dgm:prSet presAssocID="{7C293586-1F4B-4D48-9351-0B21D3983F34}" presName="pillarX" presStyleLbl="node1" presStyleIdx="7" presStyleCnt="9" custLinFactNeighborX="66" custLinFactNeighborY="-135">
        <dgm:presLayoutVars>
          <dgm:bulletEnabled val="1"/>
        </dgm:presLayoutVars>
      </dgm:prSet>
      <dgm:spPr>
        <a:prstGeom prst="rect">
          <a:avLst/>
        </a:prstGeom>
      </dgm:spPr>
    </dgm:pt>
    <dgm:pt modelId="{741850DC-E961-4A2F-AC74-73621C3B651E}" type="pres">
      <dgm:prSet presAssocID="{47DFF101-0092-4C42-83FA-C3D936F4AB56}" presName="pillarX" presStyleLbl="node1" presStyleIdx="8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FAE8D614-4239-405B-B066-804441497FF8}" type="pres">
      <dgm:prSet presAssocID="{6B07728A-1FEB-4606-A8B4-2A5EC7A2B649}" presName="base" presStyleLbl="dkBgShp" presStyleIdx="1" presStyleCnt="2" custLinFactNeighborY="-30952"/>
      <dgm:spPr>
        <a:xfrm>
          <a:off x="0" y="2353310"/>
          <a:ext cx="8686800" cy="181356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</dgm:ptLst>
  <dgm:cxnLst>
    <dgm:cxn modelId="{5837A501-039B-4D46-A0B3-A41EEE26E389}" type="presOf" srcId="{59EEDEAE-916E-41BB-8241-67AE339AD610}" destId="{B4EC4D1F-2B61-4EE2-B482-5682F435AF48}" srcOrd="0" destOrd="0" presId="urn:microsoft.com/office/officeart/2005/8/layout/hList3"/>
    <dgm:cxn modelId="{1B9CAC01-828F-7448-A65B-C42BA1EB061B}" type="presOf" srcId="{47DFF101-0092-4C42-83FA-C3D936F4AB56}" destId="{741850DC-E961-4A2F-AC74-73621C3B651E}" srcOrd="0" destOrd="0" presId="urn:microsoft.com/office/officeart/2005/8/layout/hList3"/>
    <dgm:cxn modelId="{35D72303-885D-47A9-BEB7-88FC80B78A64}" srcId="{6B07728A-1FEB-4606-A8B4-2A5EC7A2B649}" destId="{FA15D291-7427-4C32-9B5E-FC611C777FDC}" srcOrd="6" destOrd="0" parTransId="{A87ADCC6-D59A-4B45-8E8A-91FE9D0A2CEA}" sibTransId="{0DC47596-88C0-4389-8B3D-753196C0F1DC}"/>
    <dgm:cxn modelId="{DC99E022-DF32-6945-9CBC-1AE295A7B71C}" type="presOf" srcId="{AE6E0299-B5B4-4AB7-AD0B-F93127A72973}" destId="{8D61A9A1-0555-4031-AE89-EA6687432F2D}" srcOrd="0" destOrd="0" presId="urn:microsoft.com/office/officeart/2005/8/layout/hList3"/>
    <dgm:cxn modelId="{4666C227-3B76-0146-9B41-B3D1A50F9B59}" type="presOf" srcId="{F9D1E929-885D-4439-8A55-44107B6FEF6A}" destId="{26CD3B61-7DE9-49A0-8A0E-CEA396D11227}" srcOrd="0" destOrd="0" presId="urn:microsoft.com/office/officeart/2005/8/layout/hList3"/>
    <dgm:cxn modelId="{0D1B7D33-79AC-4E34-BFA2-76594DB9EFA2}" srcId="{6B07728A-1FEB-4606-A8B4-2A5EC7A2B649}" destId="{47DFF101-0092-4C42-83FA-C3D936F4AB56}" srcOrd="8" destOrd="0" parTransId="{795A435B-397E-4965-9D5C-8C0059F9129D}" sibTransId="{29927A99-8888-44FF-A96B-69FF1BF713B9}"/>
    <dgm:cxn modelId="{74F09237-F910-43B3-8D50-20F98B780EB8}" srcId="{6B07728A-1FEB-4606-A8B4-2A5EC7A2B649}" destId="{1F1560AF-67AC-493E-A142-8BDEC96CA007}" srcOrd="3" destOrd="0" parTransId="{9B554C45-836E-46E8-936C-1D3385F651CD}" sibTransId="{6C8CC924-7628-432C-A4BD-832F2211506E}"/>
    <dgm:cxn modelId="{A0518C3D-383A-4E4F-A09A-3D4C841A0229}" srcId="{6B07728A-1FEB-4606-A8B4-2A5EC7A2B649}" destId="{2BFAAD25-C7E8-4CAF-A66D-05EC622F8120}" srcOrd="0" destOrd="0" parTransId="{E9FA3AC0-0363-4506-AFDF-8099E57B52C6}" sibTransId="{86F63B5E-FC29-4940-AB6A-4152294F43B6}"/>
    <dgm:cxn modelId="{34E1FB42-89F8-4767-B052-78DCF0BD8872}" srcId="{6B07728A-1FEB-4606-A8B4-2A5EC7A2B649}" destId="{E72DEF1E-585A-4D93-9893-CD64DB9747EC}" srcOrd="1" destOrd="0" parTransId="{19AC876B-0BD5-48F4-BA09-B1849BFAD154}" sibTransId="{0529F89A-C83E-406B-A7A0-B9D66C0F97C3}"/>
    <dgm:cxn modelId="{AB0A566A-4CF3-4F3C-9199-B2C0C393DD90}" srcId="{6B07728A-1FEB-4606-A8B4-2A5EC7A2B649}" destId="{F9D1E929-885D-4439-8A55-44107B6FEF6A}" srcOrd="4" destOrd="0" parTransId="{6244B40C-BF99-4FFE-A1B2-9DF50685C0BD}" sibTransId="{1DD36D97-FD04-46C5-A962-BAE6174064A9}"/>
    <dgm:cxn modelId="{BFB3506B-684D-E646-98E6-53C15424CFBB}" type="presOf" srcId="{5D76CC09-1DEC-4EAB-9E31-1CE0A871A8F5}" destId="{556E1DE0-D6BE-4730-922E-BFA066E4D410}" srcOrd="0" destOrd="0" presId="urn:microsoft.com/office/officeart/2005/8/layout/hList3"/>
    <dgm:cxn modelId="{786B2278-2621-BB46-953F-549AE203D5FF}" type="presOf" srcId="{E72DEF1E-585A-4D93-9893-CD64DB9747EC}" destId="{F3A34101-3233-449B-AEC7-C70D65B0102B}" srcOrd="0" destOrd="0" presId="urn:microsoft.com/office/officeart/2005/8/layout/hList3"/>
    <dgm:cxn modelId="{73546E82-C771-4CF4-8F1A-92A403F06768}" srcId="{6B07728A-1FEB-4606-A8B4-2A5EC7A2B649}" destId="{AE6E0299-B5B4-4AB7-AD0B-F93127A72973}" srcOrd="5" destOrd="0" parTransId="{EC5D4CE7-BFB6-4025-BA79-00E3C2509E5F}" sibTransId="{B54D49DA-DBE6-408C-90E4-066533BD2E54}"/>
    <dgm:cxn modelId="{C10CCE87-7175-7A47-A73E-D2C3EE44E7DC}" type="presOf" srcId="{FA15D291-7427-4C32-9B5E-FC611C777FDC}" destId="{0CC50898-72C5-4E05-B14F-17378C3306E9}" srcOrd="0" destOrd="0" presId="urn:microsoft.com/office/officeart/2005/8/layout/hList3"/>
    <dgm:cxn modelId="{47008688-F0A5-0843-B1AE-EA63B69E0433}" type="presOf" srcId="{6B07728A-1FEB-4606-A8B4-2A5EC7A2B649}" destId="{A72E6916-ECBC-4461-A6D5-0CCEE3E3C52A}" srcOrd="0" destOrd="0" presId="urn:microsoft.com/office/officeart/2005/8/layout/hList3"/>
    <dgm:cxn modelId="{22B84B90-1559-8C46-98C0-DBDFB21BFA74}" type="presOf" srcId="{2BFAAD25-C7E8-4CAF-A66D-05EC622F8120}" destId="{A2433CF3-2C81-4283-9382-E9D4E4E7480A}" srcOrd="0" destOrd="0" presId="urn:microsoft.com/office/officeart/2005/8/layout/hList3"/>
    <dgm:cxn modelId="{70C12C96-04BE-4318-A2DC-89E7398C4986}" srcId="{6B07728A-1FEB-4606-A8B4-2A5EC7A2B649}" destId="{5D76CC09-1DEC-4EAB-9E31-1CE0A871A8F5}" srcOrd="2" destOrd="0" parTransId="{4E8FC519-B024-4A3C-9F15-722B3AA97931}" sibTransId="{4B5B00BC-D79E-402C-9926-3B265DAF7C6B}"/>
    <dgm:cxn modelId="{0E9552B7-A3AF-7447-B730-C1CA1E34D331}" type="presOf" srcId="{1F1560AF-67AC-493E-A142-8BDEC96CA007}" destId="{07685B56-11FD-4E0F-A297-8087FD1E33C3}" srcOrd="0" destOrd="0" presId="urn:microsoft.com/office/officeart/2005/8/layout/hList3"/>
    <dgm:cxn modelId="{548B51BF-4D8D-47F6-B930-EBBE7FDBE17B}" srcId="{6B07728A-1FEB-4606-A8B4-2A5EC7A2B649}" destId="{7C293586-1F4B-4D48-9351-0B21D3983F34}" srcOrd="7" destOrd="0" parTransId="{C41A3AFB-75D8-4151-89AE-6507C1CC3846}" sibTransId="{8BDB4BD9-2EEB-43C7-BDEC-2A87335B315E}"/>
    <dgm:cxn modelId="{7E1789F5-7EDF-DA46-ADC7-67F18F0ACA60}" type="presOf" srcId="{7C293586-1F4B-4D48-9351-0B21D3983F34}" destId="{E7ED08A0-AAE9-42B9-8503-3C02C3713E52}" srcOrd="0" destOrd="0" presId="urn:microsoft.com/office/officeart/2005/8/layout/hList3"/>
    <dgm:cxn modelId="{F2F2C0FD-8F2C-487E-8ABF-80E01C475983}" srcId="{59EEDEAE-916E-41BB-8241-67AE339AD610}" destId="{6B07728A-1FEB-4606-A8B4-2A5EC7A2B649}" srcOrd="0" destOrd="0" parTransId="{4FE810EB-70D5-4477-A2AB-D6E9D355A37D}" sibTransId="{44000B80-4AD6-49CF-B772-26E9FE529F13}"/>
    <dgm:cxn modelId="{E74E1268-E4C7-E140-8F71-DF9FCB1B1350}" type="presParOf" srcId="{B4EC4D1F-2B61-4EE2-B482-5682F435AF48}" destId="{A72E6916-ECBC-4461-A6D5-0CCEE3E3C52A}" srcOrd="0" destOrd="0" presId="urn:microsoft.com/office/officeart/2005/8/layout/hList3"/>
    <dgm:cxn modelId="{8A2A3ED8-C2B5-EA45-AAFF-B97FB237F1EB}" type="presParOf" srcId="{B4EC4D1F-2B61-4EE2-B482-5682F435AF48}" destId="{43D8A6FE-82C1-4F82-8D8B-D7B353550B12}" srcOrd="1" destOrd="0" presId="urn:microsoft.com/office/officeart/2005/8/layout/hList3"/>
    <dgm:cxn modelId="{6EB90314-88E2-8244-8EA2-5EE00E8C7A4C}" type="presParOf" srcId="{43D8A6FE-82C1-4F82-8D8B-D7B353550B12}" destId="{A2433CF3-2C81-4283-9382-E9D4E4E7480A}" srcOrd="0" destOrd="0" presId="urn:microsoft.com/office/officeart/2005/8/layout/hList3"/>
    <dgm:cxn modelId="{DCE877C3-114B-E74B-8232-B3819A9BAB2D}" type="presParOf" srcId="{43D8A6FE-82C1-4F82-8D8B-D7B353550B12}" destId="{F3A34101-3233-449B-AEC7-C70D65B0102B}" srcOrd="1" destOrd="0" presId="urn:microsoft.com/office/officeart/2005/8/layout/hList3"/>
    <dgm:cxn modelId="{B0B9E42C-FCB8-544D-BFEA-A397BD0E00AB}" type="presParOf" srcId="{43D8A6FE-82C1-4F82-8D8B-D7B353550B12}" destId="{556E1DE0-D6BE-4730-922E-BFA066E4D410}" srcOrd="2" destOrd="0" presId="urn:microsoft.com/office/officeart/2005/8/layout/hList3"/>
    <dgm:cxn modelId="{B51BB53B-C8C3-D74B-A8F1-4B5496941EE2}" type="presParOf" srcId="{43D8A6FE-82C1-4F82-8D8B-D7B353550B12}" destId="{07685B56-11FD-4E0F-A297-8087FD1E33C3}" srcOrd="3" destOrd="0" presId="urn:microsoft.com/office/officeart/2005/8/layout/hList3"/>
    <dgm:cxn modelId="{89AD4263-B307-0C4C-8C76-3BAECD350327}" type="presParOf" srcId="{43D8A6FE-82C1-4F82-8D8B-D7B353550B12}" destId="{26CD3B61-7DE9-49A0-8A0E-CEA396D11227}" srcOrd="4" destOrd="0" presId="urn:microsoft.com/office/officeart/2005/8/layout/hList3"/>
    <dgm:cxn modelId="{E46312BF-DB6E-B047-8E6B-91F9581CF12B}" type="presParOf" srcId="{43D8A6FE-82C1-4F82-8D8B-D7B353550B12}" destId="{8D61A9A1-0555-4031-AE89-EA6687432F2D}" srcOrd="5" destOrd="0" presId="urn:microsoft.com/office/officeart/2005/8/layout/hList3"/>
    <dgm:cxn modelId="{35112DAF-7516-1E40-B53B-690F12EA7B50}" type="presParOf" srcId="{43D8A6FE-82C1-4F82-8D8B-D7B353550B12}" destId="{0CC50898-72C5-4E05-B14F-17378C3306E9}" srcOrd="6" destOrd="0" presId="urn:microsoft.com/office/officeart/2005/8/layout/hList3"/>
    <dgm:cxn modelId="{8C615FE0-2451-3C49-A2CC-B5255019A3FE}" type="presParOf" srcId="{43D8A6FE-82C1-4F82-8D8B-D7B353550B12}" destId="{E7ED08A0-AAE9-42B9-8503-3C02C3713E52}" srcOrd="7" destOrd="0" presId="urn:microsoft.com/office/officeart/2005/8/layout/hList3"/>
    <dgm:cxn modelId="{E5BB35C4-55C2-B048-89C1-56DD67151CA6}" type="presParOf" srcId="{43D8A6FE-82C1-4F82-8D8B-D7B353550B12}" destId="{741850DC-E961-4A2F-AC74-73621C3B651E}" srcOrd="8" destOrd="0" presId="urn:microsoft.com/office/officeart/2005/8/layout/hList3"/>
    <dgm:cxn modelId="{5C4BE8F2-84BB-E343-88F1-E95CB928BB8A}" type="presParOf" srcId="{B4EC4D1F-2B61-4EE2-B482-5682F435AF48}" destId="{FAE8D614-4239-405B-B066-804441497FF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E6916-ECBC-4461-A6D5-0CCEE3E3C52A}">
      <dsp:nvSpPr>
        <dsp:cNvPr id="0" name=""/>
        <dsp:cNvSpPr/>
      </dsp:nvSpPr>
      <dsp:spPr>
        <a:xfrm>
          <a:off x="0" y="0"/>
          <a:ext cx="8686800" cy="754380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cap="none" spc="0" dirty="0">
              <a:ln w="1905"/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MOVE</a:t>
          </a:r>
        </a:p>
      </dsp:txBody>
      <dsp:txXfrm>
        <a:off x="0" y="0"/>
        <a:ext cx="8686800" cy="754380"/>
      </dsp:txXfrm>
    </dsp:sp>
    <dsp:sp modelId="{A2433CF3-2C81-4283-9382-E9D4E4E7480A}">
      <dsp:nvSpPr>
        <dsp:cNvPr id="0" name=""/>
        <dsp:cNvSpPr/>
      </dsp:nvSpPr>
      <dsp:spPr>
        <a:xfrm>
          <a:off x="1060" y="754380"/>
          <a:ext cx="964964" cy="1584198"/>
        </a:xfrm>
        <a:prstGeom prst="rect">
          <a:avLst/>
        </a:prstGeom>
        <a:gradFill rotWithShape="0">
          <a:gsLst>
            <a:gs pos="0">
              <a:srgbClr val="964305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64305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64305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eCitation</a:t>
          </a:r>
        </a:p>
      </dsp:txBody>
      <dsp:txXfrm>
        <a:off x="1060" y="754380"/>
        <a:ext cx="964964" cy="1584198"/>
      </dsp:txXfrm>
    </dsp:sp>
    <dsp:sp modelId="{F3A34101-3233-449B-AEC7-C70D65B0102B}">
      <dsp:nvSpPr>
        <dsp:cNvPr id="0" name=""/>
        <dsp:cNvSpPr/>
      </dsp:nvSpPr>
      <dsp:spPr>
        <a:xfrm>
          <a:off x="966024" y="754380"/>
          <a:ext cx="964964" cy="1584198"/>
        </a:xfrm>
        <a:prstGeom prst="rect">
          <a:avLst/>
        </a:prstGeom>
        <a:gradFill rotWithShape="0">
          <a:gsLst>
            <a:gs pos="0">
              <a:srgbClr val="964305">
                <a:hueOff val="1485462"/>
                <a:satOff val="-7565"/>
                <a:lumOff val="1397"/>
                <a:alphaOff val="0"/>
                <a:shade val="51000"/>
                <a:satMod val="130000"/>
              </a:srgbClr>
            </a:gs>
            <a:gs pos="80000">
              <a:srgbClr val="964305">
                <a:hueOff val="1485462"/>
                <a:satOff val="-7565"/>
                <a:lumOff val="1397"/>
                <a:alphaOff val="0"/>
                <a:shade val="93000"/>
                <a:satMod val="130000"/>
              </a:srgbClr>
            </a:gs>
            <a:gs pos="100000">
              <a:srgbClr val="964305">
                <a:hueOff val="1485462"/>
                <a:satOff val="-7565"/>
                <a:lumOff val="139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eCrash</a:t>
          </a:r>
        </a:p>
      </dsp:txBody>
      <dsp:txXfrm>
        <a:off x="966024" y="754380"/>
        <a:ext cx="964964" cy="1584198"/>
      </dsp:txXfrm>
    </dsp:sp>
    <dsp:sp modelId="{556E1DE0-D6BE-4730-922E-BFA066E4D410}">
      <dsp:nvSpPr>
        <dsp:cNvPr id="0" name=""/>
        <dsp:cNvSpPr/>
      </dsp:nvSpPr>
      <dsp:spPr>
        <a:xfrm>
          <a:off x="1930989" y="754380"/>
          <a:ext cx="964964" cy="1584198"/>
        </a:xfrm>
        <a:prstGeom prst="rect">
          <a:avLst/>
        </a:prstGeom>
        <a:gradFill rotWithShape="0">
          <a:gsLst>
            <a:gs pos="0">
              <a:srgbClr val="964305">
                <a:hueOff val="2970924"/>
                <a:satOff val="-15130"/>
                <a:lumOff val="2794"/>
                <a:alphaOff val="0"/>
                <a:shade val="51000"/>
                <a:satMod val="130000"/>
              </a:srgbClr>
            </a:gs>
            <a:gs pos="80000">
              <a:srgbClr val="964305">
                <a:hueOff val="2970924"/>
                <a:satOff val="-15130"/>
                <a:lumOff val="2794"/>
                <a:alphaOff val="0"/>
                <a:shade val="93000"/>
                <a:satMod val="130000"/>
              </a:srgbClr>
            </a:gs>
            <a:gs pos="100000">
              <a:srgbClr val="964305">
                <a:hueOff val="2970924"/>
                <a:satOff val="-15130"/>
                <a:lumOff val="279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ULTRA </a:t>
          </a:r>
          <a:r>
            <a:rPr lang="en-US" sz="11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Uniform Crime Reporting</a:t>
          </a:r>
          <a:endParaRPr lang="en-US" sz="13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1930989" y="754380"/>
        <a:ext cx="964964" cy="1584198"/>
      </dsp:txXfrm>
    </dsp:sp>
    <dsp:sp modelId="{07685B56-11FD-4E0F-A297-8087FD1E33C3}">
      <dsp:nvSpPr>
        <dsp:cNvPr id="0" name=""/>
        <dsp:cNvSpPr/>
      </dsp:nvSpPr>
      <dsp:spPr>
        <a:xfrm>
          <a:off x="2895953" y="754380"/>
          <a:ext cx="964964" cy="1584198"/>
        </a:xfrm>
        <a:prstGeom prst="rect">
          <a:avLst/>
        </a:prstGeom>
        <a:gradFill rotWithShape="0">
          <a:gsLst>
            <a:gs pos="0">
              <a:srgbClr val="964305">
                <a:hueOff val="4456385"/>
                <a:satOff val="-22695"/>
                <a:lumOff val="4191"/>
                <a:alphaOff val="0"/>
                <a:shade val="51000"/>
                <a:satMod val="130000"/>
              </a:srgbClr>
            </a:gs>
            <a:gs pos="80000">
              <a:srgbClr val="964305">
                <a:hueOff val="4456385"/>
                <a:satOff val="-22695"/>
                <a:lumOff val="4191"/>
                <a:alphaOff val="0"/>
                <a:shade val="93000"/>
                <a:satMod val="130000"/>
              </a:srgbClr>
            </a:gs>
            <a:gs pos="100000">
              <a:srgbClr val="964305">
                <a:hueOff val="4456385"/>
                <a:satOff val="-22695"/>
                <a:lumOff val="419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LETSgo</a:t>
          </a:r>
        </a:p>
      </dsp:txBody>
      <dsp:txXfrm>
        <a:off x="2895953" y="754380"/>
        <a:ext cx="964964" cy="1584198"/>
      </dsp:txXfrm>
    </dsp:sp>
    <dsp:sp modelId="{26CD3B61-7DE9-49A0-8A0E-CEA396D11227}">
      <dsp:nvSpPr>
        <dsp:cNvPr id="0" name=""/>
        <dsp:cNvSpPr/>
      </dsp:nvSpPr>
      <dsp:spPr>
        <a:xfrm>
          <a:off x="3860917" y="754380"/>
          <a:ext cx="964964" cy="1584198"/>
        </a:xfrm>
        <a:prstGeom prst="rect">
          <a:avLst/>
        </a:prstGeom>
        <a:gradFill rotWithShape="0">
          <a:gsLst>
            <a:gs pos="0">
              <a:srgbClr val="964305">
                <a:hueOff val="5941847"/>
                <a:satOff val="-30260"/>
                <a:lumOff val="5588"/>
                <a:alphaOff val="0"/>
                <a:shade val="51000"/>
                <a:satMod val="130000"/>
              </a:srgbClr>
            </a:gs>
            <a:gs pos="80000">
              <a:srgbClr val="964305">
                <a:hueOff val="5941847"/>
                <a:satOff val="-30260"/>
                <a:lumOff val="5588"/>
                <a:alphaOff val="0"/>
                <a:shade val="93000"/>
                <a:satMod val="130000"/>
              </a:srgbClr>
            </a:gs>
            <a:gs pos="100000">
              <a:srgbClr val="964305">
                <a:hueOff val="5941847"/>
                <a:satOff val="-30260"/>
                <a:lumOff val="558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NCIC  Mobile </a:t>
          </a:r>
          <a:endParaRPr lang="en-US" sz="1200" b="0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3860917" y="754380"/>
        <a:ext cx="964964" cy="1584198"/>
      </dsp:txXfrm>
    </dsp:sp>
    <dsp:sp modelId="{8D61A9A1-0555-4031-AE89-EA6687432F2D}">
      <dsp:nvSpPr>
        <dsp:cNvPr id="0" name=""/>
        <dsp:cNvSpPr/>
      </dsp:nvSpPr>
      <dsp:spPr>
        <a:xfrm>
          <a:off x="4825882" y="754380"/>
          <a:ext cx="964964" cy="1584198"/>
        </a:xfrm>
        <a:prstGeom prst="rect">
          <a:avLst/>
        </a:prstGeom>
        <a:gradFill rotWithShape="0">
          <a:gsLst>
            <a:gs pos="0">
              <a:srgbClr val="964305">
                <a:hueOff val="7427309"/>
                <a:satOff val="-37825"/>
                <a:lumOff val="6984"/>
                <a:alphaOff val="0"/>
                <a:shade val="51000"/>
                <a:satMod val="130000"/>
              </a:srgbClr>
            </a:gs>
            <a:gs pos="80000">
              <a:srgbClr val="964305">
                <a:hueOff val="7427309"/>
                <a:satOff val="-37825"/>
                <a:lumOff val="6984"/>
                <a:alphaOff val="0"/>
                <a:shade val="93000"/>
                <a:satMod val="130000"/>
              </a:srgbClr>
            </a:gs>
            <a:gs pos="100000">
              <a:srgbClr val="964305">
                <a:hueOff val="7427309"/>
                <a:satOff val="-37825"/>
                <a:lumOff val="698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Automatic Vehicle Locator (AVL)</a:t>
          </a:r>
        </a:p>
      </dsp:txBody>
      <dsp:txXfrm>
        <a:off x="4825882" y="754380"/>
        <a:ext cx="964964" cy="1584198"/>
      </dsp:txXfrm>
    </dsp:sp>
    <dsp:sp modelId="{0CC50898-72C5-4E05-B14F-17378C3306E9}">
      <dsp:nvSpPr>
        <dsp:cNvPr id="0" name=""/>
        <dsp:cNvSpPr/>
      </dsp:nvSpPr>
      <dsp:spPr>
        <a:xfrm>
          <a:off x="5790846" y="754380"/>
          <a:ext cx="964964" cy="1584198"/>
        </a:xfrm>
        <a:prstGeom prst="rect">
          <a:avLst/>
        </a:prstGeom>
        <a:gradFill rotWithShape="0">
          <a:gsLst>
            <a:gs pos="0">
              <a:srgbClr val="964305">
                <a:hueOff val="8912770"/>
                <a:satOff val="-45390"/>
                <a:lumOff val="8381"/>
                <a:alphaOff val="0"/>
                <a:shade val="51000"/>
                <a:satMod val="130000"/>
              </a:srgbClr>
            </a:gs>
            <a:gs pos="80000">
              <a:srgbClr val="964305">
                <a:hueOff val="8912770"/>
                <a:satOff val="-45390"/>
                <a:lumOff val="8381"/>
                <a:alphaOff val="0"/>
                <a:shade val="93000"/>
                <a:satMod val="130000"/>
              </a:srgbClr>
            </a:gs>
            <a:gs pos="100000">
              <a:srgbClr val="964305">
                <a:hueOff val="8912770"/>
                <a:satOff val="-45390"/>
                <a:lumOff val="838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License Plate Reader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(TRACE)</a:t>
          </a:r>
        </a:p>
      </dsp:txBody>
      <dsp:txXfrm>
        <a:off x="5790846" y="754380"/>
        <a:ext cx="964964" cy="1584198"/>
      </dsp:txXfrm>
    </dsp:sp>
    <dsp:sp modelId="{E7ED08A0-AAE9-42B9-8503-3C02C3713E52}">
      <dsp:nvSpPr>
        <dsp:cNvPr id="0" name=""/>
        <dsp:cNvSpPr/>
      </dsp:nvSpPr>
      <dsp:spPr>
        <a:xfrm>
          <a:off x="6756447" y="752241"/>
          <a:ext cx="964964" cy="1584198"/>
        </a:xfrm>
        <a:prstGeom prst="rect">
          <a:avLst/>
        </a:prstGeom>
        <a:gradFill rotWithShape="0">
          <a:gsLst>
            <a:gs pos="0">
              <a:srgbClr val="964305">
                <a:hueOff val="10398233"/>
                <a:satOff val="-52955"/>
                <a:lumOff val="9778"/>
                <a:alphaOff val="0"/>
                <a:shade val="51000"/>
                <a:satMod val="130000"/>
              </a:srgbClr>
            </a:gs>
            <a:gs pos="80000">
              <a:srgbClr val="964305">
                <a:hueOff val="10398233"/>
                <a:satOff val="-52955"/>
                <a:lumOff val="9778"/>
                <a:alphaOff val="0"/>
                <a:shade val="93000"/>
                <a:satMod val="130000"/>
              </a:srgbClr>
            </a:gs>
            <a:gs pos="100000">
              <a:srgbClr val="964305">
                <a:hueOff val="10398233"/>
                <a:satOff val="-52955"/>
                <a:lumOff val="97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ASPEN</a:t>
          </a:r>
          <a:endParaRPr lang="en-US" sz="13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Commercial Vehicle Information</a:t>
          </a:r>
        </a:p>
      </dsp:txBody>
      <dsp:txXfrm>
        <a:off x="6756447" y="752241"/>
        <a:ext cx="964964" cy="1584198"/>
      </dsp:txXfrm>
    </dsp:sp>
    <dsp:sp modelId="{741850DC-E961-4A2F-AC74-73621C3B651E}">
      <dsp:nvSpPr>
        <dsp:cNvPr id="0" name=""/>
        <dsp:cNvSpPr/>
      </dsp:nvSpPr>
      <dsp:spPr>
        <a:xfrm>
          <a:off x="7720775" y="754380"/>
          <a:ext cx="964964" cy="1584198"/>
        </a:xfrm>
        <a:prstGeom prst="rect">
          <a:avLst/>
        </a:prstGeom>
        <a:gradFill rotWithShape="0">
          <a:gsLst>
            <a:gs pos="0">
              <a:srgbClr val="964305">
                <a:hueOff val="11883694"/>
                <a:satOff val="-60520"/>
                <a:lumOff val="11175"/>
                <a:alphaOff val="0"/>
                <a:shade val="51000"/>
                <a:satMod val="130000"/>
              </a:srgbClr>
            </a:gs>
            <a:gs pos="80000">
              <a:srgbClr val="964305">
                <a:hueOff val="11883694"/>
                <a:satOff val="-60520"/>
                <a:lumOff val="11175"/>
                <a:alphaOff val="0"/>
                <a:shade val="93000"/>
                <a:satMod val="130000"/>
              </a:srgbClr>
            </a:gs>
            <a:gs pos="100000">
              <a:srgbClr val="964305">
                <a:hueOff val="11883694"/>
                <a:satOff val="-60520"/>
                <a:lumOff val="1117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Field Reporting/ SAR</a:t>
          </a:r>
        </a:p>
      </dsp:txBody>
      <dsp:txXfrm>
        <a:off x="7720775" y="754380"/>
        <a:ext cx="964964" cy="1584198"/>
      </dsp:txXfrm>
    </dsp:sp>
    <dsp:sp modelId="{FAE8D614-4239-405B-B066-804441497FF8}">
      <dsp:nvSpPr>
        <dsp:cNvPr id="0" name=""/>
        <dsp:cNvSpPr/>
      </dsp:nvSpPr>
      <dsp:spPr>
        <a:xfrm>
          <a:off x="0" y="2284095"/>
          <a:ext cx="8686800" cy="176022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7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1"/>
            <a:ext cx="3011699" cy="463407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796E8B57-5032-4507-8A96-71281E133C2C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9"/>
            <a:ext cx="3011699" cy="463406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6E77F39B-8504-44B5-A2AA-0AFCD6068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2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F39B-8504-44B5-A2AA-0AFCD60682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4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F39B-8504-44B5-A2AA-0AFCD60682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9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F39B-8504-44B5-A2AA-0AFCD60682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9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F39B-8504-44B5-A2AA-0AFCD60682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F39B-8504-44B5-A2AA-0AFCD60682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64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F39B-8504-44B5-A2AA-0AFCD60682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5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S_powerpoint_template_20140110_working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3004281"/>
            <a:ext cx="6645728" cy="1268267"/>
          </a:xfrm>
        </p:spPr>
        <p:txBody>
          <a:bodyPr anchor="t">
            <a:normAutofit/>
          </a:bodyPr>
          <a:lstStyle>
            <a:lvl1pPr algn="l">
              <a:defRPr sz="4200" b="1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90066"/>
            <a:ext cx="564405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50B-5195-4647-B24B-9E24A46063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7AEA-4ACD-1649-8CB6-D7ABDBC734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2417763"/>
            <a:ext cx="5705475" cy="58578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23523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50B-5195-4647-B24B-9E24A46063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7AEA-4ACD-1649-8CB6-D7ABDBC7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3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50B-5195-4647-B24B-9E24A46063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7AEA-4ACD-1649-8CB6-D7ABDBC7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6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S_powerpoint_template_20140110-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50B-5195-4647-B24B-9E24A46063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7AEA-4ACD-1649-8CB6-D7ABDBC7344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96093" y="2555156"/>
            <a:ext cx="8229600" cy="1143000"/>
          </a:xfrm>
        </p:spPr>
        <p:txBody>
          <a:bodyPr/>
          <a:lstStyle>
            <a:lvl1pPr algn="l">
              <a:defRPr cap="all"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96093" y="370310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670176" y="4511675"/>
            <a:ext cx="3016624" cy="747713"/>
          </a:xfrm>
        </p:spPr>
        <p:txBody>
          <a:bodyPr>
            <a:noAutofit/>
          </a:bodyPr>
          <a:lstStyle>
            <a:lvl1pPr marL="0" indent="0" algn="r">
              <a:buNone/>
              <a:defRPr sz="1550" baseline="0"/>
            </a:lvl1pPr>
            <a:lvl2pPr marL="457200" indent="0">
              <a:buNone/>
              <a:defRPr sz="1550"/>
            </a:lvl2pPr>
            <a:lvl3pPr marL="914400" indent="0">
              <a:buNone/>
              <a:defRPr sz="1550"/>
            </a:lvl3pPr>
            <a:lvl4pPr marL="1371600" indent="0">
              <a:buNone/>
              <a:defRPr sz="1550"/>
            </a:lvl4pPr>
            <a:lvl5pPr marL="1828800" indent="0">
              <a:buNone/>
              <a:defRPr sz="1550"/>
            </a:lvl5pPr>
          </a:lstStyle>
          <a:p>
            <a:pPr lvl="0"/>
            <a:r>
              <a:rPr lang="en-US" dirty="0"/>
              <a:t>Presenter’s Name, Position</a:t>
            </a:r>
          </a:p>
          <a:p>
            <a:pPr lvl="0"/>
            <a:r>
              <a:rPr lang="en-US" dirty="0"/>
              <a:t>Presenter’s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64339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S_powerpoint_template_20140110_working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cap="all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6B6055"/>
              </a:buClr>
              <a:buSzPct val="70000"/>
              <a:buFont typeface="Wingdings" panose="05000000000000000000" pitchFamily="2" charset="2"/>
              <a:buChar char="§"/>
              <a:defRPr/>
            </a:lvl1pPr>
            <a:lvl2pPr marL="914400" indent="-457200">
              <a:buClr>
                <a:srgbClr val="7F1428"/>
              </a:buClr>
              <a:buSzPct val="70000"/>
              <a:buFont typeface="Wingdings" panose="05000000000000000000" pitchFamily="2" charset="2"/>
              <a:buChar char="ü"/>
              <a:defRPr/>
            </a:lvl2pPr>
            <a:lvl3pPr marL="1143000" indent="-228600">
              <a:buClr>
                <a:srgbClr val="6B6055"/>
              </a:buClr>
              <a:buSzPct val="70000"/>
              <a:buFont typeface="Wingdings" panose="05000000000000000000" pitchFamily="2" charset="2"/>
              <a:buChar char="§"/>
              <a:defRPr/>
            </a:lvl3pPr>
            <a:lvl4pPr marL="1714500" indent="-342900">
              <a:buClr>
                <a:srgbClr val="7F1428"/>
              </a:buClr>
              <a:buSzPct val="70000"/>
              <a:buFont typeface="Wingdings" panose="05000000000000000000" pitchFamily="2" charset="2"/>
              <a:buChar char="ü"/>
              <a:defRPr/>
            </a:lvl4pPr>
            <a:lvl5pPr>
              <a:buClr>
                <a:srgbClr val="6B6055"/>
              </a:buClr>
              <a:buSzPct val="7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50B-5195-4647-B24B-9E24A46063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7AEA-4ACD-1649-8CB6-D7ABDBC7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7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S_powerpoint_template_20140110_working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3153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50B-5195-4647-B24B-9E24A46063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7AEA-4ACD-1649-8CB6-D7ABDBC7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5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S_powerpoint_template_20140110_working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cap="all"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40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50B-5195-4647-B24B-9E24A46063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7AEA-4ACD-1649-8CB6-D7ABDBC7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8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cap="all"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50B-5195-4647-B24B-9E24A46063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7AEA-4ACD-1649-8CB6-D7ABDBC7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S_powerpoint_template_20140110_working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cap="all"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50B-5195-4647-B24B-9E24A46063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7AEA-4ACD-1649-8CB6-D7ABDBC7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S_powerpoint_template_20140110_working-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50B-5195-4647-B24B-9E24A46063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7AEA-4ACD-1649-8CB6-D7ABDBC7344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96093" y="2555156"/>
            <a:ext cx="8229600" cy="1143000"/>
          </a:xfrm>
        </p:spPr>
        <p:txBody>
          <a:bodyPr/>
          <a:lstStyle>
            <a:lvl1pPr algn="l">
              <a:defRPr cap="all"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96093" y="370310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378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50B-5195-4647-B24B-9E24A46063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7AEA-4ACD-1649-8CB6-D7ABDBC7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450B-5195-4647-B24B-9E24A46063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7AEA-4ACD-1649-8CB6-D7ABDBC7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3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S_powerpoint_template_20140110_working-0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73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6450B-5195-4647-B24B-9E24A46063BF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7AEA-4ACD-1649-8CB6-D7ABDBC7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5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6B6055"/>
        </a:buClr>
        <a:buSzPct val="7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7F1428"/>
        </a:buClr>
        <a:buSzPct val="70000"/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B6055"/>
        </a:buClr>
        <a:buSzPct val="7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7F1428"/>
        </a:buClr>
        <a:buSzPct val="70000"/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B6055"/>
        </a:buClr>
        <a:buSzPct val="70000"/>
        <a:buFont typeface="Arial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rrell.arnold@ua.edu" TargetMode="External"/><Relationship Id="rId2" Type="http://schemas.openxmlformats.org/officeDocument/2006/relationships/hyperlink" Target="mailto:laura.myers@ua.edu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sara.gallman@ua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Center for advanced public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53839"/>
            <a:ext cx="5644055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/>
              <a:t>Laura Myers, PhD</a:t>
            </a:r>
          </a:p>
          <a:p>
            <a:r>
              <a:rPr lang="en-US" sz="2100" dirty="0"/>
              <a:t>Director and Sr. Research Scientist</a:t>
            </a:r>
          </a:p>
          <a:p>
            <a:r>
              <a:rPr lang="en-US" sz="2600" b="1" dirty="0"/>
              <a:t>Darrell Arnold, MPA</a:t>
            </a:r>
            <a:endParaRPr lang="en-US" sz="2400" b="1" dirty="0"/>
          </a:p>
          <a:p>
            <a:r>
              <a:rPr lang="en-US" sz="2100" dirty="0"/>
              <a:t>Social Science Research Coordinator</a:t>
            </a:r>
          </a:p>
          <a:p>
            <a:r>
              <a:rPr lang="en-US" sz="2600" b="1" dirty="0"/>
              <a:t>Sara Gallman, M.S.</a:t>
            </a:r>
          </a:p>
          <a:p>
            <a:r>
              <a:rPr lang="en-US" sz="2100" dirty="0"/>
              <a:t>Project Coordinator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Brief Overview of the</a:t>
            </a:r>
          </a:p>
        </p:txBody>
      </p:sp>
    </p:spTree>
    <p:extLst>
      <p:ext uri="{BB962C8B-B14F-4D97-AF65-F5344CB8AC3E}">
        <p14:creationId xmlns:p14="http://schemas.microsoft.com/office/powerpoint/2010/main" val="33153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4" y="1090246"/>
            <a:ext cx="8973335" cy="47809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956"/>
            <a:ext cx="7073153" cy="833193"/>
          </a:xfrm>
        </p:spPr>
        <p:txBody>
          <a:bodyPr>
            <a:normAutofit/>
          </a:bodyPr>
          <a:lstStyle/>
          <a:p>
            <a:r>
              <a:rPr lang="en-US" dirty="0"/>
              <a:t>ADVANCE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4454" y="1608992"/>
            <a:ext cx="3376246" cy="72976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04646" y="2338754"/>
            <a:ext cx="659423" cy="13012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8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56"/>
            <a:ext cx="7073153" cy="833193"/>
          </a:xfrm>
        </p:spPr>
        <p:txBody>
          <a:bodyPr>
            <a:normAutofit/>
          </a:bodyPr>
          <a:lstStyle/>
          <a:p>
            <a:r>
              <a:rPr lang="en-US" dirty="0"/>
              <a:t>ADVANCE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5" y="142748"/>
            <a:ext cx="9039591" cy="630492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238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108332" y="2669452"/>
            <a:ext cx="3763300" cy="2729021"/>
          </a:xfrm>
        </p:spPr>
        <p:txBody>
          <a:bodyPr/>
          <a:lstStyle/>
          <a:p>
            <a:r>
              <a:rPr lang="en-US" sz="1600" dirty="0"/>
              <a:t>Laura Myers - Director</a:t>
            </a:r>
          </a:p>
          <a:p>
            <a:r>
              <a:rPr lang="en-US" sz="1600" dirty="0">
                <a:hlinkClick r:id="rId2"/>
              </a:rPr>
              <a:t>laura.myers@ua.edu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Darrell Arnold</a:t>
            </a:r>
          </a:p>
          <a:p>
            <a:r>
              <a:rPr lang="en-US" sz="1600" dirty="0">
                <a:hlinkClick r:id="rId3"/>
              </a:rPr>
              <a:t>darrell.arnold@ua.edu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Sara Gallman</a:t>
            </a:r>
          </a:p>
          <a:p>
            <a:r>
              <a:rPr lang="en-US" sz="1600" dirty="0">
                <a:hlinkClick r:id="rId4"/>
              </a:rPr>
              <a:t>sara.gallman@ua.edu</a:t>
            </a:r>
            <a:endParaRPr lang="en-US" sz="1600" dirty="0"/>
          </a:p>
          <a:p>
            <a:r>
              <a:rPr lang="en-US" sz="1600" dirty="0"/>
              <a:t>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423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78674" y="1727632"/>
            <a:ext cx="421712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B6055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Approximately 100 people</a:t>
            </a:r>
          </a:p>
          <a:p>
            <a:pPr>
              <a:buClr>
                <a:srgbClr val="6B6055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5 core faculty members</a:t>
            </a:r>
          </a:p>
          <a:p>
            <a:pPr>
              <a:buClr>
                <a:srgbClr val="6B6055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70+ professional staff</a:t>
            </a:r>
          </a:p>
          <a:p>
            <a:pPr lvl="1">
              <a:buClr>
                <a:srgbClr val="7F1428"/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Research engineers</a:t>
            </a:r>
          </a:p>
          <a:p>
            <a:pPr lvl="1">
              <a:buClr>
                <a:srgbClr val="7F1428"/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Software developers</a:t>
            </a:r>
          </a:p>
          <a:p>
            <a:pPr lvl="1">
              <a:buClr>
                <a:srgbClr val="7F1428"/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IT personnel</a:t>
            </a:r>
          </a:p>
          <a:p>
            <a:pPr>
              <a:buClr>
                <a:srgbClr val="6B6055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25+ students</a:t>
            </a:r>
          </a:p>
          <a:p>
            <a:pPr lvl="1">
              <a:buClr>
                <a:srgbClr val="7F1428"/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GRAs</a:t>
            </a:r>
          </a:p>
          <a:p>
            <a:pPr lvl="1">
              <a:buClr>
                <a:srgbClr val="7F1428"/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UG interns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Caps personnel</a:t>
            </a:r>
          </a:p>
        </p:txBody>
      </p:sp>
      <p:sp>
        <p:nvSpPr>
          <p:cNvPr id="7" name="Rectangle 6"/>
          <p:cNvSpPr/>
          <p:nvPr/>
        </p:nvSpPr>
        <p:spPr>
          <a:xfrm>
            <a:off x="5033052" y="1727632"/>
            <a:ext cx="3653748" cy="4398531"/>
          </a:xfrm>
          <a:prstGeom prst="rect">
            <a:avLst/>
          </a:prstGeom>
          <a:solidFill>
            <a:srgbClr val="7F1428"/>
          </a:solidFill>
          <a:ln>
            <a:solidFill>
              <a:srgbClr val="7F14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727632"/>
            <a:ext cx="198097" cy="4398531"/>
          </a:xfrm>
          <a:prstGeom prst="rect">
            <a:avLst/>
          </a:prstGeom>
          <a:solidFill>
            <a:srgbClr val="6B60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2456" y="2002974"/>
            <a:ext cx="3389606" cy="392756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176"/>
              </a:spcBef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Faculty</a:t>
            </a:r>
          </a:p>
          <a:p>
            <a:pPr lvl="1">
              <a:spcBef>
                <a:spcPts val="1176"/>
              </a:spcBef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bg1"/>
                </a:solidFill>
              </a:rPr>
              <a:t>Computer Science and other disciplines</a:t>
            </a:r>
          </a:p>
          <a:p>
            <a:pPr>
              <a:spcBef>
                <a:spcPts val="1176"/>
              </a:spcBef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Developers</a:t>
            </a:r>
          </a:p>
          <a:p>
            <a:pPr lvl="1">
              <a:spcBef>
                <a:spcPts val="1176"/>
              </a:spcBef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bg1"/>
                </a:solidFill>
              </a:rPr>
              <a:t>Most have Masters in Computer Science</a:t>
            </a:r>
          </a:p>
          <a:p>
            <a:pPr>
              <a:spcBef>
                <a:spcPts val="1176"/>
              </a:spcBef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Students</a:t>
            </a:r>
          </a:p>
          <a:p>
            <a:pPr lvl="1">
              <a:spcBef>
                <a:spcPts val="1176"/>
              </a:spcBef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bg1"/>
                </a:solidFill>
              </a:rPr>
              <a:t>Interning with selected staff mentors</a:t>
            </a:r>
          </a:p>
          <a:p>
            <a:pPr>
              <a:spcBef>
                <a:spcPts val="1176"/>
              </a:spcBef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Skilled in MS .NET</a:t>
            </a:r>
          </a:p>
          <a:p>
            <a:pPr marL="0" indent="0">
              <a:spcBef>
                <a:spcPts val="1176"/>
              </a:spcBef>
              <a:buClr>
                <a:schemeClr val="bg1"/>
              </a:buClr>
              <a:buSzPct val="75000"/>
              <a:buNone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&amp; other languages</a:t>
            </a:r>
          </a:p>
        </p:txBody>
      </p:sp>
    </p:spTree>
    <p:extLst>
      <p:ext uri="{BB962C8B-B14F-4D97-AF65-F5344CB8AC3E}">
        <p14:creationId xmlns:p14="http://schemas.microsoft.com/office/powerpoint/2010/main" val="32772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8" grpId="0" animBg="1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225"/>
            <a:ext cx="7073153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CAPS Partners &amp; Sponsors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1590" y="1027331"/>
            <a:ext cx="6965967" cy="63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7F1428"/>
                </a:solidFill>
              </a:rPr>
              <a:t>Federal Sponsors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90" y="1665574"/>
            <a:ext cx="8229600" cy="266751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Federal Motor Carrier Safety Administration</a:t>
            </a:r>
          </a:p>
          <a:p>
            <a:r>
              <a:rPr lang="en-US" dirty="0"/>
              <a:t>National Highway Traffic Safety Administration</a:t>
            </a:r>
          </a:p>
          <a:p>
            <a:r>
              <a:rPr lang="en-US" dirty="0"/>
              <a:t>Federal Highway Administration</a:t>
            </a:r>
          </a:p>
          <a:p>
            <a:r>
              <a:rPr lang="en-US" dirty="0"/>
              <a:t>Bureau of Justice Assistance</a:t>
            </a:r>
          </a:p>
          <a:p>
            <a:r>
              <a:rPr lang="en-US" dirty="0"/>
              <a:t>Office of Justice Programs</a:t>
            </a:r>
          </a:p>
          <a:p>
            <a:r>
              <a:rPr lang="en-US" dirty="0"/>
              <a:t>Department of Homeland Security</a:t>
            </a:r>
          </a:p>
          <a:p>
            <a:r>
              <a:rPr lang="en-US" dirty="0"/>
              <a:t>Department of Health and Human Services</a:t>
            </a:r>
          </a:p>
          <a:p>
            <a:r>
              <a:rPr lang="en-US" dirty="0"/>
              <a:t>National Oceanic and Atmospheric Administration </a:t>
            </a:r>
          </a:p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41590" y="4224029"/>
            <a:ext cx="6965967" cy="5385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7F1428"/>
                </a:solidFill>
              </a:rPr>
              <a:t>Other States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3890" y="4768957"/>
            <a:ext cx="6046200" cy="1413165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B6055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/>
              <a:t>Mississippi</a:t>
            </a:r>
          </a:p>
          <a:p>
            <a:pPr>
              <a:buClr>
                <a:srgbClr val="6B6055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/>
              <a:t>Arkansas</a:t>
            </a:r>
          </a:p>
          <a:p>
            <a:pPr>
              <a:buClr>
                <a:srgbClr val="6B6055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/>
              <a:t>New Mexico</a:t>
            </a:r>
          </a:p>
          <a:p>
            <a:pPr>
              <a:buClr>
                <a:srgbClr val="6B6055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/>
              <a:t>Georgia</a:t>
            </a:r>
          </a:p>
          <a:p>
            <a:pPr>
              <a:buClr>
                <a:srgbClr val="6B6055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/>
              <a:t>Wyoming</a:t>
            </a:r>
          </a:p>
          <a:p>
            <a:pPr>
              <a:buClr>
                <a:srgbClr val="6B6055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/>
              <a:t>Nevada</a:t>
            </a:r>
          </a:p>
          <a:p>
            <a:pPr>
              <a:buClr>
                <a:srgbClr val="6B6055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Puerto Rico territory</a:t>
            </a:r>
          </a:p>
        </p:txBody>
      </p:sp>
    </p:spTree>
    <p:extLst>
      <p:ext uri="{BB962C8B-B14F-4D97-AF65-F5344CB8AC3E}">
        <p14:creationId xmlns:p14="http://schemas.microsoft.com/office/powerpoint/2010/main" val="10696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CAPS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2575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Numerous live production systems:</a:t>
            </a:r>
          </a:p>
          <a:p>
            <a:pPr lvl="1"/>
            <a:r>
              <a:rPr lang="en-US" sz="2000" dirty="0"/>
              <a:t>Electronic citations (AL, MS, AR)</a:t>
            </a:r>
          </a:p>
          <a:p>
            <a:pPr lvl="1"/>
            <a:r>
              <a:rPr lang="en-US" sz="2000" dirty="0"/>
              <a:t>Electronic vehicle crash reporting</a:t>
            </a:r>
          </a:p>
          <a:p>
            <a:pPr lvl="1"/>
            <a:r>
              <a:rPr lang="en-US" sz="2000" dirty="0"/>
              <a:t>Electronic I/O reports</a:t>
            </a:r>
          </a:p>
          <a:p>
            <a:pPr lvl="1"/>
            <a:r>
              <a:rPr lang="en-US" sz="2000" dirty="0"/>
              <a:t>Electronic ambulance run reports</a:t>
            </a:r>
          </a:p>
          <a:p>
            <a:pPr lvl="1"/>
            <a:r>
              <a:rPr lang="en-US" sz="2000" dirty="0"/>
              <a:t>Commercial vehicle enforcement systems</a:t>
            </a:r>
          </a:p>
          <a:p>
            <a:pPr lvl="1"/>
            <a:r>
              <a:rPr lang="en-US" sz="2000" dirty="0"/>
              <a:t>Criminal data query systems (NCIC, LETS)</a:t>
            </a:r>
          </a:p>
          <a:p>
            <a:pPr lvl="1"/>
            <a:r>
              <a:rPr lang="en-US" sz="2000" dirty="0"/>
              <a:t>Data analysis and geographic information systems (several states)</a:t>
            </a:r>
          </a:p>
          <a:p>
            <a:pPr lvl="1"/>
            <a:r>
              <a:rPr lang="en-US" sz="2000" dirty="0"/>
              <a:t>Authentication management for all AL law enforcement</a:t>
            </a:r>
          </a:p>
          <a:p>
            <a:pPr lvl="1"/>
            <a:r>
              <a:rPr lang="en-US" sz="2000" dirty="0"/>
              <a:t>State Vehicle Titling System</a:t>
            </a:r>
          </a:p>
          <a:p>
            <a:pPr lvl="1"/>
            <a:r>
              <a:rPr lang="en-US" sz="2000" dirty="0"/>
              <a:t>State Vehicle Registration Repository</a:t>
            </a:r>
          </a:p>
          <a:p>
            <a:pPr lvl="1"/>
            <a:r>
              <a:rPr lang="en-US" sz="2000" dirty="0"/>
              <a:t>State Vehicle Online Insurance Verification System</a:t>
            </a:r>
          </a:p>
          <a:p>
            <a:pPr lvl="1"/>
            <a:r>
              <a:rPr lang="en-US" sz="2000" dirty="0"/>
              <a:t>State Food Assistance Application System</a:t>
            </a:r>
          </a:p>
          <a:p>
            <a:pPr lvl="1"/>
            <a:r>
              <a:rPr lang="en-US" sz="2000" dirty="0"/>
              <a:t>State Children’s Insurance Application System</a:t>
            </a:r>
          </a:p>
          <a:p>
            <a:pPr lvl="1"/>
            <a:r>
              <a:rPr lang="en-US" sz="2000" dirty="0"/>
              <a:t>Many other systems deployed to date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880" y="1660726"/>
            <a:ext cx="2543920" cy="17998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4207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Mobile Officers Virtual Environment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524000"/>
          <a:ext cx="8686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"/>
          <a:stretch>
            <a:fillRect/>
          </a:stretch>
        </p:blipFill>
        <p:spPr bwMode="auto">
          <a:xfrm>
            <a:off x="544830" y="4267200"/>
            <a:ext cx="43815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5257800" y="4191000"/>
            <a:ext cx="3352800" cy="184785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Franklin Gothic Demi" pitchFamily="34" charset="0"/>
              </a:rPr>
              <a:t>Computer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Franklin Gothic Demi" pitchFamily="34" charset="0"/>
              </a:rPr>
              <a:t>Mag Strip/Bar Code Scanner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Franklin Gothic Demi" pitchFamily="34" charset="0"/>
              </a:rPr>
              <a:t>Printer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Franklin Gothic Demi" pitchFamily="34" charset="0"/>
              </a:rPr>
              <a:t>GPS</a:t>
            </a:r>
          </a:p>
        </p:txBody>
      </p:sp>
      <p:pic>
        <p:nvPicPr>
          <p:cNvPr id="7" name="Picture 6" descr="scanner copy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5257801"/>
            <a:ext cx="1219200" cy="67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http://www.esinodevice.com/product_images/q/742/MotorcycleCar_GPS_Tracker_Motorbike_TLT-2H_-1__19230_zoom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21" y="5153025"/>
            <a:ext cx="861121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21" y="4221481"/>
            <a:ext cx="1363980" cy="4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105508"/>
            <a:ext cx="7143491" cy="1195754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of CAPS GIS-Related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1" y="2593750"/>
            <a:ext cx="4325815" cy="1529841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Nationwide coverage, including several other countries</a:t>
            </a:r>
          </a:p>
          <a:p>
            <a:pPr lvl="1">
              <a:buFontTx/>
              <a:buChar char="•"/>
            </a:pPr>
            <a:r>
              <a:rPr lang="en-US" sz="2900" dirty="0"/>
              <a:t>Comprehensive crash data analysis tool. Client and web-based installs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9" y="1697777"/>
            <a:ext cx="3396404" cy="76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23" y="1946590"/>
            <a:ext cx="2870157" cy="83712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79732" y="2875108"/>
            <a:ext cx="3956538" cy="101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B6055"/>
              </a:buClr>
              <a:buSzPct val="7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7F1428"/>
              </a:buClr>
              <a:buSzPct val="70000"/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B6055"/>
              </a:buClr>
              <a:buSzPct val="7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7F1428"/>
              </a:buClr>
              <a:buSzPct val="70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B6055"/>
              </a:buClr>
              <a:buSzPct val="70000"/>
              <a:buFont typeface="Arial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15k+ installs in 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eCite, eCrash, eForms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3" y="4209429"/>
            <a:ext cx="3646154" cy="9068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1015" y="5136804"/>
            <a:ext cx="3956538" cy="101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B6055"/>
              </a:buClr>
              <a:buSzPct val="7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7F1428"/>
              </a:buClr>
              <a:buSzPct val="70000"/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B6055"/>
              </a:buClr>
              <a:buSzPct val="7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7F1428"/>
              </a:buClr>
              <a:buSzPct val="70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B6055"/>
              </a:buClr>
              <a:buSzPct val="70000"/>
              <a:buFont typeface="Arial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Part of the MOVE software suite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Works with or without GPS hardware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50" y="3994038"/>
            <a:ext cx="4465166" cy="94159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819514" y="5040092"/>
            <a:ext cx="4192601" cy="1562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B6055"/>
              </a:buClr>
              <a:buSzPct val="7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7F1428"/>
              </a:buClr>
              <a:buSzPct val="70000"/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B6055"/>
              </a:buClr>
              <a:buSzPct val="7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7F1428"/>
              </a:buClr>
              <a:buSzPct val="70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B6055"/>
              </a:buClr>
              <a:buSzPct val="70000"/>
              <a:buFont typeface="Arial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Robust web-based data analytics tool for mapping citation, crash, &amp; crime data.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Includes real-time and historical AVL layers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475285" y="1696914"/>
            <a:ext cx="0" cy="4290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2173" y="3921368"/>
            <a:ext cx="7330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6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-18316"/>
            <a:ext cx="7248999" cy="762854"/>
          </a:xfrm>
        </p:spPr>
        <p:txBody>
          <a:bodyPr>
            <a:normAutofit/>
          </a:bodyPr>
          <a:lstStyle/>
          <a:p>
            <a:r>
              <a:rPr lang="en-US" dirty="0"/>
              <a:t>GIS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1838"/>
            <a:ext cx="7209692" cy="5378817"/>
          </a:xfrm>
        </p:spPr>
        <p:txBody>
          <a:bodyPr>
            <a:normAutofit/>
          </a:bodyPr>
          <a:lstStyle/>
          <a:p>
            <a:r>
              <a:rPr lang="en-US" dirty="0"/>
              <a:t>MOVE, eCite, eCrash, eForms, and MapClick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85" y="1972258"/>
            <a:ext cx="2401023" cy="1800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4" y="1705709"/>
            <a:ext cx="6884377" cy="471327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758" y="3360545"/>
            <a:ext cx="2314575" cy="809625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132" y="2872641"/>
            <a:ext cx="638175" cy="66675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533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354" y="-18316"/>
            <a:ext cx="7248999" cy="762854"/>
          </a:xfrm>
        </p:spPr>
        <p:txBody>
          <a:bodyPr>
            <a:normAutofit/>
          </a:bodyPr>
          <a:lstStyle/>
          <a:p>
            <a:r>
              <a:rPr lang="en-US" dirty="0"/>
              <a:t>GIS Process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8" y="1033540"/>
            <a:ext cx="8939946" cy="50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354" y="-18316"/>
            <a:ext cx="7248999" cy="762854"/>
          </a:xfrm>
        </p:spPr>
        <p:txBody>
          <a:bodyPr>
            <a:normAutofit/>
          </a:bodyPr>
          <a:lstStyle/>
          <a:p>
            <a:r>
              <a:rPr lang="en-US" dirty="0"/>
              <a:t>GIS Process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2" y="895017"/>
            <a:ext cx="9058379" cy="54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0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PS_Template [Read-Only]" id="{F7A7ED52-1185-491C-A409-655400DCF91D}" vid="{77785E97-52E7-414A-B79B-A847F9D70C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2374</TotalTime>
  <Words>396</Words>
  <Application>Microsoft Office PowerPoint</Application>
  <PresentationFormat>On-screen Show (4:3)</PresentationFormat>
  <Paragraphs>108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Demi</vt:lpstr>
      <vt:lpstr>Segoe UI</vt:lpstr>
      <vt:lpstr>Segoe UI Semibold</vt:lpstr>
      <vt:lpstr>Segoe UI Semilight</vt:lpstr>
      <vt:lpstr>Wingdings</vt:lpstr>
      <vt:lpstr>Office Theme</vt:lpstr>
      <vt:lpstr>Center for advanced public Safety</vt:lpstr>
      <vt:lpstr>Caps personnel</vt:lpstr>
      <vt:lpstr>CAPS Partners &amp; Sponsors</vt:lpstr>
      <vt:lpstr>CAPS Technology</vt:lpstr>
      <vt:lpstr>Mobile Officers Virtual Environment</vt:lpstr>
      <vt:lpstr>Sampling of CAPS GIS-Related Applications</vt:lpstr>
      <vt:lpstr>GIS Process</vt:lpstr>
      <vt:lpstr>GIS Process</vt:lpstr>
      <vt:lpstr>GIS Process</vt:lpstr>
      <vt:lpstr>ADVANCE</vt:lpstr>
      <vt:lpstr>ADVANCE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Hensley</dc:creator>
  <cp:lastModifiedBy>Rebecca Harned</cp:lastModifiedBy>
  <cp:revision>81</cp:revision>
  <cp:lastPrinted>2014-03-18T21:26:43Z</cp:lastPrinted>
  <dcterms:created xsi:type="dcterms:W3CDTF">2014-01-13T15:47:51Z</dcterms:created>
  <dcterms:modified xsi:type="dcterms:W3CDTF">2017-08-04T14:50:28Z</dcterms:modified>
</cp:coreProperties>
</file>