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7" r:id="rId5"/>
    <p:sldId id="272" r:id="rId6"/>
    <p:sldId id="263" r:id="rId7"/>
    <p:sldId id="264" r:id="rId8"/>
    <p:sldId id="265" r:id="rId9"/>
    <p:sldId id="266" r:id="rId10"/>
    <p:sldId id="267" r:id="rId11"/>
    <p:sldId id="268" r:id="rId12"/>
    <p:sldId id="270" r:id="rId13"/>
    <p:sldId id="269" r:id="rId14"/>
    <p:sldId id="271" r:id="rId15"/>
    <p:sldId id="26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 Beilin" initials="P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83054" autoAdjust="0"/>
  </p:normalViewPr>
  <p:slideViewPr>
    <p:cSldViewPr snapToGrid="0">
      <p:cViewPr varScale="1">
        <p:scale>
          <a:sx n="75" d="100"/>
          <a:sy n="75" d="100"/>
        </p:scale>
        <p:origin x="1086"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3264"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8.jpg"/><Relationship Id="rId1" Type="http://schemas.openxmlformats.org/officeDocument/2006/relationships/image" Target="../media/image27.jpe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9.jp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3.jpg"/><Relationship Id="rId5" Type="http://schemas.openxmlformats.org/officeDocument/2006/relationships/image" Target="../media/image32.jpeg"/><Relationship Id="rId4" Type="http://schemas.openxmlformats.org/officeDocument/2006/relationships/image" Target="../media/image2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1E10A8-23F4-47C0-A4E3-937B04D88ED2}"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682CA195-6F80-44F4-BB17-DD7BC73DE969}">
      <dgm:prSet phldrT="[Text]" custT="1"/>
      <dgm:spPr/>
      <dgm:t>
        <a:bodyPr/>
        <a:lstStyle/>
        <a:p>
          <a:r>
            <a:rPr lang="en-US" sz="3000" dirty="0"/>
            <a:t>Workflows</a:t>
          </a:r>
        </a:p>
      </dgm:t>
    </dgm:pt>
    <dgm:pt modelId="{4117094E-4349-464D-B7A1-56086F33AE24}" type="parTrans" cxnId="{F8E5AF35-8135-4040-B837-CF1C9AE87E37}">
      <dgm:prSet/>
      <dgm:spPr/>
      <dgm:t>
        <a:bodyPr/>
        <a:lstStyle/>
        <a:p>
          <a:endParaRPr lang="en-US"/>
        </a:p>
      </dgm:t>
    </dgm:pt>
    <dgm:pt modelId="{79CFAEE1-2038-4984-9C51-AE92A7D8436A}" type="sibTrans" cxnId="{F8E5AF35-8135-4040-B837-CF1C9AE87E37}">
      <dgm:prSet/>
      <dgm:spPr/>
      <dgm:t>
        <a:bodyPr/>
        <a:lstStyle/>
        <a:p>
          <a:endParaRPr lang="en-US"/>
        </a:p>
      </dgm:t>
    </dgm:pt>
    <dgm:pt modelId="{71B3F7F8-06B5-4F93-94BF-EA33218ACFC0}">
      <dgm:prSet phldrT="[Text]" custT="1"/>
      <dgm:spPr/>
      <dgm:t>
        <a:bodyPr/>
        <a:lstStyle/>
        <a:p>
          <a:r>
            <a:rPr lang="en-US" sz="3000" dirty="0"/>
            <a:t>Partnerships</a:t>
          </a:r>
        </a:p>
      </dgm:t>
    </dgm:pt>
    <dgm:pt modelId="{5A3FB2B7-4245-4766-A3DD-CD47F35CCD2C}" type="parTrans" cxnId="{055C47D8-C1F1-4580-876A-67989F481D5B}">
      <dgm:prSet/>
      <dgm:spPr/>
      <dgm:t>
        <a:bodyPr/>
        <a:lstStyle/>
        <a:p>
          <a:endParaRPr lang="en-US"/>
        </a:p>
      </dgm:t>
    </dgm:pt>
    <dgm:pt modelId="{D305937E-7187-457E-A677-1C320333AE1B}" type="sibTrans" cxnId="{055C47D8-C1F1-4580-876A-67989F481D5B}">
      <dgm:prSet/>
      <dgm:spPr/>
      <dgm:t>
        <a:bodyPr/>
        <a:lstStyle/>
        <a:p>
          <a:endParaRPr lang="en-US"/>
        </a:p>
      </dgm:t>
    </dgm:pt>
    <dgm:pt modelId="{6A00C682-C480-4F31-8173-7AC2D843ADA1}">
      <dgm:prSet phldrT="[Text]" custT="1"/>
      <dgm:spPr>
        <a:solidFill>
          <a:schemeClr val="accent1">
            <a:lumMod val="75000"/>
          </a:schemeClr>
        </a:solidFill>
      </dgm:spPr>
      <dgm:t>
        <a:bodyPr/>
        <a:lstStyle/>
        <a:p>
          <a:r>
            <a:rPr lang="en-US" sz="3000" dirty="0"/>
            <a:t>Inter-operable data, tools</a:t>
          </a:r>
        </a:p>
      </dgm:t>
    </dgm:pt>
    <dgm:pt modelId="{215CACBA-11EE-48DE-AFAB-0B2A1CC9E595}" type="parTrans" cxnId="{7E8CA5C3-4A12-4808-ADEB-94E3A289D2B4}">
      <dgm:prSet/>
      <dgm:spPr/>
      <dgm:t>
        <a:bodyPr/>
        <a:lstStyle/>
        <a:p>
          <a:endParaRPr lang="en-US"/>
        </a:p>
      </dgm:t>
    </dgm:pt>
    <dgm:pt modelId="{ADDB4E61-19FB-4D76-B0FC-486078A4B91D}" type="sibTrans" cxnId="{7E8CA5C3-4A12-4808-ADEB-94E3A289D2B4}">
      <dgm:prSet/>
      <dgm:spPr/>
      <dgm:t>
        <a:bodyPr/>
        <a:lstStyle/>
        <a:p>
          <a:endParaRPr lang="en-US"/>
        </a:p>
      </dgm:t>
    </dgm:pt>
    <dgm:pt modelId="{7F956210-7527-4BA5-B375-D813F407ED98}">
      <dgm:prSet phldrT="[Text]" custT="1"/>
      <dgm:spPr/>
      <dgm:t>
        <a:bodyPr/>
        <a:lstStyle/>
        <a:p>
          <a:r>
            <a:rPr lang="en-US" sz="4000" dirty="0"/>
            <a:t>Actionable decision-making</a:t>
          </a:r>
        </a:p>
      </dgm:t>
    </dgm:pt>
    <dgm:pt modelId="{43520B2B-D7FA-42A3-97F0-466F24D2C6E0}" type="parTrans" cxnId="{ED859075-13E5-4362-9361-C61D98B3DCC4}">
      <dgm:prSet/>
      <dgm:spPr/>
      <dgm:t>
        <a:bodyPr/>
        <a:lstStyle/>
        <a:p>
          <a:endParaRPr lang="en-US"/>
        </a:p>
      </dgm:t>
    </dgm:pt>
    <dgm:pt modelId="{15DE90E7-8C39-43B7-97F1-2E11D5E613AC}" type="sibTrans" cxnId="{ED859075-13E5-4362-9361-C61D98B3DCC4}">
      <dgm:prSet/>
      <dgm:spPr/>
      <dgm:t>
        <a:bodyPr/>
        <a:lstStyle/>
        <a:p>
          <a:endParaRPr lang="en-US"/>
        </a:p>
      </dgm:t>
    </dgm:pt>
    <dgm:pt modelId="{658837C8-9ED6-406E-9979-2EC34E0F405F}" type="pres">
      <dgm:prSet presAssocID="{571E10A8-23F4-47C0-A4E3-937B04D88ED2}" presName="Name0" presStyleCnt="0">
        <dgm:presLayoutVars>
          <dgm:chMax val="4"/>
          <dgm:resizeHandles val="exact"/>
        </dgm:presLayoutVars>
      </dgm:prSet>
      <dgm:spPr/>
    </dgm:pt>
    <dgm:pt modelId="{428F73FC-9BC0-4B8A-A4CF-AA912940354F}" type="pres">
      <dgm:prSet presAssocID="{571E10A8-23F4-47C0-A4E3-937B04D88ED2}" presName="ellipse" presStyleLbl="trBgShp" presStyleIdx="0" presStyleCnt="1"/>
      <dgm:spPr/>
    </dgm:pt>
    <dgm:pt modelId="{D0429755-9276-43CD-A02C-7D5D5A87E06E}" type="pres">
      <dgm:prSet presAssocID="{571E10A8-23F4-47C0-A4E3-937B04D88ED2}" presName="arrow1" presStyleLbl="fgShp" presStyleIdx="0" presStyleCnt="1"/>
      <dgm:spPr/>
    </dgm:pt>
    <dgm:pt modelId="{70E94C97-D44B-48B8-B256-79B66226C6AE}" type="pres">
      <dgm:prSet presAssocID="{571E10A8-23F4-47C0-A4E3-937B04D88ED2}" presName="rectangle" presStyleLbl="revTx" presStyleIdx="0" presStyleCnt="1" custScaleX="197918">
        <dgm:presLayoutVars>
          <dgm:bulletEnabled val="1"/>
        </dgm:presLayoutVars>
      </dgm:prSet>
      <dgm:spPr/>
    </dgm:pt>
    <dgm:pt modelId="{CC7A5560-9163-47AA-B7BD-CB99205D3D8A}" type="pres">
      <dgm:prSet presAssocID="{71B3F7F8-06B5-4F93-94BF-EA33218ACFC0}" presName="item1" presStyleLbl="node1" presStyleIdx="0" presStyleCnt="3" custAng="21346609" custScaleX="276887" custLinFactNeighborX="-15767" custLinFactNeighborY="-16205">
        <dgm:presLayoutVars>
          <dgm:bulletEnabled val="1"/>
        </dgm:presLayoutVars>
      </dgm:prSet>
      <dgm:spPr/>
    </dgm:pt>
    <dgm:pt modelId="{73405F83-CCDB-4FEE-8749-4F8C87F7A745}" type="pres">
      <dgm:prSet presAssocID="{6A00C682-C480-4F31-8173-7AC2D843ADA1}" presName="item2" presStyleLbl="node1" presStyleIdx="1" presStyleCnt="3" custScaleX="236943" custLinFactNeighborX="-40935" custLinFactNeighborY="-23297">
        <dgm:presLayoutVars>
          <dgm:bulletEnabled val="1"/>
        </dgm:presLayoutVars>
      </dgm:prSet>
      <dgm:spPr/>
    </dgm:pt>
    <dgm:pt modelId="{3E75C0A5-65DD-4C89-86E6-76A272C893EA}" type="pres">
      <dgm:prSet presAssocID="{7F956210-7527-4BA5-B375-D813F407ED98}" presName="item3" presStyleLbl="node1" presStyleIdx="2" presStyleCnt="3" custAng="204271" custScaleX="216999" custLinFactNeighborX="54582" custLinFactNeighborY="-853">
        <dgm:presLayoutVars>
          <dgm:bulletEnabled val="1"/>
        </dgm:presLayoutVars>
      </dgm:prSet>
      <dgm:spPr/>
    </dgm:pt>
    <dgm:pt modelId="{2FB97239-F0B3-4380-8734-95B5459E9903}" type="pres">
      <dgm:prSet presAssocID="{571E10A8-23F4-47C0-A4E3-937B04D88ED2}" presName="funnel" presStyleLbl="trAlignAcc1" presStyleIdx="0" presStyleCnt="1" custScaleX="205828"/>
      <dgm:spPr/>
    </dgm:pt>
  </dgm:ptLst>
  <dgm:cxnLst>
    <dgm:cxn modelId="{BED9E624-BD4D-4E99-8789-294C2625A3C8}" type="presOf" srcId="{71B3F7F8-06B5-4F93-94BF-EA33218ACFC0}" destId="{73405F83-CCDB-4FEE-8749-4F8C87F7A745}" srcOrd="0" destOrd="0" presId="urn:microsoft.com/office/officeart/2005/8/layout/funnel1"/>
    <dgm:cxn modelId="{F8E5AF35-8135-4040-B837-CF1C9AE87E37}" srcId="{571E10A8-23F4-47C0-A4E3-937B04D88ED2}" destId="{682CA195-6F80-44F4-BB17-DD7BC73DE969}" srcOrd="0" destOrd="0" parTransId="{4117094E-4349-464D-B7A1-56086F33AE24}" sibTransId="{79CFAEE1-2038-4984-9C51-AE92A7D8436A}"/>
    <dgm:cxn modelId="{ED859075-13E5-4362-9361-C61D98B3DCC4}" srcId="{571E10A8-23F4-47C0-A4E3-937B04D88ED2}" destId="{7F956210-7527-4BA5-B375-D813F407ED98}" srcOrd="3" destOrd="0" parTransId="{43520B2B-D7FA-42A3-97F0-466F24D2C6E0}" sibTransId="{15DE90E7-8C39-43B7-97F1-2E11D5E613AC}"/>
    <dgm:cxn modelId="{15D54780-4C3E-41E8-B9C7-70B6FFB7DD48}" type="presOf" srcId="{6A00C682-C480-4F31-8173-7AC2D843ADA1}" destId="{CC7A5560-9163-47AA-B7BD-CB99205D3D8A}" srcOrd="0" destOrd="0" presId="urn:microsoft.com/office/officeart/2005/8/layout/funnel1"/>
    <dgm:cxn modelId="{C79DB7A9-E834-42A5-AA4B-F9C8EE5291FD}" type="presOf" srcId="{682CA195-6F80-44F4-BB17-DD7BC73DE969}" destId="{3E75C0A5-65DD-4C89-86E6-76A272C893EA}" srcOrd="0" destOrd="0" presId="urn:microsoft.com/office/officeart/2005/8/layout/funnel1"/>
    <dgm:cxn modelId="{45BA71BE-73DB-4AFD-81C9-6AFA1480232C}" type="presOf" srcId="{571E10A8-23F4-47C0-A4E3-937B04D88ED2}" destId="{658837C8-9ED6-406E-9979-2EC34E0F405F}" srcOrd="0" destOrd="0" presId="urn:microsoft.com/office/officeart/2005/8/layout/funnel1"/>
    <dgm:cxn modelId="{7E8CA5C3-4A12-4808-ADEB-94E3A289D2B4}" srcId="{571E10A8-23F4-47C0-A4E3-937B04D88ED2}" destId="{6A00C682-C480-4F31-8173-7AC2D843ADA1}" srcOrd="2" destOrd="0" parTransId="{215CACBA-11EE-48DE-AFAB-0B2A1CC9E595}" sibTransId="{ADDB4E61-19FB-4D76-B0FC-486078A4B91D}"/>
    <dgm:cxn modelId="{17B8F8CD-9AC5-4FBA-A807-F9745E65EA59}" type="presOf" srcId="{7F956210-7527-4BA5-B375-D813F407ED98}" destId="{70E94C97-D44B-48B8-B256-79B66226C6AE}" srcOrd="0" destOrd="0" presId="urn:microsoft.com/office/officeart/2005/8/layout/funnel1"/>
    <dgm:cxn modelId="{055C47D8-C1F1-4580-876A-67989F481D5B}" srcId="{571E10A8-23F4-47C0-A4E3-937B04D88ED2}" destId="{71B3F7F8-06B5-4F93-94BF-EA33218ACFC0}" srcOrd="1" destOrd="0" parTransId="{5A3FB2B7-4245-4766-A3DD-CD47F35CCD2C}" sibTransId="{D305937E-7187-457E-A677-1C320333AE1B}"/>
    <dgm:cxn modelId="{A1353B8F-C381-4FEB-86E8-B03BC5AB0FDF}" type="presParOf" srcId="{658837C8-9ED6-406E-9979-2EC34E0F405F}" destId="{428F73FC-9BC0-4B8A-A4CF-AA912940354F}" srcOrd="0" destOrd="0" presId="urn:microsoft.com/office/officeart/2005/8/layout/funnel1"/>
    <dgm:cxn modelId="{2255B7D3-F031-4CE6-995A-0A856C254F66}" type="presParOf" srcId="{658837C8-9ED6-406E-9979-2EC34E0F405F}" destId="{D0429755-9276-43CD-A02C-7D5D5A87E06E}" srcOrd="1" destOrd="0" presId="urn:microsoft.com/office/officeart/2005/8/layout/funnel1"/>
    <dgm:cxn modelId="{A874BF5F-B2D2-402B-A129-89BE187921C6}" type="presParOf" srcId="{658837C8-9ED6-406E-9979-2EC34E0F405F}" destId="{70E94C97-D44B-48B8-B256-79B66226C6AE}" srcOrd="2" destOrd="0" presId="urn:microsoft.com/office/officeart/2005/8/layout/funnel1"/>
    <dgm:cxn modelId="{EAF29DF0-B793-4927-9A2E-40661F67C62A}" type="presParOf" srcId="{658837C8-9ED6-406E-9979-2EC34E0F405F}" destId="{CC7A5560-9163-47AA-B7BD-CB99205D3D8A}" srcOrd="3" destOrd="0" presId="urn:microsoft.com/office/officeart/2005/8/layout/funnel1"/>
    <dgm:cxn modelId="{871FA7BB-F455-4FF3-BA96-CC9A21F555BA}" type="presParOf" srcId="{658837C8-9ED6-406E-9979-2EC34E0F405F}" destId="{73405F83-CCDB-4FEE-8749-4F8C87F7A745}" srcOrd="4" destOrd="0" presId="urn:microsoft.com/office/officeart/2005/8/layout/funnel1"/>
    <dgm:cxn modelId="{83AAEDFD-78AD-4599-9E12-0DBD5B253FD3}" type="presParOf" srcId="{658837C8-9ED6-406E-9979-2EC34E0F405F}" destId="{3E75C0A5-65DD-4C89-86E6-76A272C893EA}" srcOrd="5" destOrd="0" presId="urn:microsoft.com/office/officeart/2005/8/layout/funnel1"/>
    <dgm:cxn modelId="{471AF00B-FF19-44FF-866B-BE3170831C8A}" type="presParOf" srcId="{658837C8-9ED6-406E-9979-2EC34E0F405F}" destId="{2FB97239-F0B3-4380-8734-95B5459E9903}"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1DF422-CBB6-0C4C-B57B-80F3A90D2472}" type="doc">
      <dgm:prSet loTypeId="urn:microsoft.com/office/officeart/2005/8/layout/venn1" loCatId="" qsTypeId="urn:microsoft.com/office/officeart/2005/8/quickstyle/3D1" qsCatId="3D" csTypeId="urn:microsoft.com/office/officeart/2005/8/colors/accent1_2" csCatId="accent1" phldr="1"/>
      <dgm:spPr/>
    </dgm:pt>
    <dgm:pt modelId="{60D7D9B0-9CB2-ED48-9036-973E55E5B7EE}">
      <dgm:prSet phldrT="[Text]"/>
      <dgm:spPr/>
      <dgm:t>
        <a:bodyPr/>
        <a:lstStyle/>
        <a:p>
          <a:r>
            <a:rPr lang="en-US" dirty="0"/>
            <a:t>Federal Agencies:</a:t>
          </a:r>
        </a:p>
        <a:p>
          <a:r>
            <a:rPr lang="en-US" dirty="0"/>
            <a:t>10+</a:t>
          </a:r>
        </a:p>
      </dgm:t>
    </dgm:pt>
    <dgm:pt modelId="{34B9A8DA-1871-8B4C-B6DC-A74EA18C172F}" type="parTrans" cxnId="{11FF266B-77A6-4D47-AA61-F0E886DF93CB}">
      <dgm:prSet/>
      <dgm:spPr/>
      <dgm:t>
        <a:bodyPr/>
        <a:lstStyle/>
        <a:p>
          <a:endParaRPr lang="en-US"/>
        </a:p>
      </dgm:t>
    </dgm:pt>
    <dgm:pt modelId="{DDA6C46C-5257-694D-9489-4A58AC5D96BA}" type="sibTrans" cxnId="{11FF266B-77A6-4D47-AA61-F0E886DF93CB}">
      <dgm:prSet/>
      <dgm:spPr/>
      <dgm:t>
        <a:bodyPr/>
        <a:lstStyle/>
        <a:p>
          <a:endParaRPr lang="en-US"/>
        </a:p>
      </dgm:t>
    </dgm:pt>
    <dgm:pt modelId="{83C6CA4B-8789-584B-B634-F428C4BE8267}">
      <dgm:prSet phldrT="[Text]"/>
      <dgm:spPr/>
      <dgm:t>
        <a:bodyPr/>
        <a:lstStyle/>
        <a:p>
          <a:r>
            <a:rPr lang="en-US" dirty="0"/>
            <a:t>State and Local:</a:t>
          </a:r>
        </a:p>
        <a:p>
          <a:r>
            <a:rPr lang="en-US" dirty="0"/>
            <a:t>22+</a:t>
          </a:r>
        </a:p>
      </dgm:t>
    </dgm:pt>
    <dgm:pt modelId="{CAC2F2EB-AF5A-3C4D-A372-7C9F43F85381}" type="parTrans" cxnId="{18E34FAD-21F0-BF44-BF8E-DC987CC8F84E}">
      <dgm:prSet/>
      <dgm:spPr/>
      <dgm:t>
        <a:bodyPr/>
        <a:lstStyle/>
        <a:p>
          <a:endParaRPr lang="en-US"/>
        </a:p>
      </dgm:t>
    </dgm:pt>
    <dgm:pt modelId="{FB0FCCA4-A840-564B-971E-CFB3EC3B5AFA}" type="sibTrans" cxnId="{18E34FAD-21F0-BF44-BF8E-DC987CC8F84E}">
      <dgm:prSet/>
      <dgm:spPr/>
      <dgm:t>
        <a:bodyPr/>
        <a:lstStyle/>
        <a:p>
          <a:endParaRPr lang="en-US"/>
        </a:p>
      </dgm:t>
    </dgm:pt>
    <dgm:pt modelId="{9A5FB0AB-5EF6-D949-8CC1-CAB0544D61E9}">
      <dgm:prSet phldrT="[Text]"/>
      <dgm:spPr/>
      <dgm:t>
        <a:bodyPr/>
        <a:lstStyle/>
        <a:p>
          <a:r>
            <a:rPr lang="en-US" dirty="0"/>
            <a:t>Non-Governmental Organizations: 12+</a:t>
          </a:r>
        </a:p>
      </dgm:t>
    </dgm:pt>
    <dgm:pt modelId="{9B8AE2FF-8C81-7742-954F-59947B0D3DBB}" type="parTrans" cxnId="{4B8685B5-803A-FD4D-AC63-50D485012920}">
      <dgm:prSet/>
      <dgm:spPr/>
      <dgm:t>
        <a:bodyPr/>
        <a:lstStyle/>
        <a:p>
          <a:endParaRPr lang="en-US"/>
        </a:p>
      </dgm:t>
    </dgm:pt>
    <dgm:pt modelId="{FACBA5F4-5A39-4449-8911-CFC18075FB48}" type="sibTrans" cxnId="{4B8685B5-803A-FD4D-AC63-50D485012920}">
      <dgm:prSet/>
      <dgm:spPr/>
      <dgm:t>
        <a:bodyPr/>
        <a:lstStyle/>
        <a:p>
          <a:endParaRPr lang="en-US"/>
        </a:p>
      </dgm:t>
    </dgm:pt>
    <dgm:pt modelId="{85086C3D-C3B3-4243-A695-86B824E642D9}">
      <dgm:prSet phldrT="[Text]"/>
      <dgm:spPr/>
      <dgm:t>
        <a:bodyPr/>
        <a:lstStyle/>
        <a:p>
          <a:r>
            <a:rPr lang="en-US" dirty="0"/>
            <a:t>Neighboring States and Jurisdictions: 12+</a:t>
          </a:r>
        </a:p>
      </dgm:t>
    </dgm:pt>
    <dgm:pt modelId="{687079D1-E815-CB4D-BE15-DAFC1253F1AB}" type="parTrans" cxnId="{12FF45F6-A8D5-3B4B-9BE1-55AF429CCA35}">
      <dgm:prSet/>
      <dgm:spPr/>
      <dgm:t>
        <a:bodyPr/>
        <a:lstStyle/>
        <a:p>
          <a:endParaRPr lang="en-US"/>
        </a:p>
      </dgm:t>
    </dgm:pt>
    <dgm:pt modelId="{08235C3D-B9E4-7D44-A22F-0D4174A79D74}" type="sibTrans" cxnId="{12FF45F6-A8D5-3B4B-9BE1-55AF429CCA35}">
      <dgm:prSet/>
      <dgm:spPr/>
      <dgm:t>
        <a:bodyPr/>
        <a:lstStyle/>
        <a:p>
          <a:endParaRPr lang="en-US"/>
        </a:p>
      </dgm:t>
    </dgm:pt>
    <dgm:pt modelId="{92265D02-1A2F-264A-8BC1-5CC1D4E45FE2}">
      <dgm:prSet/>
      <dgm:spPr/>
      <dgm:t>
        <a:bodyPr/>
        <a:lstStyle/>
        <a:p>
          <a:r>
            <a:rPr lang="en-US" dirty="0"/>
            <a:t>Academic and Research: 7+</a:t>
          </a:r>
        </a:p>
      </dgm:t>
    </dgm:pt>
    <dgm:pt modelId="{E7AF9A50-E211-F148-B8C0-BA21B8CC7AB5}" type="parTrans" cxnId="{274E5A4B-F45A-A74F-B219-02DC344E4468}">
      <dgm:prSet/>
      <dgm:spPr/>
      <dgm:t>
        <a:bodyPr/>
        <a:lstStyle/>
        <a:p>
          <a:endParaRPr lang="en-US"/>
        </a:p>
      </dgm:t>
    </dgm:pt>
    <dgm:pt modelId="{3F900E1B-1AB5-3049-8F0E-9D07A78DBDEB}" type="sibTrans" cxnId="{274E5A4B-F45A-A74F-B219-02DC344E4468}">
      <dgm:prSet/>
      <dgm:spPr/>
      <dgm:t>
        <a:bodyPr/>
        <a:lstStyle/>
        <a:p>
          <a:endParaRPr lang="en-US"/>
        </a:p>
      </dgm:t>
    </dgm:pt>
    <dgm:pt modelId="{7733B4F5-75FA-1241-9ADD-320279E582A5}">
      <dgm:prSet/>
      <dgm:spPr/>
      <dgm:t>
        <a:bodyPr/>
        <a:lstStyle/>
        <a:p>
          <a:r>
            <a:rPr lang="en-US" dirty="0"/>
            <a:t>Private Sector: 16+</a:t>
          </a:r>
        </a:p>
      </dgm:t>
    </dgm:pt>
    <dgm:pt modelId="{B0864DD1-3CAC-3E44-AE41-9B73EB47968A}" type="parTrans" cxnId="{A886A5A5-7B83-A941-AD77-3DCA3535159C}">
      <dgm:prSet/>
      <dgm:spPr/>
      <dgm:t>
        <a:bodyPr/>
        <a:lstStyle/>
        <a:p>
          <a:endParaRPr lang="en-US"/>
        </a:p>
      </dgm:t>
    </dgm:pt>
    <dgm:pt modelId="{41D505D1-E16F-9847-8023-1836A038F85C}" type="sibTrans" cxnId="{A886A5A5-7B83-A941-AD77-3DCA3535159C}">
      <dgm:prSet/>
      <dgm:spPr/>
      <dgm:t>
        <a:bodyPr/>
        <a:lstStyle/>
        <a:p>
          <a:endParaRPr lang="en-US"/>
        </a:p>
      </dgm:t>
    </dgm:pt>
    <dgm:pt modelId="{12A5E6F0-0190-8542-8EC4-E60EF34A6449}" type="pres">
      <dgm:prSet presAssocID="{941DF422-CBB6-0C4C-B57B-80F3A90D2472}" presName="compositeShape" presStyleCnt="0">
        <dgm:presLayoutVars>
          <dgm:chMax val="7"/>
          <dgm:dir/>
          <dgm:resizeHandles val="exact"/>
        </dgm:presLayoutVars>
      </dgm:prSet>
      <dgm:spPr/>
    </dgm:pt>
    <dgm:pt modelId="{6C74FBAD-9E40-C742-BF45-20E433902DCE}" type="pres">
      <dgm:prSet presAssocID="{60D7D9B0-9CB2-ED48-9036-973E55E5B7EE}" presName="circ1" presStyleLbl="vennNode1" presStyleIdx="0" presStyleCnt="6"/>
      <dgm:spPr/>
    </dgm:pt>
    <dgm:pt modelId="{4AC7AAAC-8548-484E-B463-83A25EED9625}" type="pres">
      <dgm:prSet presAssocID="{60D7D9B0-9CB2-ED48-9036-973E55E5B7EE}" presName="circ1Tx" presStyleLbl="revTx" presStyleIdx="0" presStyleCnt="0">
        <dgm:presLayoutVars>
          <dgm:chMax val="0"/>
          <dgm:chPref val="0"/>
          <dgm:bulletEnabled val="1"/>
        </dgm:presLayoutVars>
      </dgm:prSet>
      <dgm:spPr/>
    </dgm:pt>
    <dgm:pt modelId="{C0BADC1B-9ACD-C644-AC10-0A40CC887095}" type="pres">
      <dgm:prSet presAssocID="{83C6CA4B-8789-584B-B634-F428C4BE8267}" presName="circ2" presStyleLbl="vennNode1" presStyleIdx="1" presStyleCnt="6"/>
      <dgm:spPr/>
    </dgm:pt>
    <dgm:pt modelId="{54B46A99-15B0-D842-B3A5-B85FE72AED94}" type="pres">
      <dgm:prSet presAssocID="{83C6CA4B-8789-584B-B634-F428C4BE8267}" presName="circ2Tx" presStyleLbl="revTx" presStyleIdx="0" presStyleCnt="0">
        <dgm:presLayoutVars>
          <dgm:chMax val="0"/>
          <dgm:chPref val="0"/>
          <dgm:bulletEnabled val="1"/>
        </dgm:presLayoutVars>
      </dgm:prSet>
      <dgm:spPr/>
    </dgm:pt>
    <dgm:pt modelId="{AEAA928B-63CF-E54A-AB05-0488BC6E996F}" type="pres">
      <dgm:prSet presAssocID="{92265D02-1A2F-264A-8BC1-5CC1D4E45FE2}" presName="circ3" presStyleLbl="vennNode1" presStyleIdx="2" presStyleCnt="6"/>
      <dgm:spPr/>
    </dgm:pt>
    <dgm:pt modelId="{2CB0C2B8-97DC-F247-B8F7-D1935526965F}" type="pres">
      <dgm:prSet presAssocID="{92265D02-1A2F-264A-8BC1-5CC1D4E45FE2}" presName="circ3Tx" presStyleLbl="revTx" presStyleIdx="0" presStyleCnt="0">
        <dgm:presLayoutVars>
          <dgm:chMax val="0"/>
          <dgm:chPref val="0"/>
          <dgm:bulletEnabled val="1"/>
        </dgm:presLayoutVars>
      </dgm:prSet>
      <dgm:spPr/>
    </dgm:pt>
    <dgm:pt modelId="{DEACA640-4E57-6E48-A7EA-0BDAD3BEA9E6}" type="pres">
      <dgm:prSet presAssocID="{9A5FB0AB-5EF6-D949-8CC1-CAB0544D61E9}" presName="circ4" presStyleLbl="vennNode1" presStyleIdx="3" presStyleCnt="6"/>
      <dgm:spPr/>
    </dgm:pt>
    <dgm:pt modelId="{5C7C4BAB-F168-624A-BBD1-9DAB7676A65A}" type="pres">
      <dgm:prSet presAssocID="{9A5FB0AB-5EF6-D949-8CC1-CAB0544D61E9}" presName="circ4Tx" presStyleLbl="revTx" presStyleIdx="0" presStyleCnt="0">
        <dgm:presLayoutVars>
          <dgm:chMax val="0"/>
          <dgm:chPref val="0"/>
          <dgm:bulletEnabled val="1"/>
        </dgm:presLayoutVars>
      </dgm:prSet>
      <dgm:spPr/>
    </dgm:pt>
    <dgm:pt modelId="{BC37AAFF-5749-2A40-8CFB-B901D1FA5236}" type="pres">
      <dgm:prSet presAssocID="{85086C3D-C3B3-4243-A695-86B824E642D9}" presName="circ5" presStyleLbl="vennNode1" presStyleIdx="4" presStyleCnt="6"/>
      <dgm:spPr/>
    </dgm:pt>
    <dgm:pt modelId="{3B3A03BC-0E71-5B4B-9693-6EFB68351B35}" type="pres">
      <dgm:prSet presAssocID="{85086C3D-C3B3-4243-A695-86B824E642D9}" presName="circ5Tx" presStyleLbl="revTx" presStyleIdx="0" presStyleCnt="0">
        <dgm:presLayoutVars>
          <dgm:chMax val="0"/>
          <dgm:chPref val="0"/>
          <dgm:bulletEnabled val="1"/>
        </dgm:presLayoutVars>
      </dgm:prSet>
      <dgm:spPr/>
    </dgm:pt>
    <dgm:pt modelId="{568F9E8F-5E8E-CF48-B680-8DEE1C7E1FBA}" type="pres">
      <dgm:prSet presAssocID="{7733B4F5-75FA-1241-9ADD-320279E582A5}" presName="circ6" presStyleLbl="vennNode1" presStyleIdx="5" presStyleCnt="6"/>
      <dgm:spPr/>
    </dgm:pt>
    <dgm:pt modelId="{E03AC0A7-817C-E64C-B4E3-4028FDB5376F}" type="pres">
      <dgm:prSet presAssocID="{7733B4F5-75FA-1241-9ADD-320279E582A5}" presName="circ6Tx" presStyleLbl="revTx" presStyleIdx="0" presStyleCnt="0">
        <dgm:presLayoutVars>
          <dgm:chMax val="0"/>
          <dgm:chPref val="0"/>
          <dgm:bulletEnabled val="1"/>
        </dgm:presLayoutVars>
      </dgm:prSet>
      <dgm:spPr/>
    </dgm:pt>
  </dgm:ptLst>
  <dgm:cxnLst>
    <dgm:cxn modelId="{305E8909-B9FF-469A-905D-B6512D370705}" type="presOf" srcId="{7733B4F5-75FA-1241-9ADD-320279E582A5}" destId="{E03AC0A7-817C-E64C-B4E3-4028FDB5376F}" srcOrd="0" destOrd="0" presId="urn:microsoft.com/office/officeart/2005/8/layout/venn1"/>
    <dgm:cxn modelId="{1D8A102C-7968-4A98-8DC1-7E8CD736348C}" type="presOf" srcId="{85086C3D-C3B3-4243-A695-86B824E642D9}" destId="{3B3A03BC-0E71-5B4B-9693-6EFB68351B35}" srcOrd="0" destOrd="0" presId="urn:microsoft.com/office/officeart/2005/8/layout/venn1"/>
    <dgm:cxn modelId="{2A110F33-921E-46B5-AEEC-7C771BCA66DF}" type="presOf" srcId="{60D7D9B0-9CB2-ED48-9036-973E55E5B7EE}" destId="{4AC7AAAC-8548-484E-B463-83A25EED9625}" srcOrd="0" destOrd="0" presId="urn:microsoft.com/office/officeart/2005/8/layout/venn1"/>
    <dgm:cxn modelId="{11FF266B-77A6-4D47-AA61-F0E886DF93CB}" srcId="{941DF422-CBB6-0C4C-B57B-80F3A90D2472}" destId="{60D7D9B0-9CB2-ED48-9036-973E55E5B7EE}" srcOrd="0" destOrd="0" parTransId="{34B9A8DA-1871-8B4C-B6DC-A74EA18C172F}" sibTransId="{DDA6C46C-5257-694D-9489-4A58AC5D96BA}"/>
    <dgm:cxn modelId="{274E5A4B-F45A-A74F-B219-02DC344E4468}" srcId="{941DF422-CBB6-0C4C-B57B-80F3A90D2472}" destId="{92265D02-1A2F-264A-8BC1-5CC1D4E45FE2}" srcOrd="2" destOrd="0" parTransId="{E7AF9A50-E211-F148-B8C0-BA21B8CC7AB5}" sibTransId="{3F900E1B-1AB5-3049-8F0E-9D07A78DBDEB}"/>
    <dgm:cxn modelId="{62D5B87E-BDEC-4052-8053-EA82BA94C234}" type="presOf" srcId="{941DF422-CBB6-0C4C-B57B-80F3A90D2472}" destId="{12A5E6F0-0190-8542-8EC4-E60EF34A6449}" srcOrd="0" destOrd="0" presId="urn:microsoft.com/office/officeart/2005/8/layout/venn1"/>
    <dgm:cxn modelId="{C3DF4580-5E1F-4423-BB62-A9C7CC4477E4}" type="presOf" srcId="{92265D02-1A2F-264A-8BC1-5CC1D4E45FE2}" destId="{2CB0C2B8-97DC-F247-B8F7-D1935526965F}" srcOrd="0" destOrd="0" presId="urn:microsoft.com/office/officeart/2005/8/layout/venn1"/>
    <dgm:cxn modelId="{A8F86E9F-C7FA-4E6F-9458-BB6DD74C3C23}" type="presOf" srcId="{9A5FB0AB-5EF6-D949-8CC1-CAB0544D61E9}" destId="{5C7C4BAB-F168-624A-BBD1-9DAB7676A65A}" srcOrd="0" destOrd="0" presId="urn:microsoft.com/office/officeart/2005/8/layout/venn1"/>
    <dgm:cxn modelId="{A886A5A5-7B83-A941-AD77-3DCA3535159C}" srcId="{941DF422-CBB6-0C4C-B57B-80F3A90D2472}" destId="{7733B4F5-75FA-1241-9ADD-320279E582A5}" srcOrd="5" destOrd="0" parTransId="{B0864DD1-3CAC-3E44-AE41-9B73EB47968A}" sibTransId="{41D505D1-E16F-9847-8023-1836A038F85C}"/>
    <dgm:cxn modelId="{18E34FAD-21F0-BF44-BF8E-DC987CC8F84E}" srcId="{941DF422-CBB6-0C4C-B57B-80F3A90D2472}" destId="{83C6CA4B-8789-584B-B634-F428C4BE8267}" srcOrd="1" destOrd="0" parTransId="{CAC2F2EB-AF5A-3C4D-A372-7C9F43F85381}" sibTransId="{FB0FCCA4-A840-564B-971E-CFB3EC3B5AFA}"/>
    <dgm:cxn modelId="{4B8685B5-803A-FD4D-AC63-50D485012920}" srcId="{941DF422-CBB6-0C4C-B57B-80F3A90D2472}" destId="{9A5FB0AB-5EF6-D949-8CC1-CAB0544D61E9}" srcOrd="3" destOrd="0" parTransId="{9B8AE2FF-8C81-7742-954F-59947B0D3DBB}" sibTransId="{FACBA5F4-5A39-4449-8911-CFC18075FB48}"/>
    <dgm:cxn modelId="{1938D8BE-135E-4441-96E3-5A3C5B47EE51}" type="presOf" srcId="{83C6CA4B-8789-584B-B634-F428C4BE8267}" destId="{54B46A99-15B0-D842-B3A5-B85FE72AED94}" srcOrd="0" destOrd="0" presId="urn:microsoft.com/office/officeart/2005/8/layout/venn1"/>
    <dgm:cxn modelId="{12FF45F6-A8D5-3B4B-9BE1-55AF429CCA35}" srcId="{941DF422-CBB6-0C4C-B57B-80F3A90D2472}" destId="{85086C3D-C3B3-4243-A695-86B824E642D9}" srcOrd="4" destOrd="0" parTransId="{687079D1-E815-CB4D-BE15-DAFC1253F1AB}" sibTransId="{08235C3D-B9E4-7D44-A22F-0D4174A79D74}"/>
    <dgm:cxn modelId="{CCC99D01-C56C-4FDC-8514-0AF36A536AEF}" type="presParOf" srcId="{12A5E6F0-0190-8542-8EC4-E60EF34A6449}" destId="{6C74FBAD-9E40-C742-BF45-20E433902DCE}" srcOrd="0" destOrd="0" presId="urn:microsoft.com/office/officeart/2005/8/layout/venn1"/>
    <dgm:cxn modelId="{518D82DC-C739-4081-B0A2-59C23FD8CD0A}" type="presParOf" srcId="{12A5E6F0-0190-8542-8EC4-E60EF34A6449}" destId="{4AC7AAAC-8548-484E-B463-83A25EED9625}" srcOrd="1" destOrd="0" presId="urn:microsoft.com/office/officeart/2005/8/layout/venn1"/>
    <dgm:cxn modelId="{593C5F3F-07FD-4313-96F8-8E4EF6C1B0AF}" type="presParOf" srcId="{12A5E6F0-0190-8542-8EC4-E60EF34A6449}" destId="{C0BADC1B-9ACD-C644-AC10-0A40CC887095}" srcOrd="2" destOrd="0" presId="urn:microsoft.com/office/officeart/2005/8/layout/venn1"/>
    <dgm:cxn modelId="{087C0E95-CCB7-4CD8-92BB-B76973AC99B7}" type="presParOf" srcId="{12A5E6F0-0190-8542-8EC4-E60EF34A6449}" destId="{54B46A99-15B0-D842-B3A5-B85FE72AED94}" srcOrd="3" destOrd="0" presId="urn:microsoft.com/office/officeart/2005/8/layout/venn1"/>
    <dgm:cxn modelId="{6FD4AFBC-2307-4A9A-A8C1-00C9A3BCEF49}" type="presParOf" srcId="{12A5E6F0-0190-8542-8EC4-E60EF34A6449}" destId="{AEAA928B-63CF-E54A-AB05-0488BC6E996F}" srcOrd="4" destOrd="0" presId="urn:microsoft.com/office/officeart/2005/8/layout/venn1"/>
    <dgm:cxn modelId="{6FBC9E82-89E0-410D-AFF2-65A75313C7B9}" type="presParOf" srcId="{12A5E6F0-0190-8542-8EC4-E60EF34A6449}" destId="{2CB0C2B8-97DC-F247-B8F7-D1935526965F}" srcOrd="5" destOrd="0" presId="urn:microsoft.com/office/officeart/2005/8/layout/venn1"/>
    <dgm:cxn modelId="{41DBE822-4171-4639-AB2F-C4EE554B8D08}" type="presParOf" srcId="{12A5E6F0-0190-8542-8EC4-E60EF34A6449}" destId="{DEACA640-4E57-6E48-A7EA-0BDAD3BEA9E6}" srcOrd="6" destOrd="0" presId="urn:microsoft.com/office/officeart/2005/8/layout/venn1"/>
    <dgm:cxn modelId="{2EAE4C89-86FA-458C-9489-B701ADA75169}" type="presParOf" srcId="{12A5E6F0-0190-8542-8EC4-E60EF34A6449}" destId="{5C7C4BAB-F168-624A-BBD1-9DAB7676A65A}" srcOrd="7" destOrd="0" presId="urn:microsoft.com/office/officeart/2005/8/layout/venn1"/>
    <dgm:cxn modelId="{FE2AFA1C-382D-46FA-BBA1-1B09FD5AC5E2}" type="presParOf" srcId="{12A5E6F0-0190-8542-8EC4-E60EF34A6449}" destId="{BC37AAFF-5749-2A40-8CFB-B901D1FA5236}" srcOrd="8" destOrd="0" presId="urn:microsoft.com/office/officeart/2005/8/layout/venn1"/>
    <dgm:cxn modelId="{365CB8DA-BF9C-4824-B8F4-9ECB5F84CE3C}" type="presParOf" srcId="{12A5E6F0-0190-8542-8EC4-E60EF34A6449}" destId="{3B3A03BC-0E71-5B4B-9693-6EFB68351B35}" srcOrd="9" destOrd="0" presId="urn:microsoft.com/office/officeart/2005/8/layout/venn1"/>
    <dgm:cxn modelId="{5EE308A9-DC28-465E-A8C8-41EBE782B17D}" type="presParOf" srcId="{12A5E6F0-0190-8542-8EC4-E60EF34A6449}" destId="{568F9E8F-5E8E-CF48-B680-8DEE1C7E1FBA}" srcOrd="10" destOrd="0" presId="urn:microsoft.com/office/officeart/2005/8/layout/venn1"/>
    <dgm:cxn modelId="{C6A685AB-95DA-407A-AB31-01B61B69547A}" type="presParOf" srcId="{12A5E6F0-0190-8542-8EC4-E60EF34A6449}" destId="{E03AC0A7-817C-E64C-B4E3-4028FDB5376F}"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A1EE60-9485-4C3E-9372-EC5C54C6ACD1}"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US"/>
        </a:p>
      </dgm:t>
    </dgm:pt>
    <dgm:pt modelId="{CC4114E4-A479-4331-BE03-DC281BD8405E}">
      <dgm:prSet phldrT="[Text]" custT="1"/>
      <dgm:spPr/>
      <dgm:t>
        <a:bodyPr/>
        <a:lstStyle/>
        <a:p>
          <a:r>
            <a:rPr lang="en-US" sz="1800" dirty="0"/>
            <a:t>Essential Elements of Information</a:t>
          </a:r>
        </a:p>
      </dgm:t>
    </dgm:pt>
    <dgm:pt modelId="{03D0CC41-BE6F-45D5-B402-99F5C43E4FE9}" type="parTrans" cxnId="{30447442-3AAB-40BC-8912-08D0377CA188}">
      <dgm:prSet/>
      <dgm:spPr/>
      <dgm:t>
        <a:bodyPr/>
        <a:lstStyle/>
        <a:p>
          <a:endParaRPr lang="en-US"/>
        </a:p>
      </dgm:t>
    </dgm:pt>
    <dgm:pt modelId="{4A47EEB7-C37F-4188-B3E6-A7D9072CA800}" type="sibTrans" cxnId="{30447442-3AAB-40BC-8912-08D0377CA188}">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1000" r="-51000"/>
          </a:stretch>
        </a:blipFill>
      </dgm:spPr>
      <dgm:t>
        <a:bodyPr/>
        <a:lstStyle/>
        <a:p>
          <a:endParaRPr lang="en-US"/>
        </a:p>
      </dgm:t>
    </dgm:pt>
    <dgm:pt modelId="{F824B860-543D-488F-9898-3C87C3041C42}">
      <dgm:prSet phldrT="[Text]" custT="1"/>
      <dgm:spPr/>
      <dgm:t>
        <a:bodyPr/>
        <a:lstStyle/>
        <a:p>
          <a:r>
            <a:rPr lang="en-US" sz="1800" dirty="0"/>
            <a:t>Multiple </a:t>
          </a:r>
          <a:r>
            <a:rPr lang="en-US" sz="1800" b="1" dirty="0"/>
            <a:t>levels of government</a:t>
          </a:r>
        </a:p>
        <a:p>
          <a:r>
            <a:rPr lang="en-US" sz="1800" dirty="0"/>
            <a:t>Multiple </a:t>
          </a:r>
          <a:r>
            <a:rPr lang="en-US" sz="1800" b="1" dirty="0"/>
            <a:t>disciplines</a:t>
          </a:r>
        </a:p>
      </dgm:t>
    </dgm:pt>
    <dgm:pt modelId="{B4A72F77-6B96-4C51-BF89-C2277D22092D}" type="parTrans" cxnId="{D78CE051-BBF8-438A-BB5D-9AB37496BF87}">
      <dgm:prSet/>
      <dgm:spPr/>
      <dgm:t>
        <a:bodyPr/>
        <a:lstStyle/>
        <a:p>
          <a:endParaRPr lang="en-US"/>
        </a:p>
      </dgm:t>
    </dgm:pt>
    <dgm:pt modelId="{9CB39AED-4E74-43DA-9792-2DE310F4593D}" type="sibTrans" cxnId="{D78CE051-BBF8-438A-BB5D-9AB37496BF87}">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dgm:spPr>
      <dgm:t>
        <a:bodyPr/>
        <a:lstStyle/>
        <a:p>
          <a:endParaRPr lang="en-US"/>
        </a:p>
      </dgm:t>
    </dgm:pt>
    <dgm:pt modelId="{C0B2C14B-C22D-4912-A0A4-E6DC84D238B3}">
      <dgm:prSet phldrT="[Text]" custT="1"/>
      <dgm:spPr/>
      <dgm:t>
        <a:bodyPr/>
        <a:lstStyle/>
        <a:p>
          <a:r>
            <a:rPr lang="en-US" sz="1800" dirty="0"/>
            <a:t>Webinars, lessons learned, stakeholder engagement</a:t>
          </a:r>
        </a:p>
      </dgm:t>
    </dgm:pt>
    <dgm:pt modelId="{86F9FDF7-4510-4BB2-BC9C-9FB272395B93}" type="parTrans" cxnId="{146DEE2B-550D-4D7D-B442-7B0BDC06AD75}">
      <dgm:prSet/>
      <dgm:spPr/>
      <dgm:t>
        <a:bodyPr/>
        <a:lstStyle/>
        <a:p>
          <a:endParaRPr lang="en-US"/>
        </a:p>
      </dgm:t>
    </dgm:pt>
    <dgm:pt modelId="{6BF82880-673F-46BE-8DB4-37034E3609F7}" type="sibTrans" cxnId="{146DEE2B-550D-4D7D-B442-7B0BDC06AD75}">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t>
        <a:bodyPr/>
        <a:lstStyle/>
        <a:p>
          <a:endParaRPr lang="en-US"/>
        </a:p>
      </dgm:t>
    </dgm:pt>
    <dgm:pt modelId="{CA3A2898-901E-4AFB-B5EA-F9628A70A902}">
      <dgm:prSet custT="1"/>
      <dgm:spPr/>
      <dgm:t>
        <a:bodyPr/>
        <a:lstStyle/>
        <a:p>
          <a:r>
            <a:rPr lang="en-US" sz="1800" dirty="0"/>
            <a:t>CA Earthquake CH AAR</a:t>
          </a:r>
        </a:p>
      </dgm:t>
    </dgm:pt>
    <dgm:pt modelId="{7578A7F5-A940-4DF1-926A-AA21EFF2BE48}" type="parTrans" cxnId="{D49FB66A-6493-426F-8AAB-E79797AB4CF7}">
      <dgm:prSet/>
      <dgm:spPr/>
      <dgm:t>
        <a:bodyPr/>
        <a:lstStyle/>
        <a:p>
          <a:endParaRPr lang="en-US"/>
        </a:p>
      </dgm:t>
    </dgm:pt>
    <dgm:pt modelId="{97DC2DE0-C6A5-4E9D-80B9-6CE48EBDAE59}" type="sibTrans" cxnId="{D49FB66A-6493-426F-8AAB-E79797AB4CF7}">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2000" r="-22000"/>
          </a:stretch>
        </a:blipFill>
      </dgm:spPr>
      <dgm:t>
        <a:bodyPr/>
        <a:lstStyle/>
        <a:p>
          <a:endParaRPr lang="en-US"/>
        </a:p>
      </dgm:t>
    </dgm:pt>
    <dgm:pt modelId="{7E05B005-A0E1-4417-B266-2FAB68743C74}">
      <dgm:prSet custT="1"/>
      <dgm:spPr/>
      <dgm:t>
        <a:bodyPr/>
        <a:lstStyle/>
        <a:p>
          <a:r>
            <a:rPr lang="en-US" sz="1800" dirty="0" err="1"/>
            <a:t>Symbology</a:t>
          </a:r>
          <a:r>
            <a:rPr lang="en-US" sz="1800" dirty="0"/>
            <a:t> Standards</a:t>
          </a:r>
        </a:p>
      </dgm:t>
    </dgm:pt>
    <dgm:pt modelId="{7C00E243-837D-44CE-8748-46668642112D}" type="parTrans" cxnId="{63700151-FD4E-421C-825F-DEA0BEA484C5}">
      <dgm:prSet/>
      <dgm:spPr/>
      <dgm:t>
        <a:bodyPr/>
        <a:lstStyle/>
        <a:p>
          <a:endParaRPr lang="en-US"/>
        </a:p>
      </dgm:t>
    </dgm:pt>
    <dgm:pt modelId="{733673B9-985B-4963-B703-5F9217F48B52}" type="sibTrans" cxnId="{63700151-FD4E-421C-825F-DEA0BEA484C5}">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25000" b="-25000"/>
          </a:stretch>
        </a:blipFill>
      </dgm:spPr>
      <dgm:t>
        <a:bodyPr/>
        <a:lstStyle/>
        <a:p>
          <a:endParaRPr lang="en-US"/>
        </a:p>
      </dgm:t>
    </dgm:pt>
    <dgm:pt modelId="{CFE80B61-406F-4CB4-8F28-A2D6086E76C3}">
      <dgm:prSet custT="1"/>
      <dgm:spPr/>
      <dgm:t>
        <a:bodyPr/>
        <a:lstStyle/>
        <a:p>
          <a:r>
            <a:rPr lang="en-US" sz="1800" dirty="0"/>
            <a:t>“Data” person - decision maker relationship</a:t>
          </a:r>
        </a:p>
      </dgm:t>
    </dgm:pt>
    <dgm:pt modelId="{3A3B084F-17E3-46DC-AB8F-68295F5C3D1D}" type="parTrans" cxnId="{7B051FCF-87C5-437C-999D-B16DCC98A458}">
      <dgm:prSet/>
      <dgm:spPr/>
      <dgm:t>
        <a:bodyPr/>
        <a:lstStyle/>
        <a:p>
          <a:endParaRPr lang="en-US"/>
        </a:p>
      </dgm:t>
    </dgm:pt>
    <dgm:pt modelId="{78172C44-DAFF-42DC-AA88-3A6EDBBBBECA}" type="sibTrans" cxnId="{7B051FCF-87C5-437C-999D-B16DCC98A458}">
      <dgm:prSet/>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16000" r="-16000"/>
          </a:stretch>
        </a:blipFill>
      </dgm:spPr>
      <dgm:t>
        <a:bodyPr/>
        <a:lstStyle/>
        <a:p>
          <a:endParaRPr lang="en-US"/>
        </a:p>
      </dgm:t>
    </dgm:pt>
    <dgm:pt modelId="{70747D4E-EC44-4ED6-A94A-8671D45A9413}">
      <dgm:prSet custT="1"/>
      <dgm:spPr/>
      <dgm:t>
        <a:bodyPr/>
        <a:lstStyle/>
        <a:p>
          <a:r>
            <a:rPr lang="en-US" sz="1800" dirty="0"/>
            <a:t>Training, Exercises</a:t>
          </a:r>
        </a:p>
      </dgm:t>
    </dgm:pt>
    <dgm:pt modelId="{FE407085-1779-48C3-BE58-5541FAE2A1CC}" type="parTrans" cxnId="{ECBDC390-F276-4719-9783-1B97054D853E}">
      <dgm:prSet/>
      <dgm:spPr/>
      <dgm:t>
        <a:bodyPr/>
        <a:lstStyle/>
        <a:p>
          <a:endParaRPr lang="en-US"/>
        </a:p>
      </dgm:t>
    </dgm:pt>
    <dgm:pt modelId="{9895CA12-1D05-4A82-9B7B-C47A510A8C47}" type="sibTrans" cxnId="{ECBDC390-F276-4719-9783-1B97054D853E}">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l="-8000" r="-8000"/>
          </a:stretch>
        </a:blipFill>
      </dgm:spPr>
      <dgm:t>
        <a:bodyPr/>
        <a:lstStyle/>
        <a:p>
          <a:endParaRPr lang="en-US"/>
        </a:p>
      </dgm:t>
    </dgm:pt>
    <dgm:pt modelId="{CE2631A8-D1A3-457A-82B7-CEC11909CB6D}" type="pres">
      <dgm:prSet presAssocID="{91A1EE60-9485-4C3E-9372-EC5C54C6ACD1}" presName="Name0" presStyleCnt="0">
        <dgm:presLayoutVars>
          <dgm:chMax val="21"/>
          <dgm:chPref val="21"/>
        </dgm:presLayoutVars>
      </dgm:prSet>
      <dgm:spPr/>
    </dgm:pt>
    <dgm:pt modelId="{21D5D020-2469-4496-861C-BAF0DD70F669}" type="pres">
      <dgm:prSet presAssocID="{CA3A2898-901E-4AFB-B5EA-F9628A70A902}" presName="text1" presStyleCnt="0"/>
      <dgm:spPr/>
    </dgm:pt>
    <dgm:pt modelId="{EAA0874D-C222-43FF-9665-7214CC92B874}" type="pres">
      <dgm:prSet presAssocID="{CA3A2898-901E-4AFB-B5EA-F9628A70A902}" presName="textRepeatNode" presStyleLbl="alignNode1" presStyleIdx="0" presStyleCnt="7">
        <dgm:presLayoutVars>
          <dgm:chMax val="0"/>
          <dgm:chPref val="0"/>
          <dgm:bulletEnabled val="1"/>
        </dgm:presLayoutVars>
      </dgm:prSet>
      <dgm:spPr/>
    </dgm:pt>
    <dgm:pt modelId="{CD408EF9-481B-4B54-959A-8BE767B586FF}" type="pres">
      <dgm:prSet presAssocID="{CA3A2898-901E-4AFB-B5EA-F9628A70A902}" presName="textaccent1" presStyleCnt="0"/>
      <dgm:spPr/>
    </dgm:pt>
    <dgm:pt modelId="{34817008-79A5-4945-AD40-A43BD657503E}" type="pres">
      <dgm:prSet presAssocID="{CA3A2898-901E-4AFB-B5EA-F9628A70A902}" presName="accentRepeatNode" presStyleLbl="solidAlignAcc1" presStyleIdx="0" presStyleCnt="14"/>
      <dgm:spPr/>
    </dgm:pt>
    <dgm:pt modelId="{A9258A8C-3902-4314-8EC0-F38A0D50238D}" type="pres">
      <dgm:prSet presAssocID="{97DC2DE0-C6A5-4E9D-80B9-6CE48EBDAE59}" presName="image1" presStyleCnt="0"/>
      <dgm:spPr/>
    </dgm:pt>
    <dgm:pt modelId="{DC39334A-BC15-4FA4-A280-52B420E461E4}" type="pres">
      <dgm:prSet presAssocID="{97DC2DE0-C6A5-4E9D-80B9-6CE48EBDAE59}" presName="imageRepeatNode" presStyleLbl="alignAcc1" presStyleIdx="0" presStyleCnt="7"/>
      <dgm:spPr/>
    </dgm:pt>
    <dgm:pt modelId="{BF95E015-C2CA-4F9D-88D8-4A344D28F778}" type="pres">
      <dgm:prSet presAssocID="{97DC2DE0-C6A5-4E9D-80B9-6CE48EBDAE59}" presName="imageaccent1" presStyleCnt="0"/>
      <dgm:spPr/>
    </dgm:pt>
    <dgm:pt modelId="{982A6341-CA14-4C88-AE33-71C879D1762D}" type="pres">
      <dgm:prSet presAssocID="{97DC2DE0-C6A5-4E9D-80B9-6CE48EBDAE59}" presName="accentRepeatNode" presStyleLbl="solidAlignAcc1" presStyleIdx="1" presStyleCnt="14"/>
      <dgm:spPr/>
    </dgm:pt>
    <dgm:pt modelId="{A093D784-62D9-4CB6-B69F-95B7522DF976}" type="pres">
      <dgm:prSet presAssocID="{7E05B005-A0E1-4417-B266-2FAB68743C74}" presName="text2" presStyleCnt="0"/>
      <dgm:spPr/>
    </dgm:pt>
    <dgm:pt modelId="{3C5465F4-CACE-4DD7-AAFF-F139E02D0D0D}" type="pres">
      <dgm:prSet presAssocID="{7E05B005-A0E1-4417-B266-2FAB68743C74}" presName="textRepeatNode" presStyleLbl="alignNode1" presStyleIdx="1" presStyleCnt="7" custLinFactNeighborX="-4452">
        <dgm:presLayoutVars>
          <dgm:chMax val="0"/>
          <dgm:chPref val="0"/>
          <dgm:bulletEnabled val="1"/>
        </dgm:presLayoutVars>
      </dgm:prSet>
      <dgm:spPr/>
    </dgm:pt>
    <dgm:pt modelId="{AB34FEF4-A772-46AA-9F00-3276E506C570}" type="pres">
      <dgm:prSet presAssocID="{7E05B005-A0E1-4417-B266-2FAB68743C74}" presName="textaccent2" presStyleCnt="0"/>
      <dgm:spPr/>
    </dgm:pt>
    <dgm:pt modelId="{247C6560-BB17-4823-9524-917CB698A995}" type="pres">
      <dgm:prSet presAssocID="{7E05B005-A0E1-4417-B266-2FAB68743C74}" presName="accentRepeatNode" presStyleLbl="solidAlignAcc1" presStyleIdx="2" presStyleCnt="14" custLinFactY="-18021" custLinFactNeighborX="6366" custLinFactNeighborY="-100000"/>
      <dgm:spPr/>
    </dgm:pt>
    <dgm:pt modelId="{C3620D8F-3801-4A0E-B98E-D96AF8726B31}" type="pres">
      <dgm:prSet presAssocID="{733673B9-985B-4963-B703-5F9217F48B52}" presName="image2" presStyleCnt="0"/>
      <dgm:spPr/>
    </dgm:pt>
    <dgm:pt modelId="{25171CE6-D771-4B70-8D7F-2C3D69CBAEF7}" type="pres">
      <dgm:prSet presAssocID="{733673B9-985B-4963-B703-5F9217F48B52}" presName="imageRepeatNode" presStyleLbl="alignAcc1" presStyleIdx="1" presStyleCnt="7"/>
      <dgm:spPr/>
    </dgm:pt>
    <dgm:pt modelId="{072373E6-78DF-4D7B-83FC-59FE3E426175}" type="pres">
      <dgm:prSet presAssocID="{733673B9-985B-4963-B703-5F9217F48B52}" presName="imageaccent2" presStyleCnt="0"/>
      <dgm:spPr/>
    </dgm:pt>
    <dgm:pt modelId="{128168F7-C205-4444-BC1C-800D8D40DE40}" type="pres">
      <dgm:prSet presAssocID="{733673B9-985B-4963-B703-5F9217F48B52}" presName="accentRepeatNode" presStyleLbl="solidAlignAcc1" presStyleIdx="3" presStyleCnt="14"/>
      <dgm:spPr/>
    </dgm:pt>
    <dgm:pt modelId="{1AC24C58-6A94-4279-8F1C-138EE7177BF8}" type="pres">
      <dgm:prSet presAssocID="{CC4114E4-A479-4331-BE03-DC281BD8405E}" presName="text3" presStyleCnt="0"/>
      <dgm:spPr/>
    </dgm:pt>
    <dgm:pt modelId="{80F170E5-EC51-4841-9B68-D6CAFFCA48E3}" type="pres">
      <dgm:prSet presAssocID="{CC4114E4-A479-4331-BE03-DC281BD8405E}" presName="textRepeatNode" presStyleLbl="alignNode1" presStyleIdx="2" presStyleCnt="7">
        <dgm:presLayoutVars>
          <dgm:chMax val="0"/>
          <dgm:chPref val="0"/>
          <dgm:bulletEnabled val="1"/>
        </dgm:presLayoutVars>
      </dgm:prSet>
      <dgm:spPr/>
    </dgm:pt>
    <dgm:pt modelId="{C709FE36-EB7B-48C5-9017-EED4E007805D}" type="pres">
      <dgm:prSet presAssocID="{CC4114E4-A479-4331-BE03-DC281BD8405E}" presName="textaccent3" presStyleCnt="0"/>
      <dgm:spPr/>
    </dgm:pt>
    <dgm:pt modelId="{91CBB5DC-C38D-4CF8-A5E6-0285F8ED1F02}" type="pres">
      <dgm:prSet presAssocID="{CC4114E4-A479-4331-BE03-DC281BD8405E}" presName="accentRepeatNode" presStyleLbl="solidAlignAcc1" presStyleIdx="4" presStyleCnt="14"/>
      <dgm:spPr/>
    </dgm:pt>
    <dgm:pt modelId="{63BB7D43-BF78-4A7D-8326-D760B9E2666F}" type="pres">
      <dgm:prSet presAssocID="{4A47EEB7-C37F-4188-B3E6-A7D9072CA800}" presName="image3" presStyleCnt="0"/>
      <dgm:spPr/>
    </dgm:pt>
    <dgm:pt modelId="{0A5D7BF5-562D-4D5D-96BE-9B7BDB613FB2}" type="pres">
      <dgm:prSet presAssocID="{4A47EEB7-C37F-4188-B3E6-A7D9072CA800}" presName="imageRepeatNode" presStyleLbl="alignAcc1" presStyleIdx="2" presStyleCnt="7"/>
      <dgm:spPr/>
    </dgm:pt>
    <dgm:pt modelId="{15DCB9BB-DFC0-4523-BA7D-66266C1A9212}" type="pres">
      <dgm:prSet presAssocID="{4A47EEB7-C37F-4188-B3E6-A7D9072CA800}" presName="imageaccent3" presStyleCnt="0"/>
      <dgm:spPr/>
    </dgm:pt>
    <dgm:pt modelId="{717940FD-D891-4B11-A6D9-7B6F2699FCA3}" type="pres">
      <dgm:prSet presAssocID="{4A47EEB7-C37F-4188-B3E6-A7D9072CA800}" presName="accentRepeatNode" presStyleLbl="solidAlignAcc1" presStyleIdx="5" presStyleCnt="14"/>
      <dgm:spPr/>
    </dgm:pt>
    <dgm:pt modelId="{9B4A107F-7C6D-4889-94C7-4E13890C27CD}" type="pres">
      <dgm:prSet presAssocID="{F824B860-543D-488F-9898-3C87C3041C42}" presName="text4" presStyleCnt="0"/>
      <dgm:spPr/>
    </dgm:pt>
    <dgm:pt modelId="{9F56679A-9206-4846-9286-5C4123AE3918}" type="pres">
      <dgm:prSet presAssocID="{F824B860-543D-488F-9898-3C87C3041C42}" presName="textRepeatNode" presStyleLbl="alignNode1" presStyleIdx="3" presStyleCnt="7" custScaleX="114959">
        <dgm:presLayoutVars>
          <dgm:chMax val="0"/>
          <dgm:chPref val="0"/>
          <dgm:bulletEnabled val="1"/>
        </dgm:presLayoutVars>
      </dgm:prSet>
      <dgm:spPr/>
    </dgm:pt>
    <dgm:pt modelId="{C88DAAE2-D211-4822-9910-848ADE0432D4}" type="pres">
      <dgm:prSet presAssocID="{F824B860-543D-488F-9898-3C87C3041C42}" presName="textaccent4" presStyleCnt="0"/>
      <dgm:spPr/>
    </dgm:pt>
    <dgm:pt modelId="{76F2C787-7EA1-453E-A5D5-7A02BD63C88A}" type="pres">
      <dgm:prSet presAssocID="{F824B860-543D-488F-9898-3C87C3041C42}" presName="accentRepeatNode" presStyleLbl="solidAlignAcc1" presStyleIdx="6" presStyleCnt="14" custLinFactX="-65495" custLinFactY="300000" custLinFactNeighborX="-100000" custLinFactNeighborY="312237"/>
      <dgm:spPr/>
    </dgm:pt>
    <dgm:pt modelId="{CA63D760-2C05-4836-9B27-8C5134BE52BE}" type="pres">
      <dgm:prSet presAssocID="{9CB39AED-4E74-43DA-9792-2DE310F4593D}" presName="image4" presStyleCnt="0"/>
      <dgm:spPr/>
    </dgm:pt>
    <dgm:pt modelId="{AD8FE390-41AC-4ADC-A223-4DB096F6CC42}" type="pres">
      <dgm:prSet presAssocID="{9CB39AED-4E74-43DA-9792-2DE310F4593D}" presName="imageRepeatNode" presStyleLbl="alignAcc1" presStyleIdx="3" presStyleCnt="7"/>
      <dgm:spPr/>
    </dgm:pt>
    <dgm:pt modelId="{A3436CF5-96AE-487A-8E82-1BED3C9F43A4}" type="pres">
      <dgm:prSet presAssocID="{9CB39AED-4E74-43DA-9792-2DE310F4593D}" presName="imageaccent4" presStyleCnt="0"/>
      <dgm:spPr/>
    </dgm:pt>
    <dgm:pt modelId="{201DC753-9C55-4EB9-9514-A2D253EE38F8}" type="pres">
      <dgm:prSet presAssocID="{9CB39AED-4E74-43DA-9792-2DE310F4593D}" presName="accentRepeatNode" presStyleLbl="solidAlignAcc1" presStyleIdx="7" presStyleCnt="14"/>
      <dgm:spPr/>
    </dgm:pt>
    <dgm:pt modelId="{5682963B-3545-4B93-A4B3-32CB1219855E}" type="pres">
      <dgm:prSet presAssocID="{CFE80B61-406F-4CB4-8F28-A2D6086E76C3}" presName="text5" presStyleCnt="0"/>
      <dgm:spPr/>
    </dgm:pt>
    <dgm:pt modelId="{F5305751-3696-4A32-A02A-6865EB759CCF}" type="pres">
      <dgm:prSet presAssocID="{CFE80B61-406F-4CB4-8F28-A2D6086E76C3}" presName="textRepeatNode" presStyleLbl="alignNode1" presStyleIdx="4" presStyleCnt="7" custScaleX="109422" custLinFactNeighborX="5940">
        <dgm:presLayoutVars>
          <dgm:chMax val="0"/>
          <dgm:chPref val="0"/>
          <dgm:bulletEnabled val="1"/>
        </dgm:presLayoutVars>
      </dgm:prSet>
      <dgm:spPr/>
    </dgm:pt>
    <dgm:pt modelId="{6B5B01A4-8E09-437F-BCD9-88AD191E1F7C}" type="pres">
      <dgm:prSet presAssocID="{CFE80B61-406F-4CB4-8F28-A2D6086E76C3}" presName="textaccent5" presStyleCnt="0"/>
      <dgm:spPr/>
    </dgm:pt>
    <dgm:pt modelId="{30BCECDE-C165-420A-9225-8C563630214D}" type="pres">
      <dgm:prSet presAssocID="{CFE80B61-406F-4CB4-8F28-A2D6086E76C3}" presName="accentRepeatNode" presStyleLbl="solidAlignAcc1" presStyleIdx="8" presStyleCnt="14"/>
      <dgm:spPr/>
    </dgm:pt>
    <dgm:pt modelId="{0B53CCE2-3066-47CF-9310-CE5C98590D5C}" type="pres">
      <dgm:prSet presAssocID="{78172C44-DAFF-42DC-AA88-3A6EDBBBBECA}" presName="image5" presStyleCnt="0"/>
      <dgm:spPr/>
    </dgm:pt>
    <dgm:pt modelId="{0583F3E5-68AC-49D0-825D-9B22391672D7}" type="pres">
      <dgm:prSet presAssocID="{78172C44-DAFF-42DC-AA88-3A6EDBBBBECA}" presName="imageRepeatNode" presStyleLbl="alignAcc1" presStyleIdx="4" presStyleCnt="7" custLinFactNeighborX="6682" custLinFactNeighborY="-3218"/>
      <dgm:spPr/>
    </dgm:pt>
    <dgm:pt modelId="{2A25E16E-A230-4A02-8A97-7D22B0F6C5E2}" type="pres">
      <dgm:prSet presAssocID="{78172C44-DAFF-42DC-AA88-3A6EDBBBBECA}" presName="imageaccent5" presStyleCnt="0"/>
      <dgm:spPr/>
    </dgm:pt>
    <dgm:pt modelId="{C1EF99E3-BEDD-48AC-AC47-532D89ED2732}" type="pres">
      <dgm:prSet presAssocID="{78172C44-DAFF-42DC-AA88-3A6EDBBBBECA}" presName="accentRepeatNode" presStyleLbl="solidAlignAcc1" presStyleIdx="9" presStyleCnt="14" custLinFactX="200000" custLinFactY="300000" custLinFactNeighborX="271022" custLinFactNeighborY="312237"/>
      <dgm:spPr/>
    </dgm:pt>
    <dgm:pt modelId="{D1895D6E-BEA0-46B0-80DE-5E2E633A9482}" type="pres">
      <dgm:prSet presAssocID="{70747D4E-EC44-4ED6-A94A-8671D45A9413}" presName="text6" presStyleCnt="0"/>
      <dgm:spPr/>
    </dgm:pt>
    <dgm:pt modelId="{8EB010A1-2D29-4F8F-B97F-148CE14A29DA}" type="pres">
      <dgm:prSet presAssocID="{70747D4E-EC44-4ED6-A94A-8671D45A9413}" presName="textRepeatNode" presStyleLbl="alignNode1" presStyleIdx="5" presStyleCnt="7">
        <dgm:presLayoutVars>
          <dgm:chMax val="0"/>
          <dgm:chPref val="0"/>
          <dgm:bulletEnabled val="1"/>
        </dgm:presLayoutVars>
      </dgm:prSet>
      <dgm:spPr/>
    </dgm:pt>
    <dgm:pt modelId="{FECBA465-88A3-4252-9E2E-A4175E352D9B}" type="pres">
      <dgm:prSet presAssocID="{70747D4E-EC44-4ED6-A94A-8671D45A9413}" presName="textaccent6" presStyleCnt="0"/>
      <dgm:spPr/>
    </dgm:pt>
    <dgm:pt modelId="{93E38E52-999F-4F99-91B3-54B1DF9AE855}" type="pres">
      <dgm:prSet presAssocID="{70747D4E-EC44-4ED6-A94A-8671D45A9413}" presName="accentRepeatNode" presStyleLbl="solidAlignAcc1" presStyleIdx="10" presStyleCnt="14"/>
      <dgm:spPr/>
    </dgm:pt>
    <dgm:pt modelId="{6CC6C43C-3F1A-4FD6-88D0-459A820194B1}" type="pres">
      <dgm:prSet presAssocID="{9895CA12-1D05-4A82-9B7B-C47A510A8C47}" presName="image6" presStyleCnt="0"/>
      <dgm:spPr/>
    </dgm:pt>
    <dgm:pt modelId="{478E7A82-D5F6-47F8-A0F8-C622E2B3322D}" type="pres">
      <dgm:prSet presAssocID="{9895CA12-1D05-4A82-9B7B-C47A510A8C47}" presName="imageRepeatNode" presStyleLbl="alignAcc1" presStyleIdx="5" presStyleCnt="7"/>
      <dgm:spPr/>
    </dgm:pt>
    <dgm:pt modelId="{A55B2AA1-E906-48DA-ADCA-9762CB183899}" type="pres">
      <dgm:prSet presAssocID="{9895CA12-1D05-4A82-9B7B-C47A510A8C47}" presName="imageaccent6" presStyleCnt="0"/>
      <dgm:spPr/>
    </dgm:pt>
    <dgm:pt modelId="{AD9AF356-3BB3-4DB0-8962-157BEFEA9B3B}" type="pres">
      <dgm:prSet presAssocID="{9895CA12-1D05-4A82-9B7B-C47A510A8C47}" presName="accentRepeatNode" presStyleLbl="solidAlignAcc1" presStyleIdx="11" presStyleCnt="14"/>
      <dgm:spPr/>
    </dgm:pt>
    <dgm:pt modelId="{12A8F137-E2B5-491E-800D-78D8437CBD47}" type="pres">
      <dgm:prSet presAssocID="{C0B2C14B-C22D-4912-A0A4-E6DC84D238B3}" presName="text7" presStyleCnt="0"/>
      <dgm:spPr/>
    </dgm:pt>
    <dgm:pt modelId="{8672BEE3-354F-4805-B5DF-990E6F7A7268}" type="pres">
      <dgm:prSet presAssocID="{C0B2C14B-C22D-4912-A0A4-E6DC84D238B3}" presName="textRepeatNode" presStyleLbl="alignNode1" presStyleIdx="6" presStyleCnt="7" custScaleX="111212">
        <dgm:presLayoutVars>
          <dgm:chMax val="0"/>
          <dgm:chPref val="0"/>
          <dgm:bulletEnabled val="1"/>
        </dgm:presLayoutVars>
      </dgm:prSet>
      <dgm:spPr/>
    </dgm:pt>
    <dgm:pt modelId="{C5FDEB78-E85B-4529-9977-8C5266EB7150}" type="pres">
      <dgm:prSet presAssocID="{C0B2C14B-C22D-4912-A0A4-E6DC84D238B3}" presName="textaccent7" presStyleCnt="0"/>
      <dgm:spPr/>
    </dgm:pt>
    <dgm:pt modelId="{84944508-8D07-4F2B-844F-34120FA30195}" type="pres">
      <dgm:prSet presAssocID="{C0B2C14B-C22D-4912-A0A4-E6DC84D238B3}" presName="accentRepeatNode" presStyleLbl="solidAlignAcc1" presStyleIdx="12" presStyleCnt="14"/>
      <dgm:spPr/>
    </dgm:pt>
    <dgm:pt modelId="{B83BB116-757A-44CD-A267-380D9C99484A}" type="pres">
      <dgm:prSet presAssocID="{6BF82880-673F-46BE-8DB4-37034E3609F7}" presName="image7" presStyleCnt="0"/>
      <dgm:spPr/>
    </dgm:pt>
    <dgm:pt modelId="{30FB6264-C90F-45D7-9005-45C728B1B528}" type="pres">
      <dgm:prSet presAssocID="{6BF82880-673F-46BE-8DB4-37034E3609F7}" presName="imageRepeatNode" presStyleLbl="alignAcc1" presStyleIdx="6" presStyleCnt="7"/>
      <dgm:spPr/>
    </dgm:pt>
    <dgm:pt modelId="{DC52D178-9CD7-4EF8-B2FA-B9BB59196038}" type="pres">
      <dgm:prSet presAssocID="{6BF82880-673F-46BE-8DB4-37034E3609F7}" presName="imageaccent7" presStyleCnt="0"/>
      <dgm:spPr/>
    </dgm:pt>
    <dgm:pt modelId="{6C2038E8-335E-4AA4-8DCC-3E725E1A48C5}" type="pres">
      <dgm:prSet presAssocID="{6BF82880-673F-46BE-8DB4-37034E3609F7}" presName="accentRepeatNode" presStyleLbl="solidAlignAcc1" presStyleIdx="13" presStyleCnt="14"/>
      <dgm:spPr/>
    </dgm:pt>
  </dgm:ptLst>
  <dgm:cxnLst>
    <dgm:cxn modelId="{E06AA722-B60E-40C1-B697-2822C1A886B9}" type="presOf" srcId="{CC4114E4-A479-4331-BE03-DC281BD8405E}" destId="{80F170E5-EC51-4841-9B68-D6CAFFCA48E3}" srcOrd="0" destOrd="0" presId="urn:microsoft.com/office/officeart/2008/layout/HexagonCluster"/>
    <dgm:cxn modelId="{96BA9329-56D5-4F2B-9EFE-2DF3754DABC1}" type="presOf" srcId="{9CB39AED-4E74-43DA-9792-2DE310F4593D}" destId="{AD8FE390-41AC-4ADC-A223-4DB096F6CC42}" srcOrd="0" destOrd="0" presId="urn:microsoft.com/office/officeart/2008/layout/HexagonCluster"/>
    <dgm:cxn modelId="{146DEE2B-550D-4D7D-B442-7B0BDC06AD75}" srcId="{91A1EE60-9485-4C3E-9372-EC5C54C6ACD1}" destId="{C0B2C14B-C22D-4912-A0A4-E6DC84D238B3}" srcOrd="6" destOrd="0" parTransId="{86F9FDF7-4510-4BB2-BC9C-9FB272395B93}" sibTransId="{6BF82880-673F-46BE-8DB4-37034E3609F7}"/>
    <dgm:cxn modelId="{E0616233-7404-4135-9952-F4077DDED873}" type="presOf" srcId="{CFE80B61-406F-4CB4-8F28-A2D6086E76C3}" destId="{F5305751-3696-4A32-A02A-6865EB759CCF}" srcOrd="0" destOrd="0" presId="urn:microsoft.com/office/officeart/2008/layout/HexagonCluster"/>
    <dgm:cxn modelId="{2495113C-680E-4F77-B564-813599883698}" type="presOf" srcId="{70747D4E-EC44-4ED6-A94A-8671D45A9413}" destId="{8EB010A1-2D29-4F8F-B97F-148CE14A29DA}" srcOrd="0" destOrd="0" presId="urn:microsoft.com/office/officeart/2008/layout/HexagonCluster"/>
    <dgm:cxn modelId="{4473B93C-87E3-4019-AC7F-710BC951F26B}" type="presOf" srcId="{C0B2C14B-C22D-4912-A0A4-E6DC84D238B3}" destId="{8672BEE3-354F-4805-B5DF-990E6F7A7268}" srcOrd="0" destOrd="0" presId="urn:microsoft.com/office/officeart/2008/layout/HexagonCluster"/>
    <dgm:cxn modelId="{30447442-3AAB-40BC-8912-08D0377CA188}" srcId="{91A1EE60-9485-4C3E-9372-EC5C54C6ACD1}" destId="{CC4114E4-A479-4331-BE03-DC281BD8405E}" srcOrd="2" destOrd="0" parTransId="{03D0CC41-BE6F-45D5-B402-99F5C43E4FE9}" sibTransId="{4A47EEB7-C37F-4188-B3E6-A7D9072CA800}"/>
    <dgm:cxn modelId="{4A4F0D6A-BFF7-4BBA-B5CE-089277A5103E}" type="presOf" srcId="{4A47EEB7-C37F-4188-B3E6-A7D9072CA800}" destId="{0A5D7BF5-562D-4D5D-96BE-9B7BDB613FB2}" srcOrd="0" destOrd="0" presId="urn:microsoft.com/office/officeart/2008/layout/HexagonCluster"/>
    <dgm:cxn modelId="{D49FB66A-6493-426F-8AAB-E79797AB4CF7}" srcId="{91A1EE60-9485-4C3E-9372-EC5C54C6ACD1}" destId="{CA3A2898-901E-4AFB-B5EA-F9628A70A902}" srcOrd="0" destOrd="0" parTransId="{7578A7F5-A940-4DF1-926A-AA21EFF2BE48}" sibTransId="{97DC2DE0-C6A5-4E9D-80B9-6CE48EBDAE59}"/>
    <dgm:cxn modelId="{B008AE4E-5C26-4F92-BE58-8276F5E4CC92}" type="presOf" srcId="{F824B860-543D-488F-9898-3C87C3041C42}" destId="{9F56679A-9206-4846-9286-5C4123AE3918}" srcOrd="0" destOrd="0" presId="urn:microsoft.com/office/officeart/2008/layout/HexagonCluster"/>
    <dgm:cxn modelId="{63700151-FD4E-421C-825F-DEA0BEA484C5}" srcId="{91A1EE60-9485-4C3E-9372-EC5C54C6ACD1}" destId="{7E05B005-A0E1-4417-B266-2FAB68743C74}" srcOrd="1" destOrd="0" parTransId="{7C00E243-837D-44CE-8748-46668642112D}" sibTransId="{733673B9-985B-4963-B703-5F9217F48B52}"/>
    <dgm:cxn modelId="{D78CE051-BBF8-438A-BB5D-9AB37496BF87}" srcId="{91A1EE60-9485-4C3E-9372-EC5C54C6ACD1}" destId="{F824B860-543D-488F-9898-3C87C3041C42}" srcOrd="3" destOrd="0" parTransId="{B4A72F77-6B96-4C51-BF89-C2277D22092D}" sibTransId="{9CB39AED-4E74-43DA-9792-2DE310F4593D}"/>
    <dgm:cxn modelId="{ECBDC390-F276-4719-9783-1B97054D853E}" srcId="{91A1EE60-9485-4C3E-9372-EC5C54C6ACD1}" destId="{70747D4E-EC44-4ED6-A94A-8671D45A9413}" srcOrd="5" destOrd="0" parTransId="{FE407085-1779-48C3-BE58-5541FAE2A1CC}" sibTransId="{9895CA12-1D05-4A82-9B7B-C47A510A8C47}"/>
    <dgm:cxn modelId="{EFDA59A6-842D-4482-ACE7-AE7FAA00EA4C}" type="presOf" srcId="{97DC2DE0-C6A5-4E9D-80B9-6CE48EBDAE59}" destId="{DC39334A-BC15-4FA4-A280-52B420E461E4}" srcOrd="0" destOrd="0" presId="urn:microsoft.com/office/officeart/2008/layout/HexagonCluster"/>
    <dgm:cxn modelId="{1C639AB6-7C7C-4173-A952-28EEB3805B62}" type="presOf" srcId="{733673B9-985B-4963-B703-5F9217F48B52}" destId="{25171CE6-D771-4B70-8D7F-2C3D69CBAEF7}" srcOrd="0" destOrd="0" presId="urn:microsoft.com/office/officeart/2008/layout/HexagonCluster"/>
    <dgm:cxn modelId="{7656A6CC-A943-40CA-BB95-465A513D085E}" type="presOf" srcId="{CA3A2898-901E-4AFB-B5EA-F9628A70A902}" destId="{EAA0874D-C222-43FF-9665-7214CC92B874}" srcOrd="0" destOrd="0" presId="urn:microsoft.com/office/officeart/2008/layout/HexagonCluster"/>
    <dgm:cxn modelId="{7B051FCF-87C5-437C-999D-B16DCC98A458}" srcId="{91A1EE60-9485-4C3E-9372-EC5C54C6ACD1}" destId="{CFE80B61-406F-4CB4-8F28-A2D6086E76C3}" srcOrd="4" destOrd="0" parTransId="{3A3B084F-17E3-46DC-AB8F-68295F5C3D1D}" sibTransId="{78172C44-DAFF-42DC-AA88-3A6EDBBBBECA}"/>
    <dgm:cxn modelId="{CCE4BBE4-5F6E-454F-8D05-07FCC54A6E65}" type="presOf" srcId="{9895CA12-1D05-4A82-9B7B-C47A510A8C47}" destId="{478E7A82-D5F6-47F8-A0F8-C622E2B3322D}" srcOrd="0" destOrd="0" presId="urn:microsoft.com/office/officeart/2008/layout/HexagonCluster"/>
    <dgm:cxn modelId="{19D805EA-B682-498A-9169-946DFA862577}" type="presOf" srcId="{91A1EE60-9485-4C3E-9372-EC5C54C6ACD1}" destId="{CE2631A8-D1A3-457A-82B7-CEC11909CB6D}" srcOrd="0" destOrd="0" presId="urn:microsoft.com/office/officeart/2008/layout/HexagonCluster"/>
    <dgm:cxn modelId="{84B57CEB-D3DA-47BD-A892-CB6C7B1F8191}" type="presOf" srcId="{6BF82880-673F-46BE-8DB4-37034E3609F7}" destId="{30FB6264-C90F-45D7-9005-45C728B1B528}" srcOrd="0" destOrd="0" presId="urn:microsoft.com/office/officeart/2008/layout/HexagonCluster"/>
    <dgm:cxn modelId="{D777FCEB-4D5D-4928-B3EE-A43EE86861A2}" type="presOf" srcId="{7E05B005-A0E1-4417-B266-2FAB68743C74}" destId="{3C5465F4-CACE-4DD7-AAFF-F139E02D0D0D}" srcOrd="0" destOrd="0" presId="urn:microsoft.com/office/officeart/2008/layout/HexagonCluster"/>
    <dgm:cxn modelId="{F0FAEDEE-4265-41B7-98CF-9040F74929D6}" type="presOf" srcId="{78172C44-DAFF-42DC-AA88-3A6EDBBBBECA}" destId="{0583F3E5-68AC-49D0-825D-9B22391672D7}" srcOrd="0" destOrd="0" presId="urn:microsoft.com/office/officeart/2008/layout/HexagonCluster"/>
    <dgm:cxn modelId="{95423C31-7DA4-4363-BB21-5A099BDEE6B9}" type="presParOf" srcId="{CE2631A8-D1A3-457A-82B7-CEC11909CB6D}" destId="{21D5D020-2469-4496-861C-BAF0DD70F669}" srcOrd="0" destOrd="0" presId="urn:microsoft.com/office/officeart/2008/layout/HexagonCluster"/>
    <dgm:cxn modelId="{E2DBE715-8EF4-4058-B4EC-DB7464A0B6D4}" type="presParOf" srcId="{21D5D020-2469-4496-861C-BAF0DD70F669}" destId="{EAA0874D-C222-43FF-9665-7214CC92B874}" srcOrd="0" destOrd="0" presId="urn:microsoft.com/office/officeart/2008/layout/HexagonCluster"/>
    <dgm:cxn modelId="{90E8B199-4028-4061-A4A4-FE56186DF556}" type="presParOf" srcId="{CE2631A8-D1A3-457A-82B7-CEC11909CB6D}" destId="{CD408EF9-481B-4B54-959A-8BE767B586FF}" srcOrd="1" destOrd="0" presId="urn:microsoft.com/office/officeart/2008/layout/HexagonCluster"/>
    <dgm:cxn modelId="{0BB39EF0-178E-4517-A6A2-62A07B3E9277}" type="presParOf" srcId="{CD408EF9-481B-4B54-959A-8BE767B586FF}" destId="{34817008-79A5-4945-AD40-A43BD657503E}" srcOrd="0" destOrd="0" presId="urn:microsoft.com/office/officeart/2008/layout/HexagonCluster"/>
    <dgm:cxn modelId="{1E559696-929E-4FB3-9FF2-4C6A63C0E48B}" type="presParOf" srcId="{CE2631A8-D1A3-457A-82B7-CEC11909CB6D}" destId="{A9258A8C-3902-4314-8EC0-F38A0D50238D}" srcOrd="2" destOrd="0" presId="urn:microsoft.com/office/officeart/2008/layout/HexagonCluster"/>
    <dgm:cxn modelId="{514F58B1-448D-4775-9749-93DD84F51B2F}" type="presParOf" srcId="{A9258A8C-3902-4314-8EC0-F38A0D50238D}" destId="{DC39334A-BC15-4FA4-A280-52B420E461E4}" srcOrd="0" destOrd="0" presId="urn:microsoft.com/office/officeart/2008/layout/HexagonCluster"/>
    <dgm:cxn modelId="{61A738C2-2FAC-483F-96C7-32C733C55BCC}" type="presParOf" srcId="{CE2631A8-D1A3-457A-82B7-CEC11909CB6D}" destId="{BF95E015-C2CA-4F9D-88D8-4A344D28F778}" srcOrd="3" destOrd="0" presId="urn:microsoft.com/office/officeart/2008/layout/HexagonCluster"/>
    <dgm:cxn modelId="{2A3B297E-16B1-48C6-A6F2-9F1977886649}" type="presParOf" srcId="{BF95E015-C2CA-4F9D-88D8-4A344D28F778}" destId="{982A6341-CA14-4C88-AE33-71C879D1762D}" srcOrd="0" destOrd="0" presId="urn:microsoft.com/office/officeart/2008/layout/HexagonCluster"/>
    <dgm:cxn modelId="{9D814DEF-B6C8-4302-9C57-F7D4AE6E34D3}" type="presParOf" srcId="{CE2631A8-D1A3-457A-82B7-CEC11909CB6D}" destId="{A093D784-62D9-4CB6-B69F-95B7522DF976}" srcOrd="4" destOrd="0" presId="urn:microsoft.com/office/officeart/2008/layout/HexagonCluster"/>
    <dgm:cxn modelId="{48B17D05-5185-4F0B-B6E1-6615686C880B}" type="presParOf" srcId="{A093D784-62D9-4CB6-B69F-95B7522DF976}" destId="{3C5465F4-CACE-4DD7-AAFF-F139E02D0D0D}" srcOrd="0" destOrd="0" presId="urn:microsoft.com/office/officeart/2008/layout/HexagonCluster"/>
    <dgm:cxn modelId="{756A9190-94E7-4A3C-A97E-C1F1E57BE165}" type="presParOf" srcId="{CE2631A8-D1A3-457A-82B7-CEC11909CB6D}" destId="{AB34FEF4-A772-46AA-9F00-3276E506C570}" srcOrd="5" destOrd="0" presId="urn:microsoft.com/office/officeart/2008/layout/HexagonCluster"/>
    <dgm:cxn modelId="{EFD14A1E-D108-4424-994B-02F0D353607A}" type="presParOf" srcId="{AB34FEF4-A772-46AA-9F00-3276E506C570}" destId="{247C6560-BB17-4823-9524-917CB698A995}" srcOrd="0" destOrd="0" presId="urn:microsoft.com/office/officeart/2008/layout/HexagonCluster"/>
    <dgm:cxn modelId="{D5D0DA44-53AC-4639-B8BD-71A8D374B054}" type="presParOf" srcId="{CE2631A8-D1A3-457A-82B7-CEC11909CB6D}" destId="{C3620D8F-3801-4A0E-B98E-D96AF8726B31}" srcOrd="6" destOrd="0" presId="urn:microsoft.com/office/officeart/2008/layout/HexagonCluster"/>
    <dgm:cxn modelId="{21D17F15-B60D-4041-9B22-F836BFAF063B}" type="presParOf" srcId="{C3620D8F-3801-4A0E-B98E-D96AF8726B31}" destId="{25171CE6-D771-4B70-8D7F-2C3D69CBAEF7}" srcOrd="0" destOrd="0" presId="urn:microsoft.com/office/officeart/2008/layout/HexagonCluster"/>
    <dgm:cxn modelId="{78C11BEE-B405-4F9D-AABD-4FFB53DF1A14}" type="presParOf" srcId="{CE2631A8-D1A3-457A-82B7-CEC11909CB6D}" destId="{072373E6-78DF-4D7B-83FC-59FE3E426175}" srcOrd="7" destOrd="0" presId="urn:microsoft.com/office/officeart/2008/layout/HexagonCluster"/>
    <dgm:cxn modelId="{FD9AA932-283C-458F-B712-ED636E4A5348}" type="presParOf" srcId="{072373E6-78DF-4D7B-83FC-59FE3E426175}" destId="{128168F7-C205-4444-BC1C-800D8D40DE40}" srcOrd="0" destOrd="0" presId="urn:microsoft.com/office/officeart/2008/layout/HexagonCluster"/>
    <dgm:cxn modelId="{4B76847B-2EC5-4AF0-A244-7112D57C1E24}" type="presParOf" srcId="{CE2631A8-D1A3-457A-82B7-CEC11909CB6D}" destId="{1AC24C58-6A94-4279-8F1C-138EE7177BF8}" srcOrd="8" destOrd="0" presId="urn:microsoft.com/office/officeart/2008/layout/HexagonCluster"/>
    <dgm:cxn modelId="{55EE9B9D-1D68-4547-B2A0-D439DEAA61B1}" type="presParOf" srcId="{1AC24C58-6A94-4279-8F1C-138EE7177BF8}" destId="{80F170E5-EC51-4841-9B68-D6CAFFCA48E3}" srcOrd="0" destOrd="0" presId="urn:microsoft.com/office/officeart/2008/layout/HexagonCluster"/>
    <dgm:cxn modelId="{5922BC13-85BE-49C1-9F1C-2876D68B3071}" type="presParOf" srcId="{CE2631A8-D1A3-457A-82B7-CEC11909CB6D}" destId="{C709FE36-EB7B-48C5-9017-EED4E007805D}" srcOrd="9" destOrd="0" presId="urn:microsoft.com/office/officeart/2008/layout/HexagonCluster"/>
    <dgm:cxn modelId="{2435E84E-16BD-4D09-A159-8E1D952726F1}" type="presParOf" srcId="{C709FE36-EB7B-48C5-9017-EED4E007805D}" destId="{91CBB5DC-C38D-4CF8-A5E6-0285F8ED1F02}" srcOrd="0" destOrd="0" presId="urn:microsoft.com/office/officeart/2008/layout/HexagonCluster"/>
    <dgm:cxn modelId="{954E969D-B63A-4461-A5B1-4BB1DAEDDF74}" type="presParOf" srcId="{CE2631A8-D1A3-457A-82B7-CEC11909CB6D}" destId="{63BB7D43-BF78-4A7D-8326-D760B9E2666F}" srcOrd="10" destOrd="0" presId="urn:microsoft.com/office/officeart/2008/layout/HexagonCluster"/>
    <dgm:cxn modelId="{7C9CB1BC-3C90-4076-9BFA-CE20619EE882}" type="presParOf" srcId="{63BB7D43-BF78-4A7D-8326-D760B9E2666F}" destId="{0A5D7BF5-562D-4D5D-96BE-9B7BDB613FB2}" srcOrd="0" destOrd="0" presId="urn:microsoft.com/office/officeart/2008/layout/HexagonCluster"/>
    <dgm:cxn modelId="{A35A35EA-9058-465D-AE18-916DD5C1220C}" type="presParOf" srcId="{CE2631A8-D1A3-457A-82B7-CEC11909CB6D}" destId="{15DCB9BB-DFC0-4523-BA7D-66266C1A9212}" srcOrd="11" destOrd="0" presId="urn:microsoft.com/office/officeart/2008/layout/HexagonCluster"/>
    <dgm:cxn modelId="{723A9214-3EEE-4D65-93B0-FB1CC916702E}" type="presParOf" srcId="{15DCB9BB-DFC0-4523-BA7D-66266C1A9212}" destId="{717940FD-D891-4B11-A6D9-7B6F2699FCA3}" srcOrd="0" destOrd="0" presId="urn:microsoft.com/office/officeart/2008/layout/HexagonCluster"/>
    <dgm:cxn modelId="{0270D3D4-D0A7-48B2-B873-BCA445CBF949}" type="presParOf" srcId="{CE2631A8-D1A3-457A-82B7-CEC11909CB6D}" destId="{9B4A107F-7C6D-4889-94C7-4E13890C27CD}" srcOrd="12" destOrd="0" presId="urn:microsoft.com/office/officeart/2008/layout/HexagonCluster"/>
    <dgm:cxn modelId="{8C072F65-DABB-4584-AFC7-E1F318DA699C}" type="presParOf" srcId="{9B4A107F-7C6D-4889-94C7-4E13890C27CD}" destId="{9F56679A-9206-4846-9286-5C4123AE3918}" srcOrd="0" destOrd="0" presId="urn:microsoft.com/office/officeart/2008/layout/HexagonCluster"/>
    <dgm:cxn modelId="{E4EFA165-6005-4E87-8758-1C8D04A858AF}" type="presParOf" srcId="{CE2631A8-D1A3-457A-82B7-CEC11909CB6D}" destId="{C88DAAE2-D211-4822-9910-848ADE0432D4}" srcOrd="13" destOrd="0" presId="urn:microsoft.com/office/officeart/2008/layout/HexagonCluster"/>
    <dgm:cxn modelId="{D873D6D8-1945-44BF-81CA-DCDD33EA548D}" type="presParOf" srcId="{C88DAAE2-D211-4822-9910-848ADE0432D4}" destId="{76F2C787-7EA1-453E-A5D5-7A02BD63C88A}" srcOrd="0" destOrd="0" presId="urn:microsoft.com/office/officeart/2008/layout/HexagonCluster"/>
    <dgm:cxn modelId="{187D668D-601C-4264-BBFB-161D36EE78D5}" type="presParOf" srcId="{CE2631A8-D1A3-457A-82B7-CEC11909CB6D}" destId="{CA63D760-2C05-4836-9B27-8C5134BE52BE}" srcOrd="14" destOrd="0" presId="urn:microsoft.com/office/officeart/2008/layout/HexagonCluster"/>
    <dgm:cxn modelId="{FA481207-D19F-4C09-9B0D-8467E15EE96F}" type="presParOf" srcId="{CA63D760-2C05-4836-9B27-8C5134BE52BE}" destId="{AD8FE390-41AC-4ADC-A223-4DB096F6CC42}" srcOrd="0" destOrd="0" presId="urn:microsoft.com/office/officeart/2008/layout/HexagonCluster"/>
    <dgm:cxn modelId="{9638EA0C-81EF-4B8B-8588-AEFC5ADB2E49}" type="presParOf" srcId="{CE2631A8-D1A3-457A-82B7-CEC11909CB6D}" destId="{A3436CF5-96AE-487A-8E82-1BED3C9F43A4}" srcOrd="15" destOrd="0" presId="urn:microsoft.com/office/officeart/2008/layout/HexagonCluster"/>
    <dgm:cxn modelId="{106FBB71-AC2A-4DC8-9BEF-70F9008FB8D1}" type="presParOf" srcId="{A3436CF5-96AE-487A-8E82-1BED3C9F43A4}" destId="{201DC753-9C55-4EB9-9514-A2D253EE38F8}" srcOrd="0" destOrd="0" presId="urn:microsoft.com/office/officeart/2008/layout/HexagonCluster"/>
    <dgm:cxn modelId="{A564E1A3-F02E-4FEE-9F63-85E1C6024B51}" type="presParOf" srcId="{CE2631A8-D1A3-457A-82B7-CEC11909CB6D}" destId="{5682963B-3545-4B93-A4B3-32CB1219855E}" srcOrd="16" destOrd="0" presId="urn:microsoft.com/office/officeart/2008/layout/HexagonCluster"/>
    <dgm:cxn modelId="{9404BC79-4E5F-4D80-9E46-7BD38179BFA1}" type="presParOf" srcId="{5682963B-3545-4B93-A4B3-32CB1219855E}" destId="{F5305751-3696-4A32-A02A-6865EB759CCF}" srcOrd="0" destOrd="0" presId="urn:microsoft.com/office/officeart/2008/layout/HexagonCluster"/>
    <dgm:cxn modelId="{9DFB3E1D-2B8C-4C28-B28E-0DCBBDD4E7A1}" type="presParOf" srcId="{CE2631A8-D1A3-457A-82B7-CEC11909CB6D}" destId="{6B5B01A4-8E09-437F-BCD9-88AD191E1F7C}" srcOrd="17" destOrd="0" presId="urn:microsoft.com/office/officeart/2008/layout/HexagonCluster"/>
    <dgm:cxn modelId="{D7241635-A86B-46FA-A6B5-0C8BB6C8B41A}" type="presParOf" srcId="{6B5B01A4-8E09-437F-BCD9-88AD191E1F7C}" destId="{30BCECDE-C165-420A-9225-8C563630214D}" srcOrd="0" destOrd="0" presId="urn:microsoft.com/office/officeart/2008/layout/HexagonCluster"/>
    <dgm:cxn modelId="{B2610AF0-3C8B-40AF-9CA9-61A1F1188286}" type="presParOf" srcId="{CE2631A8-D1A3-457A-82B7-CEC11909CB6D}" destId="{0B53CCE2-3066-47CF-9310-CE5C98590D5C}" srcOrd="18" destOrd="0" presId="urn:microsoft.com/office/officeart/2008/layout/HexagonCluster"/>
    <dgm:cxn modelId="{616A27B1-08CB-4391-B174-6A40D50AF155}" type="presParOf" srcId="{0B53CCE2-3066-47CF-9310-CE5C98590D5C}" destId="{0583F3E5-68AC-49D0-825D-9B22391672D7}" srcOrd="0" destOrd="0" presId="urn:microsoft.com/office/officeart/2008/layout/HexagonCluster"/>
    <dgm:cxn modelId="{C70CB10F-9708-4498-B9CE-3988F6438D1E}" type="presParOf" srcId="{CE2631A8-D1A3-457A-82B7-CEC11909CB6D}" destId="{2A25E16E-A230-4A02-8A97-7D22B0F6C5E2}" srcOrd="19" destOrd="0" presId="urn:microsoft.com/office/officeart/2008/layout/HexagonCluster"/>
    <dgm:cxn modelId="{5B227E7E-9673-448C-B207-588E89E563CA}" type="presParOf" srcId="{2A25E16E-A230-4A02-8A97-7D22B0F6C5E2}" destId="{C1EF99E3-BEDD-48AC-AC47-532D89ED2732}" srcOrd="0" destOrd="0" presId="urn:microsoft.com/office/officeart/2008/layout/HexagonCluster"/>
    <dgm:cxn modelId="{1EB2CCC7-301D-434B-A982-713328028707}" type="presParOf" srcId="{CE2631A8-D1A3-457A-82B7-CEC11909CB6D}" destId="{D1895D6E-BEA0-46B0-80DE-5E2E633A9482}" srcOrd="20" destOrd="0" presId="urn:microsoft.com/office/officeart/2008/layout/HexagonCluster"/>
    <dgm:cxn modelId="{402885F5-EB7D-43B7-89D8-42F1AAD2531C}" type="presParOf" srcId="{D1895D6E-BEA0-46B0-80DE-5E2E633A9482}" destId="{8EB010A1-2D29-4F8F-B97F-148CE14A29DA}" srcOrd="0" destOrd="0" presId="urn:microsoft.com/office/officeart/2008/layout/HexagonCluster"/>
    <dgm:cxn modelId="{C82E5C49-6E23-4141-9231-20408C33E672}" type="presParOf" srcId="{CE2631A8-D1A3-457A-82B7-CEC11909CB6D}" destId="{FECBA465-88A3-4252-9E2E-A4175E352D9B}" srcOrd="21" destOrd="0" presId="urn:microsoft.com/office/officeart/2008/layout/HexagonCluster"/>
    <dgm:cxn modelId="{B306FB62-1B24-4FE8-9A66-8E31C629D0E9}" type="presParOf" srcId="{FECBA465-88A3-4252-9E2E-A4175E352D9B}" destId="{93E38E52-999F-4F99-91B3-54B1DF9AE855}" srcOrd="0" destOrd="0" presId="urn:microsoft.com/office/officeart/2008/layout/HexagonCluster"/>
    <dgm:cxn modelId="{0B477DE0-74CE-4068-A1CD-AD76BBBE8AEC}" type="presParOf" srcId="{CE2631A8-D1A3-457A-82B7-CEC11909CB6D}" destId="{6CC6C43C-3F1A-4FD6-88D0-459A820194B1}" srcOrd="22" destOrd="0" presId="urn:microsoft.com/office/officeart/2008/layout/HexagonCluster"/>
    <dgm:cxn modelId="{DE3BD075-9B73-4968-8A8C-224AF6794168}" type="presParOf" srcId="{6CC6C43C-3F1A-4FD6-88D0-459A820194B1}" destId="{478E7A82-D5F6-47F8-A0F8-C622E2B3322D}" srcOrd="0" destOrd="0" presId="urn:microsoft.com/office/officeart/2008/layout/HexagonCluster"/>
    <dgm:cxn modelId="{B94BD979-D1EB-44E9-BEC0-9F99B9770CE6}" type="presParOf" srcId="{CE2631A8-D1A3-457A-82B7-CEC11909CB6D}" destId="{A55B2AA1-E906-48DA-ADCA-9762CB183899}" srcOrd="23" destOrd="0" presId="urn:microsoft.com/office/officeart/2008/layout/HexagonCluster"/>
    <dgm:cxn modelId="{04B63736-869B-40EB-BFB4-254773A54E55}" type="presParOf" srcId="{A55B2AA1-E906-48DA-ADCA-9762CB183899}" destId="{AD9AF356-3BB3-4DB0-8962-157BEFEA9B3B}" srcOrd="0" destOrd="0" presId="urn:microsoft.com/office/officeart/2008/layout/HexagonCluster"/>
    <dgm:cxn modelId="{1C73F1ED-C6BF-4FF6-BC06-6DD9150DBE08}" type="presParOf" srcId="{CE2631A8-D1A3-457A-82B7-CEC11909CB6D}" destId="{12A8F137-E2B5-491E-800D-78D8437CBD47}" srcOrd="24" destOrd="0" presId="urn:microsoft.com/office/officeart/2008/layout/HexagonCluster"/>
    <dgm:cxn modelId="{76D2F0BE-1977-479E-A2E9-ED34B5F09334}" type="presParOf" srcId="{12A8F137-E2B5-491E-800D-78D8437CBD47}" destId="{8672BEE3-354F-4805-B5DF-990E6F7A7268}" srcOrd="0" destOrd="0" presId="urn:microsoft.com/office/officeart/2008/layout/HexagonCluster"/>
    <dgm:cxn modelId="{24E85641-4D43-4A45-A307-32046DCDC0B1}" type="presParOf" srcId="{CE2631A8-D1A3-457A-82B7-CEC11909CB6D}" destId="{C5FDEB78-E85B-4529-9977-8C5266EB7150}" srcOrd="25" destOrd="0" presId="urn:microsoft.com/office/officeart/2008/layout/HexagonCluster"/>
    <dgm:cxn modelId="{51EA69A6-221B-48A3-A637-86F21897C2B9}" type="presParOf" srcId="{C5FDEB78-E85B-4529-9977-8C5266EB7150}" destId="{84944508-8D07-4F2B-844F-34120FA30195}" srcOrd="0" destOrd="0" presId="urn:microsoft.com/office/officeart/2008/layout/HexagonCluster"/>
    <dgm:cxn modelId="{FAFE1F81-22E3-4769-9AC6-EE577EA9A4C8}" type="presParOf" srcId="{CE2631A8-D1A3-457A-82B7-CEC11909CB6D}" destId="{B83BB116-757A-44CD-A267-380D9C99484A}" srcOrd="26" destOrd="0" presId="urn:microsoft.com/office/officeart/2008/layout/HexagonCluster"/>
    <dgm:cxn modelId="{769F4D2F-9509-4635-9B4B-4DAE48F2AAA0}" type="presParOf" srcId="{B83BB116-757A-44CD-A267-380D9C99484A}" destId="{30FB6264-C90F-45D7-9005-45C728B1B528}" srcOrd="0" destOrd="0" presId="urn:microsoft.com/office/officeart/2008/layout/HexagonCluster"/>
    <dgm:cxn modelId="{C50D496D-0A36-40CF-9E72-46E7319ACE2C}" type="presParOf" srcId="{CE2631A8-D1A3-457A-82B7-CEC11909CB6D}" destId="{DC52D178-9CD7-4EF8-B2FA-B9BB59196038}" srcOrd="27" destOrd="0" presId="urn:microsoft.com/office/officeart/2008/layout/HexagonCluster"/>
    <dgm:cxn modelId="{B583CB68-994C-44F1-88D8-BD98E4167D61}" type="presParOf" srcId="{DC52D178-9CD7-4EF8-B2FA-B9BB59196038}" destId="{6C2038E8-335E-4AA4-8DCC-3E725E1A48C5}"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F73FC-9BC0-4B8A-A4CF-AA912940354F}">
      <dsp:nvSpPr>
        <dsp:cNvPr id="0" name=""/>
        <dsp:cNvSpPr/>
      </dsp:nvSpPr>
      <dsp:spPr>
        <a:xfrm>
          <a:off x="3835534" y="201132"/>
          <a:ext cx="3991709" cy="138626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429755-9276-43CD-A02C-7D5D5A87E06E}">
      <dsp:nvSpPr>
        <dsp:cNvPr id="0" name=""/>
        <dsp:cNvSpPr/>
      </dsp:nvSpPr>
      <dsp:spPr>
        <a:xfrm>
          <a:off x="5450784" y="3595633"/>
          <a:ext cx="773587" cy="495095"/>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E94C97-D44B-48B8-B256-79B66226C6AE}">
      <dsp:nvSpPr>
        <dsp:cNvPr id="0" name=""/>
        <dsp:cNvSpPr/>
      </dsp:nvSpPr>
      <dsp:spPr>
        <a:xfrm>
          <a:off x="2163014" y="3991709"/>
          <a:ext cx="7349127" cy="928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t>Actionable decision-making</a:t>
          </a:r>
        </a:p>
      </dsp:txBody>
      <dsp:txXfrm>
        <a:off x="2163014" y="3991709"/>
        <a:ext cx="7349127" cy="928304"/>
      </dsp:txXfrm>
    </dsp:sp>
    <dsp:sp modelId="{CC7A5560-9163-47AA-B7BD-CB99205D3D8A}">
      <dsp:nvSpPr>
        <dsp:cNvPr id="0" name=""/>
        <dsp:cNvSpPr/>
      </dsp:nvSpPr>
      <dsp:spPr>
        <a:xfrm rot="21346609">
          <a:off x="3835697" y="1468817"/>
          <a:ext cx="3855532" cy="1392456"/>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Inter-operable data, tools</a:t>
          </a:r>
        </a:p>
      </dsp:txBody>
      <dsp:txXfrm>
        <a:off x="4400327" y="1672737"/>
        <a:ext cx="2726272" cy="984616"/>
      </dsp:txXfrm>
    </dsp:sp>
    <dsp:sp modelId="{73405F83-CCDB-4FEE-8749-4F8C87F7A745}">
      <dsp:nvSpPr>
        <dsp:cNvPr id="0" name=""/>
        <dsp:cNvSpPr/>
      </dsp:nvSpPr>
      <dsp:spPr>
        <a:xfrm>
          <a:off x="2766965" y="325412"/>
          <a:ext cx="3299329" cy="13924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Partnerships</a:t>
          </a:r>
        </a:p>
      </dsp:txBody>
      <dsp:txXfrm>
        <a:off x="3250141" y="529332"/>
        <a:ext cx="2332977" cy="984616"/>
      </dsp:txXfrm>
    </dsp:sp>
    <dsp:sp modelId="{3E75C0A5-65DD-4C89-86E6-76A272C893EA}">
      <dsp:nvSpPr>
        <dsp:cNvPr id="0" name=""/>
        <dsp:cNvSpPr/>
      </dsp:nvSpPr>
      <dsp:spPr>
        <a:xfrm rot="204271">
          <a:off x="5659254" y="301270"/>
          <a:ext cx="3021617" cy="13924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Workflows</a:t>
          </a:r>
        </a:p>
      </dsp:txBody>
      <dsp:txXfrm>
        <a:off x="6101760" y="505190"/>
        <a:ext cx="2136605" cy="984616"/>
      </dsp:txXfrm>
    </dsp:sp>
    <dsp:sp modelId="{2FB97239-F0B3-4380-8734-95B5459E9903}">
      <dsp:nvSpPr>
        <dsp:cNvPr id="0" name=""/>
        <dsp:cNvSpPr/>
      </dsp:nvSpPr>
      <dsp:spPr>
        <a:xfrm>
          <a:off x="1379252" y="30943"/>
          <a:ext cx="8916650" cy="3465670"/>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4FBAD-9E40-C742-BF45-20E433902DCE}">
      <dsp:nvSpPr>
        <dsp:cNvPr id="0" name=""/>
        <dsp:cNvSpPr/>
      </dsp:nvSpPr>
      <dsp:spPr>
        <a:xfrm>
          <a:off x="3438615" y="1302824"/>
          <a:ext cx="1745399" cy="1745399"/>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4AC7AAAC-8548-484E-B463-83A25EED9625}">
      <dsp:nvSpPr>
        <dsp:cNvPr id="0" name=""/>
        <dsp:cNvSpPr/>
      </dsp:nvSpPr>
      <dsp:spPr>
        <a:xfrm>
          <a:off x="3220440" y="0"/>
          <a:ext cx="2181749" cy="118850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t>Federal Agencies:</a:t>
          </a:r>
        </a:p>
        <a:p>
          <a:pPr marL="0" lvl="0" indent="0" algn="ctr" defTabSz="977900">
            <a:lnSpc>
              <a:spcPct val="90000"/>
            </a:lnSpc>
            <a:spcBef>
              <a:spcPct val="0"/>
            </a:spcBef>
            <a:spcAft>
              <a:spcPct val="35000"/>
            </a:spcAft>
            <a:buNone/>
          </a:pPr>
          <a:r>
            <a:rPr lang="en-US" sz="2200" kern="1200" dirty="0"/>
            <a:t>10+</a:t>
          </a:r>
        </a:p>
      </dsp:txBody>
      <dsp:txXfrm>
        <a:off x="3220440" y="0"/>
        <a:ext cx="2181749" cy="1188501"/>
      </dsp:txXfrm>
    </dsp:sp>
    <dsp:sp modelId="{C0BADC1B-9ACD-C644-AC10-0A40CC887095}">
      <dsp:nvSpPr>
        <dsp:cNvPr id="0" name=""/>
        <dsp:cNvSpPr/>
      </dsp:nvSpPr>
      <dsp:spPr>
        <a:xfrm>
          <a:off x="4005143" y="1629944"/>
          <a:ext cx="1745399" cy="1745399"/>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54B46A99-15B0-D842-B3A5-B85FE72AED94}">
      <dsp:nvSpPr>
        <dsp:cNvPr id="0" name=""/>
        <dsp:cNvSpPr/>
      </dsp:nvSpPr>
      <dsp:spPr>
        <a:xfrm>
          <a:off x="5879993" y="1131906"/>
          <a:ext cx="2067570" cy="130169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t>State and Local:</a:t>
          </a:r>
        </a:p>
        <a:p>
          <a:pPr marL="0" lvl="0" indent="0" algn="ctr" defTabSz="977900">
            <a:lnSpc>
              <a:spcPct val="90000"/>
            </a:lnSpc>
            <a:spcBef>
              <a:spcPct val="0"/>
            </a:spcBef>
            <a:spcAft>
              <a:spcPct val="35000"/>
            </a:spcAft>
            <a:buNone/>
          </a:pPr>
          <a:r>
            <a:rPr lang="en-US" sz="2200" kern="1200" dirty="0"/>
            <a:t>22+</a:t>
          </a:r>
        </a:p>
      </dsp:txBody>
      <dsp:txXfrm>
        <a:off x="5879993" y="1131906"/>
        <a:ext cx="2067570" cy="1301692"/>
      </dsp:txXfrm>
    </dsp:sp>
    <dsp:sp modelId="{AEAA928B-63CF-E54A-AB05-0488BC6E996F}">
      <dsp:nvSpPr>
        <dsp:cNvPr id="0" name=""/>
        <dsp:cNvSpPr/>
      </dsp:nvSpPr>
      <dsp:spPr>
        <a:xfrm>
          <a:off x="4005143" y="2284186"/>
          <a:ext cx="1745399" cy="1745399"/>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2CB0C2B8-97DC-F247-B8F7-D1935526965F}">
      <dsp:nvSpPr>
        <dsp:cNvPr id="0" name=""/>
        <dsp:cNvSpPr/>
      </dsp:nvSpPr>
      <dsp:spPr>
        <a:xfrm>
          <a:off x="5879993" y="3073125"/>
          <a:ext cx="2067570" cy="14544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t>Academic and Research: 7+</a:t>
          </a:r>
        </a:p>
      </dsp:txBody>
      <dsp:txXfrm>
        <a:off x="5879993" y="3073125"/>
        <a:ext cx="2067570" cy="1454499"/>
      </dsp:txXfrm>
    </dsp:sp>
    <dsp:sp modelId="{DEACA640-4E57-6E48-A7EA-0BDAD3BEA9E6}">
      <dsp:nvSpPr>
        <dsp:cNvPr id="0" name=""/>
        <dsp:cNvSpPr/>
      </dsp:nvSpPr>
      <dsp:spPr>
        <a:xfrm>
          <a:off x="3438615" y="2611873"/>
          <a:ext cx="1745399" cy="1745399"/>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5C7C4BAB-F168-624A-BBD1-9DAB7676A65A}">
      <dsp:nvSpPr>
        <dsp:cNvPr id="0" name=""/>
        <dsp:cNvSpPr/>
      </dsp:nvSpPr>
      <dsp:spPr>
        <a:xfrm>
          <a:off x="3220440" y="4471029"/>
          <a:ext cx="2181749" cy="118850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t>Non-Governmental Organizations: 12+</a:t>
          </a:r>
        </a:p>
      </dsp:txBody>
      <dsp:txXfrm>
        <a:off x="3220440" y="4471029"/>
        <a:ext cx="2181749" cy="1188501"/>
      </dsp:txXfrm>
    </dsp:sp>
    <dsp:sp modelId="{BC37AAFF-5749-2A40-8CFB-B901D1FA5236}">
      <dsp:nvSpPr>
        <dsp:cNvPr id="0" name=""/>
        <dsp:cNvSpPr/>
      </dsp:nvSpPr>
      <dsp:spPr>
        <a:xfrm>
          <a:off x="2872088" y="2284186"/>
          <a:ext cx="1745399" cy="1745399"/>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3B3A03BC-0E71-5B4B-9693-6EFB68351B35}">
      <dsp:nvSpPr>
        <dsp:cNvPr id="0" name=""/>
        <dsp:cNvSpPr/>
      </dsp:nvSpPr>
      <dsp:spPr>
        <a:xfrm>
          <a:off x="675066" y="3073125"/>
          <a:ext cx="2067570" cy="14544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t>Neighboring States and Jurisdictions: 12+</a:t>
          </a:r>
        </a:p>
      </dsp:txBody>
      <dsp:txXfrm>
        <a:off x="675066" y="3073125"/>
        <a:ext cx="2067570" cy="1454499"/>
      </dsp:txXfrm>
    </dsp:sp>
    <dsp:sp modelId="{568F9E8F-5E8E-CF48-B680-8DEE1C7E1FBA}">
      <dsp:nvSpPr>
        <dsp:cNvPr id="0" name=""/>
        <dsp:cNvSpPr/>
      </dsp:nvSpPr>
      <dsp:spPr>
        <a:xfrm>
          <a:off x="2872088" y="1629944"/>
          <a:ext cx="1745399" cy="1745399"/>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E03AC0A7-817C-E64C-B4E3-4028FDB5376F}">
      <dsp:nvSpPr>
        <dsp:cNvPr id="0" name=""/>
        <dsp:cNvSpPr/>
      </dsp:nvSpPr>
      <dsp:spPr>
        <a:xfrm>
          <a:off x="675066" y="1131906"/>
          <a:ext cx="2067570" cy="14544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t>Private Sector: 16+</a:t>
          </a:r>
        </a:p>
      </dsp:txBody>
      <dsp:txXfrm>
        <a:off x="675066" y="1131906"/>
        <a:ext cx="2067570" cy="14544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0874D-C222-43FF-9665-7214CC92B874}">
      <dsp:nvSpPr>
        <dsp:cNvPr id="0" name=""/>
        <dsp:cNvSpPr/>
      </dsp:nvSpPr>
      <dsp:spPr>
        <a:xfrm>
          <a:off x="3578570" y="2281840"/>
          <a:ext cx="1599382" cy="137334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CA Earthquake CH AAR</a:t>
          </a:r>
        </a:p>
      </dsp:txBody>
      <dsp:txXfrm>
        <a:off x="3826298" y="2494557"/>
        <a:ext cx="1103926" cy="947915"/>
      </dsp:txXfrm>
    </dsp:sp>
    <dsp:sp modelId="{34817008-79A5-4945-AD40-A43BD657503E}">
      <dsp:nvSpPr>
        <dsp:cNvPr id="0" name=""/>
        <dsp:cNvSpPr/>
      </dsp:nvSpPr>
      <dsp:spPr>
        <a:xfrm>
          <a:off x="3616731" y="2895784"/>
          <a:ext cx="186566" cy="1609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39334A-BC15-4FA4-A280-52B420E461E4}">
      <dsp:nvSpPr>
        <dsp:cNvPr id="0" name=""/>
        <dsp:cNvSpPr/>
      </dsp:nvSpPr>
      <dsp:spPr>
        <a:xfrm>
          <a:off x="2202219" y="1522435"/>
          <a:ext cx="1599382" cy="1373349"/>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2A6341-CA14-4C88-AE33-71C879D1762D}">
      <dsp:nvSpPr>
        <dsp:cNvPr id="0" name=""/>
        <dsp:cNvSpPr/>
      </dsp:nvSpPr>
      <dsp:spPr>
        <a:xfrm>
          <a:off x="3297872" y="2713568"/>
          <a:ext cx="186566" cy="1609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5465F4-CACE-4DD7-AAFF-F139E02D0D0D}">
      <dsp:nvSpPr>
        <dsp:cNvPr id="0" name=""/>
        <dsp:cNvSpPr/>
      </dsp:nvSpPr>
      <dsp:spPr>
        <a:xfrm>
          <a:off x="4883716" y="1518293"/>
          <a:ext cx="1599382" cy="137334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kern="1200" dirty="0" err="1"/>
            <a:t>Symbology</a:t>
          </a:r>
          <a:r>
            <a:rPr lang="en-US" sz="1800" kern="1200" dirty="0"/>
            <a:t> Standards</a:t>
          </a:r>
        </a:p>
      </dsp:txBody>
      <dsp:txXfrm>
        <a:off x="5131444" y="1731010"/>
        <a:ext cx="1103926" cy="947915"/>
      </dsp:txXfrm>
    </dsp:sp>
    <dsp:sp modelId="{247C6560-BB17-4823-9524-917CB698A995}">
      <dsp:nvSpPr>
        <dsp:cNvPr id="0" name=""/>
        <dsp:cNvSpPr/>
      </dsp:nvSpPr>
      <dsp:spPr>
        <a:xfrm>
          <a:off x="6067539" y="2516316"/>
          <a:ext cx="186566" cy="1609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171CE6-D771-4B70-8D7F-2C3D69CBAEF7}">
      <dsp:nvSpPr>
        <dsp:cNvPr id="0" name=""/>
        <dsp:cNvSpPr/>
      </dsp:nvSpPr>
      <dsp:spPr>
        <a:xfrm>
          <a:off x="6330424" y="2278734"/>
          <a:ext cx="1599382" cy="1373349"/>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5000" b="-25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8168F7-C205-4444-BC1C-800D8D40DE40}">
      <dsp:nvSpPr>
        <dsp:cNvPr id="0" name=""/>
        <dsp:cNvSpPr/>
      </dsp:nvSpPr>
      <dsp:spPr>
        <a:xfrm>
          <a:off x="6369433" y="2890090"/>
          <a:ext cx="186566" cy="1609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F170E5-EC51-4841-9B68-D6CAFFCA48E3}">
      <dsp:nvSpPr>
        <dsp:cNvPr id="0" name=""/>
        <dsp:cNvSpPr/>
      </dsp:nvSpPr>
      <dsp:spPr>
        <a:xfrm>
          <a:off x="3578570" y="763547"/>
          <a:ext cx="1599382" cy="137334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Essential Elements of Information</a:t>
          </a:r>
        </a:p>
      </dsp:txBody>
      <dsp:txXfrm>
        <a:off x="3826298" y="976264"/>
        <a:ext cx="1103926" cy="947915"/>
      </dsp:txXfrm>
    </dsp:sp>
    <dsp:sp modelId="{91CBB5DC-C38D-4CF8-A5E6-0285F8ED1F02}">
      <dsp:nvSpPr>
        <dsp:cNvPr id="0" name=""/>
        <dsp:cNvSpPr/>
      </dsp:nvSpPr>
      <dsp:spPr>
        <a:xfrm>
          <a:off x="4667439" y="782182"/>
          <a:ext cx="186566" cy="1609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5D7BF5-562D-4D5D-96BE-9B7BDB613FB2}">
      <dsp:nvSpPr>
        <dsp:cNvPr id="0" name=""/>
        <dsp:cNvSpPr/>
      </dsp:nvSpPr>
      <dsp:spPr>
        <a:xfrm>
          <a:off x="4954921" y="0"/>
          <a:ext cx="1599382" cy="1373349"/>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1000" r="-51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7940FD-D891-4B11-A6D9-7B6F2699FCA3}">
      <dsp:nvSpPr>
        <dsp:cNvPr id="0" name=""/>
        <dsp:cNvSpPr/>
      </dsp:nvSpPr>
      <dsp:spPr>
        <a:xfrm>
          <a:off x="4999866" y="608249"/>
          <a:ext cx="186566" cy="1609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56679A-9206-4846-9286-5C4123AE3918}">
      <dsp:nvSpPr>
        <dsp:cNvPr id="0" name=""/>
        <dsp:cNvSpPr/>
      </dsp:nvSpPr>
      <dsp:spPr>
        <a:xfrm>
          <a:off x="6210798" y="760441"/>
          <a:ext cx="1838634" cy="137334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Multiple </a:t>
          </a:r>
          <a:r>
            <a:rPr lang="en-US" sz="1800" b="1" kern="1200" dirty="0"/>
            <a:t>levels of government</a:t>
          </a:r>
        </a:p>
        <a:p>
          <a:pPr marL="0" lvl="0" indent="0" algn="ctr" defTabSz="800100">
            <a:lnSpc>
              <a:spcPct val="90000"/>
            </a:lnSpc>
            <a:spcBef>
              <a:spcPct val="0"/>
            </a:spcBef>
            <a:spcAft>
              <a:spcPct val="35000"/>
            </a:spcAft>
            <a:buNone/>
          </a:pPr>
          <a:r>
            <a:rPr lang="en-US" sz="1800" kern="1200" dirty="0"/>
            <a:t>Multiple </a:t>
          </a:r>
          <a:r>
            <a:rPr lang="en-US" sz="1800" b="1" kern="1200" dirty="0"/>
            <a:t>disciplines</a:t>
          </a:r>
        </a:p>
      </dsp:txBody>
      <dsp:txXfrm>
        <a:off x="6478463" y="960371"/>
        <a:ext cx="1303304" cy="973489"/>
      </dsp:txXfrm>
    </dsp:sp>
    <dsp:sp modelId="{76F2C787-7EA1-453E-A5D5-7A02BD63C88A}">
      <dsp:nvSpPr>
        <dsp:cNvPr id="0" name=""/>
        <dsp:cNvSpPr/>
      </dsp:nvSpPr>
      <dsp:spPr>
        <a:xfrm>
          <a:off x="7405649" y="2354860"/>
          <a:ext cx="186566" cy="1609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8FE390-41AC-4ADC-A223-4DB096F6CC42}">
      <dsp:nvSpPr>
        <dsp:cNvPr id="0" name=""/>
        <dsp:cNvSpPr/>
      </dsp:nvSpPr>
      <dsp:spPr>
        <a:xfrm>
          <a:off x="7706775" y="1532788"/>
          <a:ext cx="1599382" cy="1373349"/>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000" r="-4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1DC753-9C55-4EB9-9514-A2D253EE38F8}">
      <dsp:nvSpPr>
        <dsp:cNvPr id="0" name=""/>
        <dsp:cNvSpPr/>
      </dsp:nvSpPr>
      <dsp:spPr>
        <a:xfrm>
          <a:off x="8018849" y="1557118"/>
          <a:ext cx="186566" cy="1609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305751-3696-4A32-A02A-6865EB759CCF}">
      <dsp:nvSpPr>
        <dsp:cNvPr id="0" name=""/>
        <dsp:cNvSpPr/>
      </dsp:nvSpPr>
      <dsp:spPr>
        <a:xfrm>
          <a:off x="7726431" y="14494"/>
          <a:ext cx="1750076" cy="137334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kern="1200" dirty="0"/>
            <a:t>“Data” person - decision maker relationship</a:t>
          </a:r>
        </a:p>
      </dsp:txBody>
      <dsp:txXfrm>
        <a:off x="7986716" y="218750"/>
        <a:ext cx="1229506" cy="964837"/>
      </dsp:txXfrm>
    </dsp:sp>
    <dsp:sp modelId="{30BCECDE-C165-420A-9225-8C563630214D}">
      <dsp:nvSpPr>
        <dsp:cNvPr id="0" name=""/>
        <dsp:cNvSpPr/>
      </dsp:nvSpPr>
      <dsp:spPr>
        <a:xfrm>
          <a:off x="9090758" y="629991"/>
          <a:ext cx="186566" cy="1609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83F3E5-68AC-49D0-825D-9B22391672D7}">
      <dsp:nvSpPr>
        <dsp:cNvPr id="0" name=""/>
        <dsp:cNvSpPr/>
      </dsp:nvSpPr>
      <dsp:spPr>
        <a:xfrm>
          <a:off x="9189996" y="736435"/>
          <a:ext cx="1599382" cy="1373349"/>
        </a:xfrm>
        <a:prstGeom prst="hexagon">
          <a:avLst>
            <a:gd name="adj" fmla="val 25000"/>
            <a:gd name="vf" fmla="val 11547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6000" r="-16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EF99E3-BEDD-48AC-AC47-532D89ED2732}">
      <dsp:nvSpPr>
        <dsp:cNvPr id="0" name=""/>
        <dsp:cNvSpPr/>
      </dsp:nvSpPr>
      <dsp:spPr>
        <a:xfrm>
          <a:off x="10280753" y="1796823"/>
          <a:ext cx="186566" cy="1609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B010A1-2D29-4F8F-B97F-148CE14A29DA}">
      <dsp:nvSpPr>
        <dsp:cNvPr id="0" name=""/>
        <dsp:cNvSpPr/>
      </dsp:nvSpPr>
      <dsp:spPr>
        <a:xfrm>
          <a:off x="9083126" y="2296335"/>
          <a:ext cx="1599382" cy="137334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Training, Exercises</a:t>
          </a:r>
        </a:p>
      </dsp:txBody>
      <dsp:txXfrm>
        <a:off x="9330854" y="2509052"/>
        <a:ext cx="1103926" cy="947915"/>
      </dsp:txXfrm>
    </dsp:sp>
    <dsp:sp modelId="{93E38E52-999F-4F99-91B3-54B1DF9AE855}">
      <dsp:nvSpPr>
        <dsp:cNvPr id="0" name=""/>
        <dsp:cNvSpPr/>
      </dsp:nvSpPr>
      <dsp:spPr>
        <a:xfrm>
          <a:off x="9400289" y="3499374"/>
          <a:ext cx="186566" cy="1609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8E7A82-D5F6-47F8-A0F8-C622E2B3322D}">
      <dsp:nvSpPr>
        <dsp:cNvPr id="0" name=""/>
        <dsp:cNvSpPr/>
      </dsp:nvSpPr>
      <dsp:spPr>
        <a:xfrm>
          <a:off x="7706775" y="3048493"/>
          <a:ext cx="1599382" cy="1373349"/>
        </a:xfrm>
        <a:prstGeom prst="hexagon">
          <a:avLst>
            <a:gd name="adj" fmla="val 25000"/>
            <a:gd name="vf" fmla="val 11547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8000" r="-8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9AF356-3BB3-4DB0-8962-157BEFEA9B3B}">
      <dsp:nvSpPr>
        <dsp:cNvPr id="0" name=""/>
        <dsp:cNvSpPr/>
      </dsp:nvSpPr>
      <dsp:spPr>
        <a:xfrm>
          <a:off x="9103478" y="3651048"/>
          <a:ext cx="186566" cy="1609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72BEE3-354F-4805-B5DF-990E6F7A7268}">
      <dsp:nvSpPr>
        <dsp:cNvPr id="0" name=""/>
        <dsp:cNvSpPr/>
      </dsp:nvSpPr>
      <dsp:spPr>
        <a:xfrm>
          <a:off x="4863563" y="3039693"/>
          <a:ext cx="1778705" cy="137334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kern="1200" dirty="0"/>
            <a:t>Webinars, lessons learned, stakeholder engagement</a:t>
          </a:r>
        </a:p>
      </dsp:txBody>
      <dsp:txXfrm>
        <a:off x="5126234" y="3242503"/>
        <a:ext cx="1253363" cy="967729"/>
      </dsp:txXfrm>
    </dsp:sp>
    <dsp:sp modelId="{84944508-8D07-4F2B-844F-34120FA30195}">
      <dsp:nvSpPr>
        <dsp:cNvPr id="0" name=""/>
        <dsp:cNvSpPr/>
      </dsp:nvSpPr>
      <dsp:spPr>
        <a:xfrm>
          <a:off x="4999018" y="3648460"/>
          <a:ext cx="186566" cy="1609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FB6264-C90F-45D7-9005-45C728B1B528}">
      <dsp:nvSpPr>
        <dsp:cNvPr id="0" name=""/>
        <dsp:cNvSpPr/>
      </dsp:nvSpPr>
      <dsp:spPr>
        <a:xfrm>
          <a:off x="3577722" y="3803240"/>
          <a:ext cx="1599382" cy="1373349"/>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18000" r="-18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2038E8-335E-4AA4-8DCC-3E725E1A48C5}">
      <dsp:nvSpPr>
        <dsp:cNvPr id="0" name=""/>
        <dsp:cNvSpPr/>
      </dsp:nvSpPr>
      <dsp:spPr>
        <a:xfrm>
          <a:off x="4665743" y="3822394"/>
          <a:ext cx="186566" cy="1609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47F72-3D4E-463D-9147-5449587D0D43}" type="datetimeFigureOut">
              <a:rPr lang="en-US" smtClean="0"/>
              <a:t>8/4/2017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4544E-B356-427C-B55B-D5F80F39EE58}" type="slidenum">
              <a:rPr lang="en-US" smtClean="0"/>
              <a:t>‹#›</a:t>
            </a:fld>
            <a:endParaRPr lang="en-US"/>
          </a:p>
        </p:txBody>
      </p:sp>
    </p:spTree>
    <p:extLst>
      <p:ext uri="{BB962C8B-B14F-4D97-AF65-F5344CB8AC3E}">
        <p14:creationId xmlns:p14="http://schemas.microsoft.com/office/powerpoint/2010/main" val="1801342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ail.ces.ca.gov/owa/redir.aspx?SURL=nlvdzC2u-KsFEBpiWNevthrcM_uD9tfunqNv7bf-ngdwXIhLXMjSCGgAdAB0AHAAcwA6AC8ALwB3AHcAdwAuAGQAcgBvAHAAYgBvAHgALgBjAG8AbQAvAHMALwA5AGwAbQAwAGYAdgBwADAAdgAyADQAcQA5AHQAbAAvAFUAUwBHAFMAJQAyADAATwBHAEMAJQAyADAASQBBAC4AbQBwADQAPwBkAGwAPQAwAA..&amp;URL=https://www.dropbox.com/s/9lm0fvp0v24q9tl/USGS%20OGC%20IA.mp4?dl=0"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mail.ces.ca.gov/owa/redir.aspx?SURL=tsjwFuPdnjrJTdT3cAnoZDeUR3dZwL6dkbEcC31M8t9wXIhLXMjSCGgAdAB0AHAAcwA6AC8ALwBwAG8AcgB0AGEAbAAuAG8AcABlAG4AZwBlAG8AcwBwAGEAdABpAGEAbAAuAG8AcgBnAC8AZgBpAGwAZQBzAC8APwBhAHIAdABpAGYAYQBjAHQAXwBpAGQAPQA2ADAANAAxADEA&amp;URL=https://portal.opengeospatial.org/files/?artifact_id=60411"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 Earthquake Clearinghouse and its partners continue to make progress in developing workflows of data from the field to Operational Centers and other decision makers</a:t>
            </a:r>
          </a:p>
          <a:p>
            <a:r>
              <a:rPr lang="en-US" dirty="0"/>
              <a:t>What does your story mean to the broader community?</a:t>
            </a:r>
          </a:p>
          <a:p>
            <a:r>
              <a:rPr lang="en-US" dirty="0"/>
              <a:t>Successful data development and decision making require collaboration of multiple disciplines, levels of government and of levels of decision making process</a:t>
            </a:r>
          </a:p>
          <a:p>
            <a:r>
              <a:rPr lang="en-US" dirty="0"/>
              <a:t>The outcome of regular meetings with minutes, workshops, and trainings has resulted in successful workflows of data from the field to the decision maker and has been documented in our AARs</a:t>
            </a:r>
          </a:p>
          <a:p>
            <a:endParaRPr lang="en-US" dirty="0"/>
          </a:p>
        </p:txBody>
      </p:sp>
      <p:sp>
        <p:nvSpPr>
          <p:cNvPr id="4" name="Slide Number Placeholder 3"/>
          <p:cNvSpPr>
            <a:spLocks noGrp="1"/>
          </p:cNvSpPr>
          <p:nvPr>
            <p:ph type="sldNum" sz="quarter" idx="10"/>
          </p:nvPr>
        </p:nvSpPr>
        <p:spPr/>
        <p:txBody>
          <a:bodyPr/>
          <a:lstStyle/>
          <a:p>
            <a:fld id="{4EC4544E-B356-427C-B55B-D5F80F39EE58}" type="slidenum">
              <a:rPr lang="en-US" smtClean="0"/>
              <a:t>2</a:t>
            </a:fld>
            <a:endParaRPr lang="en-US"/>
          </a:p>
        </p:txBody>
      </p:sp>
    </p:spTree>
    <p:extLst>
      <p:ext uri="{BB962C8B-B14F-4D97-AF65-F5344CB8AC3E}">
        <p14:creationId xmlns:p14="http://schemas.microsoft.com/office/powerpoint/2010/main" val="1991226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Successful data collaboration involves developing workflows; standards of damage assessment for EEIs; understanding what decision makers want to see; development of relationships between data and decision makers</a:t>
            </a:r>
          </a:p>
          <a:p>
            <a:r>
              <a:rPr lang="en-US" dirty="0"/>
              <a:t>Take a look at our CAEQCH website AAR reports for Ardent Sentry 2015; Cascadia Earthquake 2017; and Vigilant Guard 2017.</a:t>
            </a:r>
          </a:p>
          <a:p>
            <a:r>
              <a:rPr lang="en-US" dirty="0"/>
              <a:t>Give us a call to hold a webinar with your group; we are very interested in how you work with your stakeholders; what you are focusing on and your lessons learned</a:t>
            </a:r>
          </a:p>
          <a:p>
            <a:r>
              <a:rPr lang="en-US" dirty="0"/>
              <a:t>Develop focused workflows of information from the field to the decision based on multi-agency/level of government/multi-disciplinary collaboration and train on those workflows.</a:t>
            </a:r>
          </a:p>
          <a:p>
            <a:endParaRPr lang="en-US" dirty="0"/>
          </a:p>
        </p:txBody>
      </p:sp>
      <p:sp>
        <p:nvSpPr>
          <p:cNvPr id="4" name="Slide Number Placeholder 3"/>
          <p:cNvSpPr>
            <a:spLocks noGrp="1"/>
          </p:cNvSpPr>
          <p:nvPr>
            <p:ph type="sldNum" sz="quarter" idx="10"/>
          </p:nvPr>
        </p:nvSpPr>
        <p:spPr/>
        <p:txBody>
          <a:bodyPr/>
          <a:lstStyle/>
          <a:p>
            <a:fld id="{4EC4544E-B356-427C-B55B-D5F80F39EE58}" type="slidenum">
              <a:rPr lang="en-US" smtClean="0"/>
              <a:t>11</a:t>
            </a:fld>
            <a:endParaRPr lang="en-US"/>
          </a:p>
        </p:txBody>
      </p:sp>
    </p:spTree>
    <p:extLst>
      <p:ext uri="{BB962C8B-B14F-4D97-AF65-F5344CB8AC3E}">
        <p14:creationId xmlns:p14="http://schemas.microsoft.com/office/powerpoint/2010/main" val="1904451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897301">
              <a:defRPr/>
            </a:pPr>
            <a:r>
              <a:rPr lang="en-US" dirty="0"/>
              <a:t>The origins of the clearinghouse are rooted in practicality – scientists and engineers responding to the 1971 San Fernando</a:t>
            </a:r>
            <a:r>
              <a:rPr lang="en-US" baseline="0" dirty="0"/>
              <a:t> </a:t>
            </a:r>
            <a:r>
              <a:rPr lang="en-US" dirty="0"/>
              <a:t>earthquake kept running into each other, and realized that it would make sense to coordinate about where they were going and what they were doing because they had similar interests and quite literally, could cover more ground </a:t>
            </a:r>
            <a:r>
              <a:rPr lang="en-US" baseline="0" dirty="0"/>
              <a:t> and accomplish more if they worked together. </a:t>
            </a:r>
            <a:endParaRPr lang="en-US" dirty="0"/>
          </a:p>
          <a:p>
            <a:r>
              <a:rPr lang="en-US" baseline="0" dirty="0"/>
              <a:t>.</a:t>
            </a:r>
          </a:p>
          <a:p>
            <a:endParaRPr lang="en-US" baseline="0" dirty="0"/>
          </a:p>
          <a:p>
            <a:r>
              <a:rPr lang="en-US" dirty="0"/>
              <a:t>Clearinghouse</a:t>
            </a:r>
            <a:r>
              <a:rPr lang="en-US" baseline="0" dirty="0"/>
              <a:t> partners are </a:t>
            </a:r>
            <a:r>
              <a:rPr lang="en-US" b="1" baseline="0" dirty="0"/>
              <a:t>NOT</a:t>
            </a:r>
            <a:r>
              <a:rPr lang="en-US" baseline="0" dirty="0"/>
              <a:t>:</a:t>
            </a:r>
          </a:p>
          <a:p>
            <a:pPr marL="168244" indent="-168244">
              <a:buFont typeface="Arial" panose="020B0604020202020204" pitchFamily="34" charset="0"/>
              <a:buChar char="•"/>
            </a:pPr>
            <a:r>
              <a:rPr lang="en-US" dirty="0"/>
              <a:t>First Responders</a:t>
            </a:r>
          </a:p>
          <a:p>
            <a:pPr marL="168244" indent="-168244">
              <a:buFont typeface="Arial" panose="020B0604020202020204" pitchFamily="34" charset="0"/>
              <a:buChar char="•"/>
            </a:pPr>
            <a:r>
              <a:rPr lang="en-US" dirty="0"/>
              <a:t>Emergency</a:t>
            </a:r>
            <a:r>
              <a:rPr lang="en-US" baseline="0" dirty="0"/>
              <a:t> Responders</a:t>
            </a:r>
          </a:p>
          <a:p>
            <a:pPr marL="168244" indent="-168244">
              <a:buFont typeface="Arial" panose="020B0604020202020204" pitchFamily="34" charset="0"/>
              <a:buChar char="•"/>
            </a:pPr>
            <a:r>
              <a:rPr lang="en-US" baseline="0" dirty="0"/>
              <a:t>Policy making organization</a:t>
            </a:r>
          </a:p>
          <a:p>
            <a:pPr marL="168244" indent="-168244">
              <a:buFont typeface="Arial" panose="020B0604020202020204" pitchFamily="34" charset="0"/>
              <a:buChar char="•"/>
            </a:pPr>
            <a:endParaRPr lang="en-US" baseline="0" dirty="0"/>
          </a:p>
          <a:p>
            <a:pPr marL="168244" indent="-168244">
              <a:buFont typeface="Arial" panose="020B0604020202020204" pitchFamily="34" charset="0"/>
              <a:buChar char="•"/>
            </a:pPr>
            <a:r>
              <a:rPr lang="en-US" baseline="0" dirty="0"/>
              <a:t>We ARE primarily scientists and engineers</a:t>
            </a:r>
            <a:endParaRPr lang="en-US" dirty="0"/>
          </a:p>
          <a:p>
            <a:endParaRPr lang="en-US" dirty="0"/>
          </a:p>
          <a:p>
            <a:r>
              <a:rPr lang="en-US" dirty="0"/>
              <a:t>But, like emergency managers and responders, scientists and engineers are passionate about what they do, and are motivated to assist in response and recovery</a:t>
            </a:r>
          </a:p>
          <a:p>
            <a:endParaRPr lang="en-US" dirty="0"/>
          </a:p>
          <a:p>
            <a:r>
              <a:rPr lang="en-US" dirty="0"/>
              <a:t>Our volunteers are subject-matter experts:</a:t>
            </a:r>
          </a:p>
          <a:p>
            <a:pPr marL="168244" indent="-168244">
              <a:buFont typeface="Arial"/>
              <a:buChar char="•"/>
            </a:pPr>
            <a:r>
              <a:rPr lang="en-US" dirty="0"/>
              <a:t>Most are licensed professionals and/or</a:t>
            </a:r>
            <a:r>
              <a:rPr lang="en-US" baseline="0" dirty="0"/>
              <a:t> researchers with advanced degrees</a:t>
            </a:r>
            <a:endParaRPr lang="en-US" dirty="0"/>
          </a:p>
          <a:p>
            <a:pPr marL="168244" indent="-168244">
              <a:buFont typeface="Arial"/>
              <a:buChar char="•"/>
            </a:pPr>
            <a:r>
              <a:rPr lang="en-US" dirty="0"/>
              <a:t>Many will have roots in the affected area, having contributed in building it the first place, these</a:t>
            </a:r>
            <a:r>
              <a:rPr lang="en-US" baseline="0" dirty="0"/>
              <a:t> are the people who conduct</a:t>
            </a:r>
            <a:r>
              <a:rPr lang="en-US" dirty="0"/>
              <a:t> geologic investigations and provide engineering design recommendations </a:t>
            </a:r>
          </a:p>
          <a:p>
            <a:pPr marL="168244" indent="-168244">
              <a:buFont typeface="Arial"/>
              <a:buChar char="•"/>
            </a:pPr>
            <a:r>
              <a:rPr lang="en-US" dirty="0"/>
              <a:t>Have in depth knowledge of the extent of local hazards and conditions</a:t>
            </a:r>
          </a:p>
          <a:p>
            <a:pPr marL="168244" indent="-168244">
              <a:buFont typeface="Arial"/>
              <a:buChar char="•"/>
            </a:pPr>
            <a:r>
              <a:rPr lang="en-US" dirty="0"/>
              <a:t>—in CA, licensed professional geologists and engineers work on state-funded critical use facilities permitted by Office of Statewide Health, Planning and Development (OSHPD) and Division of the State Architect.  The California Geological Survey has conducted landslide corridor mapping for Caltrans and post-fire debris flow mapping for Cal FIRE. Our</a:t>
            </a:r>
            <a:r>
              <a:rPr lang="en-US" baseline="0" dirty="0"/>
              <a:t> partner </a:t>
            </a:r>
            <a:r>
              <a:rPr lang="en-US" dirty="0"/>
              <a:t>EERI funds researchers who also collaborate with local communities to develop policies and strategies to strengthen and improve performance of the built environment.  The USGS and NASA have both developed custom products for agencies across the United State, and around the world.</a:t>
            </a:r>
          </a:p>
          <a:p>
            <a:pPr marL="168244" indent="-168244">
              <a:buFont typeface="Arial"/>
              <a:buChar char="•"/>
            </a:pPr>
            <a:r>
              <a:rPr lang="en-US" dirty="0"/>
              <a:t>Experience responding to numerous earthquakes brings deeper understanding and knowledge,  and access to a</a:t>
            </a:r>
            <a:r>
              <a:rPr lang="en-US" baseline="0" dirty="0"/>
              <a:t> wealth of</a:t>
            </a:r>
            <a:r>
              <a:rPr lang="en-US" dirty="0"/>
              <a:t> expertise</a:t>
            </a:r>
          </a:p>
          <a:p>
            <a:endParaRPr lang="en-US" dirty="0"/>
          </a:p>
        </p:txBody>
      </p:sp>
      <p:sp>
        <p:nvSpPr>
          <p:cNvPr id="4" name="Slide Number Placeholder 3"/>
          <p:cNvSpPr>
            <a:spLocks noGrp="1"/>
          </p:cNvSpPr>
          <p:nvPr>
            <p:ph type="sldNum" sz="quarter" idx="10"/>
          </p:nvPr>
        </p:nvSpPr>
        <p:spPr/>
        <p:txBody>
          <a:bodyPr/>
          <a:lstStyle/>
          <a:p>
            <a:fld id="{BA1A3DA6-8188-46C5-9D61-8CA054240829}" type="slidenum">
              <a:rPr lang="en-US" smtClean="0"/>
              <a:t>3</a:t>
            </a:fld>
            <a:endParaRPr lang="en-US" dirty="0"/>
          </a:p>
        </p:txBody>
      </p:sp>
    </p:spTree>
    <p:extLst>
      <p:ext uri="{BB962C8B-B14F-4D97-AF65-F5344CB8AC3E}">
        <p14:creationId xmlns:p14="http://schemas.microsoft.com/office/powerpoint/2010/main" val="1414814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400550"/>
            <a:ext cx="5486399" cy="3600450"/>
          </a:xfrm>
          <a:prstGeom prst="rect">
            <a:avLst/>
          </a:prstGeom>
          <a:noFill/>
          <a:ln>
            <a:noFill/>
          </a:ln>
        </p:spPr>
        <p:txBody>
          <a:bodyPr lIns="91433" tIns="45704" rIns="91433" bIns="45704" anchor="t" anchorCtr="0">
            <a:noAutofit/>
          </a:bodyPr>
          <a:lstStyle/>
          <a:p>
            <a:pPr defTabSz="897301">
              <a:buSzPct val="25000"/>
              <a:defRPr/>
            </a:pPr>
            <a:r>
              <a:rPr lang="en-US" dirty="0">
                <a:latin typeface="Calibri"/>
                <a:ea typeface="Calibri"/>
                <a:cs typeface="Calibri"/>
                <a:sym typeface="Calibri"/>
              </a:rPr>
              <a:t>In California,</a:t>
            </a:r>
            <a:r>
              <a:rPr lang="en-US" dirty="0"/>
              <a:t> The state agency entrusted with administering the Clearinghouse mandate  is the California Geological Survey.   The CGS is the permeant lead, coordinating Clearinghouse agency.</a:t>
            </a:r>
            <a:r>
              <a:rPr lang="en-US" dirty="0">
                <a:latin typeface="Calibri"/>
                <a:ea typeface="Calibri"/>
                <a:cs typeface="Calibri"/>
                <a:sym typeface="Calibri"/>
              </a:rPr>
              <a:t>  The USGS and EERI, are the two NEHRP managing organizations that oversee emergency response operations of the California Earthquake Clearinghouse (Clearinghouse).  The two managing state agencies are Cal OES and California Geological Survey (CGS).  And the Seismic Safety commission, who do not participate in Clearinghouse earthquake activations.</a:t>
            </a:r>
          </a:p>
          <a:p>
            <a:pPr>
              <a:buSzPct val="25000"/>
            </a:pPr>
            <a:endParaRPr dirty="0">
              <a:solidFill>
                <a:schemeClr val="dk1"/>
              </a:solidFill>
              <a:latin typeface="Calibri"/>
              <a:ea typeface="Calibri"/>
              <a:cs typeface="Calibri"/>
              <a:sym typeface="Calibri"/>
            </a:endParaRPr>
          </a:p>
        </p:txBody>
      </p:sp>
      <p:sp>
        <p:nvSpPr>
          <p:cNvPr id="272" name="Shape 272"/>
          <p:cNvSpPr txBox="1">
            <a:spLocks noGrp="1"/>
          </p:cNvSpPr>
          <p:nvPr>
            <p:ph type="sldNum" idx="12"/>
          </p:nvPr>
        </p:nvSpPr>
        <p:spPr>
          <a:xfrm>
            <a:off x="3884613" y="8685214"/>
            <a:ext cx="2971799" cy="458787"/>
          </a:xfrm>
          <a:prstGeom prst="rect">
            <a:avLst/>
          </a:prstGeom>
          <a:noFill/>
          <a:ln>
            <a:noFill/>
          </a:ln>
        </p:spPr>
        <p:txBody>
          <a:bodyPr lIns="91433" tIns="45704" rIns="91433" bIns="45704"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4</a:t>
            </a:fld>
            <a:endParaRPr lang="en-US" dirty="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5" name="Shape 305"/>
          <p:cNvSpPr txBox="1">
            <a:spLocks noGrp="1"/>
          </p:cNvSpPr>
          <p:nvPr>
            <p:ph type="body" idx="1"/>
          </p:nvPr>
        </p:nvSpPr>
        <p:spPr>
          <a:xfrm>
            <a:off x="685800" y="4400550"/>
            <a:ext cx="5486399" cy="3600450"/>
          </a:xfrm>
          <a:prstGeom prst="rect">
            <a:avLst/>
          </a:prstGeom>
          <a:noFill/>
          <a:ln>
            <a:noFill/>
          </a:ln>
        </p:spPr>
        <p:txBody>
          <a:bodyPr lIns="91433" tIns="45704" rIns="91433" bIns="45704" anchor="t" anchorCtr="0">
            <a:noAutofit/>
          </a:bodyPr>
          <a:lstStyle/>
          <a:p>
            <a:pPr defTabSz="897301">
              <a:defRPr/>
            </a:pPr>
            <a:r>
              <a:rPr lang="en-US" dirty="0">
                <a:cs typeface="Arial" panose="020B0604020202020204" pitchFamily="34" charset="0"/>
              </a:rPr>
              <a:t>The clearinghouse’s principal function is to be a forum for sharing information with the intent to provide Local, State, Federal, and Tribal disaster response managers, and the scientific and engineering communities, with prompt information on ground failure, structural damage, and other consequences from significant seismic events such as earthquakes and tsunamis.</a:t>
            </a:r>
          </a:p>
          <a:p>
            <a:pPr defTabSz="897301">
              <a:defRPr/>
            </a:pPr>
            <a:endParaRPr lang="en-US" dirty="0"/>
          </a:p>
          <a:p>
            <a:pPr defTabSz="897301">
              <a:defRPr/>
            </a:pPr>
            <a:r>
              <a:rPr lang="en-US" dirty="0"/>
              <a:t>Earthquake hazard, risk, and exposure, is different for every state, and can even vary WITHIN a single state, and appropriately, each clearinghouse will be configured differently, to  reflect these unique conditions—it is NOT one-size fits all.  But these are the functions the clearinghouse concept is intended to support.  It:</a:t>
            </a:r>
          </a:p>
          <a:p>
            <a:pPr marL="224325" indent="-224325" defTabSz="897301">
              <a:buFontTx/>
              <a:buAutoNum type="arabicParenR"/>
              <a:defRPr/>
            </a:pPr>
            <a:endParaRPr lang="en-US" dirty="0"/>
          </a:p>
          <a:p>
            <a:pPr marL="224325" indent="-224325" defTabSz="897301">
              <a:buFontTx/>
              <a:buAutoNum type="arabicParenR"/>
              <a:defRPr/>
            </a:pPr>
            <a:r>
              <a:rPr lang="en-US" dirty="0">
                <a:cs typeface="Arial" panose="020B0604020202020204" pitchFamily="34" charset="0"/>
              </a:rPr>
              <a:t>Tracks fieldwork progress and seeks ways to minimize duplication of effort to extend limited resources and ENSURE DO NOT GET IN THE WAY OF RESPONSE AND LIFE SAFETY operations;</a:t>
            </a:r>
          </a:p>
          <a:p>
            <a:pPr marL="224325" indent="-224325" defTabSz="897301">
              <a:buFontTx/>
              <a:buAutoNum type="arabicParenR"/>
              <a:defRPr/>
            </a:pPr>
            <a:r>
              <a:rPr lang="en-US" dirty="0">
                <a:cs typeface="Arial" panose="020B0604020202020204" pitchFamily="34" charset="0"/>
              </a:rPr>
              <a:t>Provide limited liability coverage to volunteers who participate in a clearinghouse activation or exercise</a:t>
            </a:r>
            <a:endParaRPr lang="en-US" dirty="0"/>
          </a:p>
          <a:p>
            <a:pPr marL="224325" indent="-224325" defTabSz="897301">
              <a:buFontTx/>
              <a:buAutoNum type="arabicParenR"/>
              <a:defRPr/>
            </a:pPr>
            <a:r>
              <a:rPr lang="en-US" dirty="0"/>
              <a:t>In areas where access may be restricted we facilitate </a:t>
            </a:r>
            <a:r>
              <a:rPr lang="en-US" dirty="0">
                <a:cs typeface="Arial" panose="020B0604020202020204" pitchFamily="34" charset="0"/>
              </a:rPr>
              <a:t>collecting perishable data through coordination with emergency management organizations and law enforcement</a:t>
            </a:r>
            <a:r>
              <a:rPr lang="en-US" dirty="0"/>
              <a:t>; </a:t>
            </a:r>
          </a:p>
          <a:p>
            <a:pPr marL="224325" indent="-224325" defTabSz="897301">
              <a:buFontTx/>
              <a:buAutoNum type="arabicParenR"/>
              <a:defRPr/>
            </a:pPr>
            <a:r>
              <a:rPr lang="en-US" dirty="0"/>
              <a:t>Facilitate overflights; </a:t>
            </a:r>
          </a:p>
          <a:p>
            <a:pPr marL="224325" indent="-224325" defTabSz="897301">
              <a:buFontTx/>
              <a:buAutoNum type="arabicParenR"/>
              <a:defRPr/>
            </a:pPr>
            <a:r>
              <a:rPr lang="en-US" dirty="0">
                <a:cs typeface="Arial" panose="020B0604020202020204" pitchFamily="34" charset="0"/>
              </a:rPr>
              <a:t>Provide a forum for sharing information and conduct nightly briefings via meetings at  a physical location (field office) and/or through a virtual clearinghouse</a:t>
            </a:r>
          </a:p>
          <a:p>
            <a:pPr marL="224325" indent="-224325" defTabSz="897301">
              <a:buFontTx/>
              <a:buAutoNum type="arabicParenR"/>
              <a:defRPr/>
            </a:pPr>
            <a:r>
              <a:rPr lang="en-US" dirty="0">
                <a:cs typeface="Arial" panose="020B0604020202020204" pitchFamily="34" charset="0"/>
              </a:rPr>
              <a:t> Organizing all the data and  imagery, collected via personnel and organizations, using various technologies and applications,   into actionable analysis, and ensuring that we are communicating clear uniform information  </a:t>
            </a:r>
          </a:p>
          <a:p>
            <a:pPr marL="224325" indent="-224325" defTabSz="897301">
              <a:buFontTx/>
              <a:buAutoNum type="arabicParenR"/>
              <a:defRPr/>
            </a:pPr>
            <a:r>
              <a:rPr lang="en-US" dirty="0"/>
              <a:t>And notify disaster responders and emergency managers of crucial observations or earthquake impacts</a:t>
            </a:r>
          </a:p>
          <a:p>
            <a:pPr>
              <a:buSzPct val="25000"/>
            </a:pPr>
            <a:endParaRPr dirty="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a:solidFill>
                  <a:schemeClr val="dk1"/>
                </a:solidFill>
                <a:latin typeface="Calibri"/>
                <a:ea typeface="Calibri"/>
                <a:cs typeface="Calibri"/>
                <a:sym typeface="Calibri"/>
              </a:rPr>
              <a:pPr>
                <a:buSzPct val="25000"/>
              </a:pPr>
              <a:t>6</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2434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6421" y="4400238"/>
            <a:ext cx="5485158" cy="4668811"/>
          </a:xfrm>
        </p:spPr>
        <p:txBody>
          <a:bodyPr/>
          <a:lstStyle/>
          <a:p>
            <a:endParaRPr lang="en-US" dirty="0"/>
          </a:p>
          <a:p>
            <a:r>
              <a:rPr lang="en-US" dirty="0"/>
              <a:t>Efforts have</a:t>
            </a:r>
            <a:r>
              <a:rPr lang="en-US" baseline="0" dirty="0"/>
              <a:t> been validated </a:t>
            </a:r>
          </a:p>
          <a:p>
            <a:endParaRPr lang="en-US" baseline="0" dirty="0"/>
          </a:p>
          <a:p>
            <a:r>
              <a:rPr lang="en-US" dirty="0"/>
              <a:t>CA Earthquake</a:t>
            </a:r>
            <a:r>
              <a:rPr lang="en-US" baseline="0" dirty="0"/>
              <a:t> Clearinghouse has received national recognition for our information sharing efforts</a:t>
            </a:r>
          </a:p>
          <a:p>
            <a:endParaRPr lang="en-US" baseline="0" dirty="0"/>
          </a:p>
          <a:p>
            <a:r>
              <a:rPr lang="en-US" baseline="0" dirty="0"/>
              <a:t>The U.S. Department of Homeland Security, FEMA’s parent agency, supports the CA information-sharing effort</a:t>
            </a:r>
          </a:p>
          <a:p>
            <a:endParaRPr lang="en-US" baseline="0" dirty="0"/>
          </a:p>
          <a:p>
            <a:r>
              <a:rPr lang="en-US" dirty="0">
                <a:ea typeface="Calibri" panose="020F0502020204030204" pitchFamily="34" charset="0"/>
                <a:cs typeface="Times New Roman" panose="02020603050405020304" pitchFamily="18" charset="0"/>
              </a:rPr>
              <a:t>Other element that makes success for improving communication/planning: </a:t>
            </a:r>
          </a:p>
          <a:p>
            <a:r>
              <a:rPr lang="en-US" dirty="0">
                <a:ea typeface="Calibri" panose="020F0502020204030204" pitchFamily="34" charset="0"/>
                <a:cs typeface="Times New Roman" panose="02020603050405020304" pitchFamily="18" charset="0"/>
              </a:rPr>
              <a:t>High level of outreach and trainings the CA Clearinghouse provides.  Allowing participants an ability to become familiar with the other types of data, analysis and connections possible.  They can practice with the data.  This has been a weakness pointed out by the Rand Corporation’s paper on U.S. Natural Hazard Responses in other parts of the World.  Both the XchangeCore and CA Clearinghouse provide regular trainings leading up to and including in exercises.</a:t>
            </a:r>
          </a:p>
          <a:p>
            <a:endParaRPr lang="en-US" dirty="0"/>
          </a:p>
          <a:p>
            <a:r>
              <a:rPr lang="en-US" dirty="0"/>
              <a:t>---------------</a:t>
            </a:r>
          </a:p>
          <a:p>
            <a:r>
              <a:rPr lang="en-US" dirty="0">
                <a:latin typeface="Arial"/>
                <a:cs typeface="Arial"/>
              </a:rPr>
              <a:t>USGS-Open Geospatial Consortium recommendation </a:t>
            </a:r>
            <a:r>
              <a:rPr lang="en-US" dirty="0"/>
              <a:t>for technology interoperability include Clearinghouse efforts with XchangeCore</a:t>
            </a:r>
          </a:p>
          <a:p>
            <a:r>
              <a:rPr lang="en-US" dirty="0"/>
              <a:t>       Video</a:t>
            </a:r>
          </a:p>
          <a:p>
            <a:r>
              <a:rPr lang="en-US" dirty="0">
                <a:hlinkClick r:id="rId3"/>
              </a:rPr>
              <a:t>        https://www.dropbox.com/s/9lm0fvp0v24q9tl/USGS%20OGC%20IA.mp4?dl=0</a:t>
            </a:r>
            <a:endParaRPr lang="en-US" dirty="0"/>
          </a:p>
          <a:p>
            <a:r>
              <a:rPr lang="en-US" dirty="0"/>
              <a:t>        powerpoint </a:t>
            </a:r>
          </a:p>
          <a:p>
            <a:r>
              <a:rPr lang="en-US" dirty="0">
                <a:hlinkClick r:id="rId4"/>
              </a:rPr>
              <a:t>          https://portal.opengeospatial.org/files/?artifact_id=60411</a:t>
            </a:r>
            <a:endParaRPr lang="en-US" dirty="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BA1A3DA6-8188-46C5-9D61-8CA054240829}" type="slidenum">
              <a:rPr lang="en-US" smtClean="0"/>
              <a:t>7</a:t>
            </a:fld>
            <a:endParaRPr lang="en-US" dirty="0"/>
          </a:p>
        </p:txBody>
      </p:sp>
    </p:spTree>
    <p:extLst>
      <p:ext uri="{BB962C8B-B14F-4D97-AF65-F5344CB8AC3E}">
        <p14:creationId xmlns:p14="http://schemas.microsoft.com/office/powerpoint/2010/main" val="1680899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a:solidFill>
                  <a:schemeClr val="dk1"/>
                </a:solidFill>
                <a:latin typeface="Calibri"/>
                <a:ea typeface="Calibri"/>
                <a:cs typeface="Calibri"/>
                <a:sym typeface="Calibri"/>
              </a:rPr>
              <a:pPr>
                <a:buSzPct val="25000"/>
              </a:pPr>
              <a:t>8</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1709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indent="-162013" defTabSz="897301">
              <a:lnSpc>
                <a:spcPct val="120000"/>
              </a:lnSpc>
              <a:defRPr/>
            </a:pPr>
            <a:r>
              <a:rPr lang="en-US" dirty="0"/>
              <a:t>Ultimately,</a:t>
            </a:r>
            <a:r>
              <a:rPr lang="en-US" baseline="0" dirty="0"/>
              <a:t> w</a:t>
            </a:r>
            <a:r>
              <a:rPr lang="en-US" dirty="0"/>
              <a:t>e are able to empower</a:t>
            </a:r>
            <a:r>
              <a:rPr lang="en-US" baseline="0" dirty="0"/>
              <a:t> our partners to create their own custom decision support products </a:t>
            </a:r>
            <a:r>
              <a:rPr lang="en-US" dirty="0"/>
              <a:t>for Improved Situational Awareness.  </a:t>
            </a:r>
          </a:p>
          <a:p>
            <a:pPr indent="-162013">
              <a:lnSpc>
                <a:spcPct val="120000"/>
              </a:lnSpc>
            </a:pPr>
            <a:endParaRPr lang="en-US" sz="1100" b="1" baseline="-25000" dirty="0">
              <a:latin typeface="Arial" panose="020B0604020202020204" pitchFamily="34" charset="0"/>
              <a:cs typeface="Arial" panose="020B0604020202020204" pitchFamily="34" charset="0"/>
            </a:endParaRPr>
          </a:p>
          <a:p>
            <a:pPr indent="-162013">
              <a:lnSpc>
                <a:spcPct val="120000"/>
              </a:lnSpc>
            </a:pPr>
            <a:r>
              <a:rPr lang="en-US" sz="2000" b="1" baseline="-25000" dirty="0">
                <a:latin typeface="Arial" panose="020B0604020202020204" pitchFamily="34" charset="0"/>
                <a:cs typeface="Arial" panose="020B0604020202020204" pitchFamily="34" charset="0"/>
              </a:rPr>
              <a:t>Enables Exchange: </a:t>
            </a:r>
            <a:r>
              <a:rPr lang="en-US" sz="2000" baseline="-25000" dirty="0">
                <a:latin typeface="Arial" panose="020B0604020202020204" pitchFamily="34" charset="0"/>
                <a:cs typeface="Arial" panose="020B0604020202020204" pitchFamily="34" charset="0"/>
              </a:rPr>
              <a:t>Transforms data into national standards</a:t>
            </a:r>
          </a:p>
          <a:p>
            <a:pPr indent="-162013">
              <a:lnSpc>
                <a:spcPct val="120000"/>
              </a:lnSpc>
            </a:pPr>
            <a:r>
              <a:rPr lang="en-US" sz="2000" b="1" baseline="-25000" dirty="0">
                <a:latin typeface="Arial" panose="020B0604020202020204" pitchFamily="34" charset="0"/>
                <a:cs typeface="Arial" panose="020B0604020202020204" pitchFamily="34" charset="0"/>
              </a:rPr>
              <a:t>Assures Currency: </a:t>
            </a:r>
            <a:r>
              <a:rPr lang="en-US" sz="2000" baseline="-25000" dirty="0">
                <a:latin typeface="Arial" panose="020B0604020202020204" pitchFamily="34" charset="0"/>
                <a:cs typeface="Arial" panose="020B0604020202020204" pitchFamily="34" charset="0"/>
              </a:rPr>
              <a:t>Notifies all applications of new or updated data</a:t>
            </a:r>
          </a:p>
          <a:p>
            <a:pPr indent="-162013">
              <a:lnSpc>
                <a:spcPct val="120000"/>
              </a:lnSpc>
            </a:pPr>
            <a:r>
              <a:rPr lang="en-US" sz="2000" b="1" baseline="-25000" dirty="0">
                <a:latin typeface="Arial" panose="020B0604020202020204" pitchFamily="34" charset="0"/>
                <a:cs typeface="Arial" panose="020B0604020202020204" pitchFamily="34" charset="0"/>
              </a:rPr>
              <a:t>Provides Security: </a:t>
            </a:r>
            <a:r>
              <a:rPr lang="en-US" sz="2000" baseline="-25000" dirty="0">
                <a:latin typeface="Arial" panose="020B0604020202020204" pitchFamily="34" charset="0"/>
                <a:cs typeface="Arial" panose="020B0604020202020204" pitchFamily="34" charset="0"/>
              </a:rPr>
              <a:t>Authenticates application to the XchangeCore Core </a:t>
            </a:r>
          </a:p>
          <a:p>
            <a:pPr indent="-162013">
              <a:lnSpc>
                <a:spcPct val="120000"/>
              </a:lnSpc>
            </a:pPr>
            <a:r>
              <a:rPr lang="en-US" sz="2000" b="1" baseline="-25000" dirty="0">
                <a:latin typeface="Arial" panose="020B0604020202020204" pitchFamily="34" charset="0"/>
                <a:cs typeface="Arial" panose="020B0604020202020204" pitchFamily="34" charset="0"/>
              </a:rPr>
              <a:t>Delivers Collaboration: </a:t>
            </a:r>
            <a:r>
              <a:rPr lang="en-US" sz="2000" baseline="-25000" dirty="0">
                <a:latin typeface="Arial" panose="020B0604020202020204" pitchFamily="34" charset="0"/>
                <a:cs typeface="Arial" panose="020B0604020202020204" pitchFamily="34" charset="0"/>
              </a:rPr>
              <a:t>Two-way exchange among Whole Community diverse applications</a:t>
            </a:r>
          </a:p>
          <a:p>
            <a:pPr indent="-162013">
              <a:lnSpc>
                <a:spcPct val="120000"/>
              </a:lnSpc>
            </a:pPr>
            <a:r>
              <a:rPr lang="en-US" sz="2000" b="1" baseline="-25000" dirty="0">
                <a:latin typeface="Arial" panose="020B0604020202020204" pitchFamily="34" charset="0"/>
                <a:cs typeface="Arial" panose="020B0604020202020204" pitchFamily="34" charset="0"/>
              </a:rPr>
              <a:t>Manages Content: </a:t>
            </a:r>
            <a:r>
              <a:rPr lang="en-US" sz="2000" baseline="-25000" dirty="0">
                <a:latin typeface="Arial" panose="020B0604020202020204" pitchFamily="34" charset="0"/>
                <a:cs typeface="Arial" panose="020B0604020202020204" pitchFamily="34" charset="0"/>
              </a:rPr>
              <a:t>Coordinates all Common Operational Data around a relevant incident so there is just one place to look for everything</a:t>
            </a:r>
          </a:p>
          <a:p>
            <a:pPr indent="-162013">
              <a:lnSpc>
                <a:spcPct val="120000"/>
              </a:lnSpc>
            </a:pPr>
            <a:r>
              <a:rPr lang="en-US" sz="2000" b="1" baseline="-25000" dirty="0">
                <a:latin typeface="Arial" panose="020B0604020202020204" pitchFamily="34" charset="0"/>
                <a:cs typeface="Arial" panose="020B0604020202020204" pitchFamily="34" charset="0"/>
              </a:rPr>
              <a:t>No New End-User Software:  </a:t>
            </a:r>
            <a:r>
              <a:rPr lang="en-US" sz="2000" baseline="-25000" dirty="0">
                <a:latin typeface="Arial" panose="020B0604020202020204" pitchFamily="34" charset="0"/>
                <a:cs typeface="Arial" panose="020B0604020202020204" pitchFamily="34" charset="0"/>
              </a:rPr>
              <a:t>No training, existing applications, DHS paid</a:t>
            </a:r>
          </a:p>
          <a:p>
            <a:pPr indent="-162013">
              <a:lnSpc>
                <a:spcPct val="120000"/>
              </a:lnSpc>
            </a:pPr>
            <a:r>
              <a:rPr lang="en-US" sz="2000" b="1" baseline="-25000" dirty="0">
                <a:latin typeface="Arial" panose="020B0604020202020204" pitchFamily="34" charset="0"/>
                <a:cs typeface="Arial" panose="020B0604020202020204" pitchFamily="34" charset="0"/>
              </a:rPr>
              <a:t>Proven Experience, Available Now </a:t>
            </a:r>
          </a:p>
          <a:p>
            <a:endParaRPr lang="en-US" sz="800" dirty="0"/>
          </a:p>
        </p:txBody>
      </p:sp>
      <p:sp>
        <p:nvSpPr>
          <p:cNvPr id="4" name="Slide Number Placeholder 3"/>
          <p:cNvSpPr>
            <a:spLocks noGrp="1"/>
          </p:cNvSpPr>
          <p:nvPr>
            <p:ph type="sldNum" sz="quarter" idx="10"/>
          </p:nvPr>
        </p:nvSpPr>
        <p:spPr/>
        <p:txBody>
          <a:bodyPr/>
          <a:lstStyle/>
          <a:p>
            <a:fld id="{4D795EDD-AAB6-4243-9C9C-D37B39850E0B}" type="slidenum">
              <a:rPr lang="en-US" smtClean="0"/>
              <a:t>9</a:t>
            </a:fld>
            <a:endParaRPr lang="en-US" dirty="0"/>
          </a:p>
        </p:txBody>
      </p:sp>
    </p:spTree>
    <p:extLst>
      <p:ext uri="{BB962C8B-B14F-4D97-AF65-F5344CB8AC3E}">
        <p14:creationId xmlns:p14="http://schemas.microsoft.com/office/powerpoint/2010/main" val="4068458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How do we go about actually</a:t>
            </a:r>
            <a:r>
              <a:rPr lang="en-US" baseline="0" dirty="0"/>
              <a:t> doing that?</a:t>
            </a:r>
          </a:p>
          <a:p>
            <a:endParaRPr lang="en-US" baseline="0" dirty="0"/>
          </a:p>
          <a:p>
            <a:r>
              <a:rPr lang="en-US" dirty="0"/>
              <a:t>As</a:t>
            </a:r>
            <a:r>
              <a:rPr lang="en-US" baseline="0" dirty="0"/>
              <a:t> I’ve outlined, a m</a:t>
            </a:r>
            <a:r>
              <a:rPr lang="en-US" dirty="0"/>
              <a:t>andate to operate</a:t>
            </a:r>
            <a:r>
              <a:rPr lang="en-US" baseline="0" dirty="0"/>
              <a:t> a clearinghouse for the express purpose of sharing critical information </a:t>
            </a:r>
            <a:r>
              <a:rPr lang="en-US" dirty="0"/>
              <a:t>clearly</a:t>
            </a:r>
            <a:r>
              <a:rPr lang="en-US" baseline="0" dirty="0"/>
              <a:t> exists</a:t>
            </a:r>
            <a:r>
              <a:rPr lang="en-US" dirty="0"/>
              <a:t>,</a:t>
            </a:r>
            <a:r>
              <a:rPr lang="en-US" baseline="0" dirty="0"/>
              <a:t> but, there exists no blueprint for how to accomplish that task, however we do have some tools at our disposal.  </a:t>
            </a:r>
          </a:p>
          <a:p>
            <a:endParaRPr lang="en-US" baseline="0" dirty="0"/>
          </a:p>
          <a:p>
            <a:r>
              <a:rPr lang="en-US" dirty="0"/>
              <a:t>CA Clearinghouse is</a:t>
            </a:r>
            <a:r>
              <a:rPr lang="en-US" baseline="0" dirty="0"/>
              <a:t> leveraging XchangeCore </a:t>
            </a:r>
            <a:r>
              <a:rPr lang="en-US" dirty="0"/>
              <a:t>technology</a:t>
            </a:r>
            <a:r>
              <a:rPr lang="en-US" baseline="0" dirty="0"/>
              <a:t> that is both free and open source, developed by the US Dept of Homeland security, </a:t>
            </a:r>
            <a:r>
              <a:rPr lang="en-US" dirty="0"/>
              <a:t>to make it easier for more people to share critical information, and contribute their expertise in support of response and recovery efforts, increased situational awareness, and enhanced rapid hazard assessment.</a:t>
            </a:r>
          </a:p>
          <a:p>
            <a:endParaRPr lang="en-US" dirty="0"/>
          </a:p>
          <a:p>
            <a:pPr defTabSz="897301">
              <a:defRPr/>
            </a:pPr>
            <a:r>
              <a:rPr lang="en-US" dirty="0"/>
              <a:t>The ability to securely</a:t>
            </a:r>
            <a:r>
              <a:rPr lang="en-US" baseline="0" dirty="0"/>
              <a:t> share information, bi-directionally, between multiple applications and technologies, using a wide variety of formats, and all in real time, can improve response times, thus saving lives and minimizing damage and costly repairs, and ultimately speeding up response, recovery and community resilience.</a:t>
            </a:r>
            <a:endParaRPr lang="en-US" dirty="0"/>
          </a:p>
          <a:p>
            <a:endParaRPr lang="en-US" dirty="0"/>
          </a:p>
          <a:p>
            <a:pPr defTabSz="897301">
              <a:defRPr/>
            </a:pPr>
            <a:endParaRPr lang="en-US" dirty="0"/>
          </a:p>
          <a:p>
            <a:endParaRPr lang="en-US" dirty="0"/>
          </a:p>
        </p:txBody>
      </p:sp>
      <p:sp>
        <p:nvSpPr>
          <p:cNvPr id="4" name="Slide Number Placeholder 3"/>
          <p:cNvSpPr>
            <a:spLocks noGrp="1"/>
          </p:cNvSpPr>
          <p:nvPr>
            <p:ph type="sldNum" sz="quarter" idx="10"/>
          </p:nvPr>
        </p:nvSpPr>
        <p:spPr/>
        <p:txBody>
          <a:bodyPr/>
          <a:lstStyle/>
          <a:p>
            <a:fld id="{BA1A3DA6-8188-46C5-9D61-8CA054240829}" type="slidenum">
              <a:rPr lang="en-US" smtClean="0"/>
              <a:t>10</a:t>
            </a:fld>
            <a:endParaRPr lang="en-US" dirty="0"/>
          </a:p>
        </p:txBody>
      </p:sp>
    </p:spTree>
    <p:extLst>
      <p:ext uri="{BB962C8B-B14F-4D97-AF65-F5344CB8AC3E}">
        <p14:creationId xmlns:p14="http://schemas.microsoft.com/office/powerpoint/2010/main" val="380781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891699"/>
            <a:ext cx="12192000" cy="2387600"/>
          </a:xfrm>
          <a:solidFill>
            <a:schemeClr val="accent1"/>
          </a:solidFill>
        </p:spPr>
        <p:txBody>
          <a:bodyPr anchor="ctr">
            <a:normAutofit/>
          </a:bodyPr>
          <a:lstStyle>
            <a:lvl1pPr algn="l">
              <a:defRPr sz="4800" b="0">
                <a:solidFill>
                  <a:schemeClr val="bg1"/>
                </a:solidFill>
                <a:latin typeface="+mn-lt"/>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524000" y="3371374"/>
            <a:ext cx="9144000" cy="1655762"/>
          </a:xfrm>
        </p:spPr>
        <p:txBody>
          <a:bodyPr anchor="ctr">
            <a:normAutofit/>
          </a:bodyPr>
          <a:lstStyle>
            <a:lvl1pPr marL="0" indent="0" algn="r">
              <a:lnSpc>
                <a:spcPct val="100000"/>
              </a:lnSpc>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Your Name</a:t>
            </a:r>
          </a:p>
          <a:p>
            <a:r>
              <a:rPr lang="en-US" dirty="0"/>
              <a:t>Your Title</a:t>
            </a:r>
          </a:p>
          <a:p>
            <a:r>
              <a:rPr lang="en-US" dirty="0"/>
              <a:t>Your Email | Your Twitter</a:t>
            </a:r>
          </a:p>
        </p:txBody>
      </p:sp>
      <p:sp>
        <p:nvSpPr>
          <p:cNvPr id="5" name="Footer Placeholder 4"/>
          <p:cNvSpPr>
            <a:spLocks noGrp="1"/>
          </p:cNvSpPr>
          <p:nvPr>
            <p:ph type="ftr" sz="quarter" idx="11"/>
          </p:nvPr>
        </p:nvSpPr>
        <p:spPr/>
        <p:txBody>
          <a:bodyPr/>
          <a:lstStyle>
            <a:lvl1pPr>
              <a:defRPr sz="1000">
                <a:latin typeface="+mn-lt"/>
                <a:cs typeface="Arial" panose="020B0604020202020204" pitchFamily="34" charset="0"/>
              </a:defRPr>
            </a:lvl1pPr>
          </a:lstStyle>
          <a:p>
            <a:r>
              <a:rPr lang="en-US"/>
              <a:t>napsgfoundation.org  |  @napsgfoundation</a:t>
            </a:r>
            <a:endParaRPr lang="en-US" dirty="0"/>
          </a:p>
        </p:txBody>
      </p:sp>
      <p:sp>
        <p:nvSpPr>
          <p:cNvPr id="6" name="Slide Number Placeholder 5"/>
          <p:cNvSpPr>
            <a:spLocks noGrp="1"/>
          </p:cNvSpPr>
          <p:nvPr>
            <p:ph type="sldNum" sz="quarter" idx="12"/>
          </p:nvPr>
        </p:nvSpPr>
        <p:spPr/>
        <p:txBody>
          <a:bodyPr/>
          <a:lstStyle>
            <a:lvl1pPr>
              <a:defRPr sz="1000">
                <a:latin typeface="+mn-lt"/>
                <a:cs typeface="Arial" panose="020B0604020202020204" pitchFamily="34" charset="0"/>
              </a:defRPr>
            </a:lvl1pPr>
          </a:lstStyle>
          <a:p>
            <a:fld id="{AF9C7FD6-C3DD-4C0C-8BE3-28BE94C76842}" type="slidenum">
              <a:rPr lang="en-US" smtClean="0"/>
              <a:pPr/>
              <a:t>‹#›</a:t>
            </a:fld>
            <a:endParaRPr lang="en-US"/>
          </a:p>
        </p:txBody>
      </p:sp>
    </p:spTree>
    <p:extLst>
      <p:ext uri="{BB962C8B-B14F-4D97-AF65-F5344CB8AC3E}">
        <p14:creationId xmlns:p14="http://schemas.microsoft.com/office/powerpoint/2010/main" val="1711570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192000" cy="1202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5148" y="1"/>
            <a:ext cx="11966852" cy="1202634"/>
          </a:xfrm>
        </p:spPr>
        <p:txBody>
          <a:bodyPr>
            <a:normAutofit/>
          </a:bodyPr>
          <a:lstStyle>
            <a:lvl1pPr>
              <a:defRPr sz="3600">
                <a:latin typeface="+mn-lt"/>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napsgfoundation.org  |  @</a:t>
            </a:r>
            <a:r>
              <a:rPr lang="en-US" dirty="0" err="1"/>
              <a:t>napsgfoundation</a:t>
            </a:r>
            <a:endParaRPr lang="en-US" dirty="0"/>
          </a:p>
        </p:txBody>
      </p:sp>
      <p:sp>
        <p:nvSpPr>
          <p:cNvPr id="6" name="Slide Number Placeholder 5"/>
          <p:cNvSpPr>
            <a:spLocks noGrp="1"/>
          </p:cNvSpPr>
          <p:nvPr>
            <p:ph type="sldNum" sz="quarter" idx="12"/>
          </p:nvPr>
        </p:nvSpPr>
        <p:spPr/>
        <p:txBody>
          <a:bodyPr/>
          <a:lstStyle/>
          <a:p>
            <a:fld id="{AF9C7FD6-C3DD-4C0C-8BE3-28BE94C76842}" type="slidenum">
              <a:rPr lang="en-US" smtClean="0"/>
              <a:t>‹#›</a:t>
            </a:fld>
            <a:endParaRPr lang="en-US"/>
          </a:p>
        </p:txBody>
      </p:sp>
    </p:spTree>
    <p:extLst>
      <p:ext uri="{BB962C8B-B14F-4D97-AF65-F5344CB8AC3E}">
        <p14:creationId xmlns:p14="http://schemas.microsoft.com/office/powerpoint/2010/main" val="994570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1202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1709739"/>
            <a:ext cx="10515600" cy="2343278"/>
          </a:xfrm>
        </p:spPr>
        <p:txBody>
          <a:bodyPr anchor="b">
            <a:normAutofit/>
          </a:bodyPr>
          <a:lstStyle>
            <a:lvl1pPr>
              <a:defRPr sz="4800">
                <a:solidFill>
                  <a:schemeClr val="accent1">
                    <a:lumMod val="50000"/>
                  </a:schemeClr>
                </a:solidFill>
                <a:latin typeface="+mn-lt"/>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054004"/>
            <a:ext cx="10515600" cy="1500187"/>
          </a:xfrm>
        </p:spPr>
        <p:txBody>
          <a:bodyPr>
            <a:normAutofit/>
          </a:bodyPr>
          <a:lstStyle>
            <a:lvl1pPr marL="0" indent="0">
              <a:buNone/>
              <a:defRPr sz="2000">
                <a:solidFill>
                  <a:schemeClr val="tx1">
                    <a:tint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p:cNvSpPr>
            <a:spLocks noGrp="1"/>
          </p:cNvSpPr>
          <p:nvPr>
            <p:ph type="ftr" sz="quarter" idx="11"/>
          </p:nvPr>
        </p:nvSpPr>
        <p:spPr/>
        <p:txBody>
          <a:bodyPr/>
          <a:lstStyle>
            <a:lvl1pPr>
              <a:defRPr sz="1000"/>
            </a:lvl1pPr>
          </a:lstStyle>
          <a:p>
            <a:r>
              <a:rPr lang="en-US"/>
              <a:t>napsgfoundation.org  |  @napsgfoundation</a:t>
            </a:r>
            <a:endParaRPr lang="en-US" dirty="0"/>
          </a:p>
        </p:txBody>
      </p:sp>
      <p:sp>
        <p:nvSpPr>
          <p:cNvPr id="6" name="Slide Number Placeholder 5"/>
          <p:cNvSpPr>
            <a:spLocks noGrp="1"/>
          </p:cNvSpPr>
          <p:nvPr>
            <p:ph type="sldNum" sz="quarter" idx="12"/>
          </p:nvPr>
        </p:nvSpPr>
        <p:spPr/>
        <p:txBody>
          <a:bodyPr/>
          <a:lstStyle/>
          <a:p>
            <a:fld id="{AF9C7FD6-C3DD-4C0C-8BE3-28BE94C76842}" type="slidenum">
              <a:rPr lang="en-US" smtClean="0"/>
              <a:t>‹#›</a:t>
            </a:fld>
            <a:endParaRPr lang="en-US"/>
          </a:p>
        </p:txBody>
      </p:sp>
    </p:spTree>
    <p:extLst>
      <p:ext uri="{BB962C8B-B14F-4D97-AF65-F5344CB8AC3E}">
        <p14:creationId xmlns:p14="http://schemas.microsoft.com/office/powerpoint/2010/main" val="3415399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0" y="0"/>
            <a:ext cx="12192000" cy="1202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1418120"/>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418120"/>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napsgfoundation.org  |  @</a:t>
            </a:r>
            <a:r>
              <a:rPr lang="en-US" dirty="0" err="1"/>
              <a:t>napsgfoundation</a:t>
            </a:r>
            <a:endParaRPr lang="en-US" dirty="0"/>
          </a:p>
        </p:txBody>
      </p:sp>
      <p:sp>
        <p:nvSpPr>
          <p:cNvPr id="7" name="Slide Number Placeholder 6"/>
          <p:cNvSpPr>
            <a:spLocks noGrp="1"/>
          </p:cNvSpPr>
          <p:nvPr>
            <p:ph type="sldNum" sz="quarter" idx="12"/>
          </p:nvPr>
        </p:nvSpPr>
        <p:spPr/>
        <p:txBody>
          <a:bodyPr/>
          <a:lstStyle/>
          <a:p>
            <a:fld id="{AF9C7FD6-C3DD-4C0C-8BE3-28BE94C76842}" type="slidenum">
              <a:rPr lang="en-US" smtClean="0"/>
              <a:t>‹#›</a:t>
            </a:fld>
            <a:endParaRPr lang="en-US"/>
          </a:p>
        </p:txBody>
      </p:sp>
      <p:sp>
        <p:nvSpPr>
          <p:cNvPr id="9" name="Title 1"/>
          <p:cNvSpPr>
            <a:spLocks noGrp="1"/>
          </p:cNvSpPr>
          <p:nvPr>
            <p:ph type="title"/>
          </p:nvPr>
        </p:nvSpPr>
        <p:spPr>
          <a:xfrm>
            <a:off x="225148" y="1"/>
            <a:ext cx="11966852" cy="1202634"/>
          </a:xfrm>
        </p:spPr>
        <p:txBody>
          <a:bodyPr/>
          <a:lstStyle/>
          <a:p>
            <a:r>
              <a:rPr lang="en-US"/>
              <a:t>Click to edit Master title style</a:t>
            </a:r>
          </a:p>
        </p:txBody>
      </p:sp>
    </p:spTree>
    <p:extLst>
      <p:ext uri="{BB962C8B-B14F-4D97-AF65-F5344CB8AC3E}">
        <p14:creationId xmlns:p14="http://schemas.microsoft.com/office/powerpoint/2010/main" val="2325402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p:cNvSpPr/>
          <p:nvPr userDrawn="1"/>
        </p:nvSpPr>
        <p:spPr>
          <a:xfrm>
            <a:off x="0" y="0"/>
            <a:ext cx="12192000" cy="1202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686594" y="1333294"/>
            <a:ext cx="5157787"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6594" y="215720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19006" y="133329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19006" y="215720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napsgfoundation.org  |  @</a:t>
            </a:r>
            <a:r>
              <a:rPr lang="en-US" dirty="0" err="1"/>
              <a:t>napsgfoundation</a:t>
            </a:r>
            <a:endParaRPr lang="en-US" dirty="0"/>
          </a:p>
        </p:txBody>
      </p:sp>
      <p:sp>
        <p:nvSpPr>
          <p:cNvPr id="9" name="Slide Number Placeholder 8"/>
          <p:cNvSpPr>
            <a:spLocks noGrp="1"/>
          </p:cNvSpPr>
          <p:nvPr>
            <p:ph type="sldNum" sz="quarter" idx="12"/>
          </p:nvPr>
        </p:nvSpPr>
        <p:spPr/>
        <p:txBody>
          <a:bodyPr/>
          <a:lstStyle/>
          <a:p>
            <a:fld id="{AF9C7FD6-C3DD-4C0C-8BE3-28BE94C76842}" type="slidenum">
              <a:rPr lang="en-US" smtClean="0"/>
              <a:t>‹#›</a:t>
            </a:fld>
            <a:endParaRPr lang="en-US"/>
          </a:p>
        </p:txBody>
      </p:sp>
      <p:sp>
        <p:nvSpPr>
          <p:cNvPr id="11" name="Title 1"/>
          <p:cNvSpPr>
            <a:spLocks noGrp="1"/>
          </p:cNvSpPr>
          <p:nvPr>
            <p:ph type="title"/>
          </p:nvPr>
        </p:nvSpPr>
        <p:spPr>
          <a:xfrm>
            <a:off x="225148" y="1"/>
            <a:ext cx="11966852" cy="1202634"/>
          </a:xfrm>
        </p:spPr>
        <p:txBody>
          <a:bodyPr/>
          <a:lstStyle/>
          <a:p>
            <a:r>
              <a:rPr lang="en-US"/>
              <a:t>Click to edit Master title style</a:t>
            </a:r>
          </a:p>
        </p:txBody>
      </p:sp>
    </p:spTree>
    <p:extLst>
      <p:ext uri="{BB962C8B-B14F-4D97-AF65-F5344CB8AC3E}">
        <p14:creationId xmlns:p14="http://schemas.microsoft.com/office/powerpoint/2010/main" val="2995654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1202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5148" y="1"/>
            <a:ext cx="11966852" cy="1202634"/>
          </a:xfrm>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napsgfoundation.org  |  @</a:t>
            </a:r>
            <a:r>
              <a:rPr lang="en-US" dirty="0" err="1"/>
              <a:t>napsgfoundation</a:t>
            </a:r>
            <a:endParaRPr lang="en-US" dirty="0"/>
          </a:p>
        </p:txBody>
      </p:sp>
      <p:sp>
        <p:nvSpPr>
          <p:cNvPr id="5" name="Slide Number Placeholder 4"/>
          <p:cNvSpPr>
            <a:spLocks noGrp="1"/>
          </p:cNvSpPr>
          <p:nvPr>
            <p:ph type="sldNum" sz="quarter" idx="12"/>
          </p:nvPr>
        </p:nvSpPr>
        <p:spPr/>
        <p:txBody>
          <a:bodyPr/>
          <a:lstStyle/>
          <a:p>
            <a:fld id="{AF9C7FD6-C3DD-4C0C-8BE3-28BE94C76842}" type="slidenum">
              <a:rPr lang="en-US" smtClean="0"/>
              <a:t>‹#›</a:t>
            </a:fld>
            <a:endParaRPr lang="en-US"/>
          </a:p>
        </p:txBody>
      </p:sp>
    </p:spTree>
    <p:extLst>
      <p:ext uri="{BB962C8B-B14F-4D97-AF65-F5344CB8AC3E}">
        <p14:creationId xmlns:p14="http://schemas.microsoft.com/office/powerpoint/2010/main" val="97345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napsgfoundation.org  |  @</a:t>
            </a:r>
            <a:r>
              <a:rPr lang="en-US" dirty="0" err="1"/>
              <a:t>napsgfoundation</a:t>
            </a:r>
            <a:endParaRPr lang="en-US" dirty="0"/>
          </a:p>
        </p:txBody>
      </p:sp>
      <p:sp>
        <p:nvSpPr>
          <p:cNvPr id="4" name="Slide Number Placeholder 3"/>
          <p:cNvSpPr>
            <a:spLocks noGrp="1"/>
          </p:cNvSpPr>
          <p:nvPr>
            <p:ph type="sldNum" sz="quarter" idx="12"/>
          </p:nvPr>
        </p:nvSpPr>
        <p:spPr/>
        <p:txBody>
          <a:bodyPr/>
          <a:lstStyle/>
          <a:p>
            <a:fld id="{AF9C7FD6-C3DD-4C0C-8BE3-28BE94C76842}" type="slidenum">
              <a:rPr lang="en-US" smtClean="0"/>
              <a:t>‹#›</a:t>
            </a:fld>
            <a:endParaRPr lang="en-US"/>
          </a:p>
        </p:txBody>
      </p:sp>
    </p:spTree>
    <p:extLst>
      <p:ext uri="{BB962C8B-B14F-4D97-AF65-F5344CB8AC3E}">
        <p14:creationId xmlns:p14="http://schemas.microsoft.com/office/powerpoint/2010/main" val="77434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6896" y="1318729"/>
            <a:ext cx="114300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latin typeface="+mn-lt"/>
                <a:cs typeface="Arial" panose="020B0604020202020204" pitchFamily="34" charset="0"/>
              </a:defRPr>
            </a:lvl1pPr>
          </a:lstStyle>
          <a:p>
            <a:r>
              <a:rPr lang="en-US"/>
              <a:t>napsgfoundation.org  |  @napsgfoundation</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latin typeface="+mn-lt"/>
                <a:cs typeface="Arial" panose="020B0604020202020204" pitchFamily="34" charset="0"/>
              </a:defRPr>
            </a:lvl1pPr>
          </a:lstStyle>
          <a:p>
            <a:fld id="{AF9C7FD6-C3DD-4C0C-8BE3-28BE94C76842}" type="slidenum">
              <a:rPr lang="en-US" smtClean="0"/>
              <a:pPr/>
              <a:t>‹#›</a:t>
            </a:fld>
            <a:endParaRPr lang="en-US"/>
          </a:p>
        </p:txBody>
      </p:sp>
      <p:pic>
        <p:nvPicPr>
          <p:cNvPr id="7" name="Picture 2" descr="http://www.napsgfoundation.org/wp-content/themes/napsg/media/images/logo.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93343" y="6144912"/>
            <a:ext cx="1905000" cy="5238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25148" y="1"/>
            <a:ext cx="11966852" cy="1153296"/>
          </a:xfrm>
          <a:prstGeom prst="rect">
            <a:avLst/>
          </a:prstGeom>
        </p:spPr>
        <p:txBody>
          <a:bodyPr vert="horz" lIns="91440" tIns="45720" rIns="91440" bIns="45720" rtlCol="0" anchor="ctr">
            <a:normAutofit/>
          </a:bodyPr>
          <a:lstStyle/>
          <a:p>
            <a:r>
              <a:rPr lang="en-US" dirty="0"/>
              <a:t>Click to edit Master title style</a:t>
            </a:r>
          </a:p>
        </p:txBody>
      </p:sp>
      <p:sp>
        <p:nvSpPr>
          <p:cNvPr id="8" name="Rectangle 7"/>
          <p:cNvSpPr/>
          <p:nvPr userDrawn="1"/>
        </p:nvSpPr>
        <p:spPr>
          <a:xfrm>
            <a:off x="0" y="6787978"/>
            <a:ext cx="12192000" cy="7002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7216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dt="0"/>
  <p:txStyles>
    <p:titleStyle>
      <a:lvl1pPr algn="l" defTabSz="914400" rtl="0" eaLnBrk="1" latinLnBrk="0" hangingPunct="1">
        <a:lnSpc>
          <a:spcPct val="90000"/>
        </a:lnSpc>
        <a:spcBef>
          <a:spcPct val="0"/>
        </a:spcBef>
        <a:buNone/>
        <a:defRPr sz="3600" b="0" kern="1200">
          <a:solidFill>
            <a:schemeClr val="bg1"/>
          </a:solidFill>
          <a:latin typeface="+mn-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californiaeqclearinghouse.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m5GvWUeTFvE&amp;feature=youtu.be"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23.jpeg"/><Relationship Id="rId3" Type="http://schemas.openxmlformats.org/officeDocument/2006/relationships/image" Target="../media/image14.png"/><Relationship Id="rId7" Type="http://schemas.openxmlformats.org/officeDocument/2006/relationships/image" Target="../media/image18.jpeg"/><Relationship Id="rId12" Type="http://schemas.openxmlformats.org/officeDocument/2006/relationships/image" Target="../media/image22.jpg"/><Relationship Id="rId2" Type="http://schemas.openxmlformats.org/officeDocument/2006/relationships/notesSlide" Target="../notesSlides/notesSlide8.xml"/><Relationship Id="rId16" Type="http://schemas.openxmlformats.org/officeDocument/2006/relationships/image" Target="../media/image26.JP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1.jpeg"/><Relationship Id="rId5" Type="http://schemas.openxmlformats.org/officeDocument/2006/relationships/image" Target="../media/image16.png"/><Relationship Id="rId15" Type="http://schemas.openxmlformats.org/officeDocument/2006/relationships/image" Target="../media/image25.png"/><Relationship Id="rId10" Type="http://schemas.openxmlformats.org/officeDocument/2006/relationships/image" Target="../media/image20.jpeg"/><Relationship Id="rId4" Type="http://schemas.openxmlformats.org/officeDocument/2006/relationships/image" Target="../media/image15.jpeg"/><Relationship Id="rId9" Type="http://schemas.openxmlformats.org/officeDocument/2006/relationships/image" Target="../media/image19.png"/><Relationship Id="rId1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en-US" dirty="0"/>
              <a:t>2016 Lessons Learned in GIS Collaboration and Preparedness from California</a:t>
            </a:r>
          </a:p>
        </p:txBody>
      </p:sp>
      <p:sp>
        <p:nvSpPr>
          <p:cNvPr id="7" name="Subtitle 6"/>
          <p:cNvSpPr>
            <a:spLocks noGrp="1"/>
          </p:cNvSpPr>
          <p:nvPr>
            <p:ph type="subTitle" idx="1"/>
          </p:nvPr>
        </p:nvSpPr>
        <p:spPr>
          <a:xfrm>
            <a:off x="1648690" y="3745446"/>
            <a:ext cx="9290859" cy="1655762"/>
          </a:xfrm>
        </p:spPr>
        <p:txBody>
          <a:bodyPr>
            <a:normAutofit lnSpcReduction="10000"/>
          </a:bodyPr>
          <a:lstStyle/>
          <a:p>
            <a:r>
              <a:rPr lang="en-US" dirty="0">
                <a:solidFill>
                  <a:schemeClr val="tx1">
                    <a:lumMod val="50000"/>
                    <a:lumOff val="50000"/>
                  </a:schemeClr>
                </a:solidFill>
              </a:rPr>
              <a:t>August 7, 2017</a:t>
            </a:r>
          </a:p>
          <a:p>
            <a:r>
              <a:rPr lang="en-US" dirty="0">
                <a:solidFill>
                  <a:schemeClr val="tx1">
                    <a:lumMod val="50000"/>
                    <a:lumOff val="50000"/>
                  </a:schemeClr>
                </a:solidFill>
              </a:rPr>
              <a:t>Phil Beilin</a:t>
            </a:r>
          </a:p>
          <a:p>
            <a:r>
              <a:rPr lang="en-US" dirty="0">
                <a:solidFill>
                  <a:schemeClr val="tx1">
                    <a:lumMod val="50000"/>
                    <a:lumOff val="50000"/>
                  </a:schemeClr>
                </a:solidFill>
              </a:rPr>
              <a:t>City of Walnut Creek</a:t>
            </a:r>
          </a:p>
          <a:p>
            <a:r>
              <a:rPr lang="en-US" dirty="0">
                <a:solidFill>
                  <a:schemeClr val="tx1">
                    <a:lumMod val="50000"/>
                    <a:lumOff val="50000"/>
                  </a:schemeClr>
                </a:solidFill>
              </a:rPr>
              <a:t>Data Preparedness Workshop</a:t>
            </a:r>
          </a:p>
        </p:txBody>
      </p:sp>
      <p:sp>
        <p:nvSpPr>
          <p:cNvPr id="4" name="Footer Placeholder 3"/>
          <p:cNvSpPr>
            <a:spLocks noGrp="1"/>
          </p:cNvSpPr>
          <p:nvPr>
            <p:ph type="ftr" sz="quarter" idx="11"/>
          </p:nvPr>
        </p:nvSpPr>
        <p:spPr/>
        <p:txBody>
          <a:bodyPr/>
          <a:lstStyle/>
          <a:p>
            <a:r>
              <a:rPr lang="en-US" dirty="0"/>
              <a:t>napsgfoundation.org  |  @</a:t>
            </a:r>
            <a:r>
              <a:rPr lang="en-US" dirty="0" err="1"/>
              <a:t>napsgfoundation</a:t>
            </a:r>
            <a:endParaRPr lang="en-US" dirty="0"/>
          </a:p>
        </p:txBody>
      </p:sp>
      <p:sp>
        <p:nvSpPr>
          <p:cNvPr id="5" name="Slide Number Placeholder 4"/>
          <p:cNvSpPr>
            <a:spLocks noGrp="1"/>
          </p:cNvSpPr>
          <p:nvPr>
            <p:ph type="sldNum" sz="quarter" idx="12"/>
          </p:nvPr>
        </p:nvSpPr>
        <p:spPr/>
        <p:txBody>
          <a:bodyPr/>
          <a:lstStyle/>
          <a:p>
            <a:fld id="{AF9C7FD6-C3DD-4C0C-8BE3-28BE94C76842}" type="slidenum">
              <a:rPr lang="en-US" smtClean="0"/>
              <a:t>1</a:t>
            </a:fld>
            <a:endParaRPr lang="en-US"/>
          </a:p>
        </p:txBody>
      </p:sp>
    </p:spTree>
    <p:extLst>
      <p:ext uri="{BB962C8B-B14F-4D97-AF65-F5344CB8AC3E}">
        <p14:creationId xmlns:p14="http://schemas.microsoft.com/office/powerpoint/2010/main" val="1396055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329962" y="1171728"/>
            <a:ext cx="7883082" cy="5533872"/>
            <a:chOff x="448730" y="1066800"/>
            <a:chExt cx="7883082" cy="5533872"/>
          </a:xfrm>
        </p:grpSpPr>
        <p:sp>
          <p:nvSpPr>
            <p:cNvPr id="14" name="Rounded Rectangle 13"/>
            <p:cNvSpPr/>
            <p:nvPr/>
          </p:nvSpPr>
          <p:spPr>
            <a:xfrm>
              <a:off x="5638800" y="1828800"/>
              <a:ext cx="2200275" cy="1266825"/>
            </a:xfrm>
            <a:prstGeom prst="roundRect">
              <a:avLst/>
            </a:prstGeom>
            <a:solidFill>
              <a:schemeClr val="accent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DHS Science &amp; Technology Directorate</a:t>
              </a:r>
            </a:p>
            <a:p>
              <a:pPr algn="ctr"/>
              <a:r>
                <a:rPr lang="en-US" sz="1600" b="1" dirty="0">
                  <a:latin typeface="Arial" panose="020B0604020202020204" pitchFamily="34" charset="0"/>
                  <a:cs typeface="Arial" panose="020B0604020202020204" pitchFamily="34" charset="0"/>
                </a:rPr>
                <a:t>XchangeCore</a:t>
              </a:r>
            </a:p>
          </p:txBody>
        </p:sp>
        <p:sp>
          <p:nvSpPr>
            <p:cNvPr id="15" name="Rounded Rectangle 14"/>
            <p:cNvSpPr/>
            <p:nvPr/>
          </p:nvSpPr>
          <p:spPr>
            <a:xfrm>
              <a:off x="3386137" y="3552673"/>
              <a:ext cx="2200275" cy="1266825"/>
            </a:xfrm>
            <a:prstGeom prst="roundRect">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CA Earthquake Clearinghouse </a:t>
              </a:r>
            </a:p>
          </p:txBody>
        </p:sp>
        <p:cxnSp>
          <p:nvCxnSpPr>
            <p:cNvPr id="16" name="Curved Connector 15"/>
            <p:cNvCxnSpPr>
              <a:stCxn id="22" idx="2"/>
            </p:cNvCxnSpPr>
            <p:nvPr/>
          </p:nvCxnSpPr>
          <p:spPr>
            <a:xfrm rot="16200000" flipH="1">
              <a:off x="2274129" y="3074077"/>
              <a:ext cx="1065675" cy="1158342"/>
            </a:xfrm>
            <a:prstGeom prst="curvedConnector2">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14" idx="2"/>
              <a:endCxn id="15" idx="3"/>
            </p:cNvCxnSpPr>
            <p:nvPr/>
          </p:nvCxnSpPr>
          <p:spPr>
            <a:xfrm rot="5400000">
              <a:off x="5617445" y="3064592"/>
              <a:ext cx="1090461" cy="1152526"/>
            </a:xfrm>
            <a:prstGeom prst="curvedConnector2">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3386136" y="5333847"/>
              <a:ext cx="2200275" cy="1266825"/>
            </a:xfrm>
            <a:prstGeom prst="round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Information Sharing &amp; Technology Interoperability</a:t>
              </a:r>
            </a:p>
          </p:txBody>
        </p:sp>
        <p:sp>
          <p:nvSpPr>
            <p:cNvPr id="19" name="Down Arrow 18"/>
            <p:cNvSpPr/>
            <p:nvPr/>
          </p:nvSpPr>
          <p:spPr>
            <a:xfrm>
              <a:off x="4128763" y="4819498"/>
              <a:ext cx="715019" cy="5143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panose="020B0604020202020204" pitchFamily="34" charset="0"/>
                <a:cs typeface="Arial" panose="020B0604020202020204" pitchFamily="34" charset="0"/>
              </a:endParaRPr>
            </a:p>
          </p:txBody>
        </p:sp>
        <p:sp>
          <p:nvSpPr>
            <p:cNvPr id="20" name="TextBox 19"/>
            <p:cNvSpPr txBox="1"/>
            <p:nvPr/>
          </p:nvSpPr>
          <p:spPr>
            <a:xfrm>
              <a:off x="1546102" y="1114272"/>
              <a:ext cx="1433406" cy="461665"/>
            </a:xfrm>
            <a:prstGeom prst="rect">
              <a:avLst/>
            </a:prstGeom>
            <a:noFill/>
          </p:spPr>
          <p:txBody>
            <a:bodyPr wrap="none" rtlCol="0">
              <a:spAutoFit/>
            </a:bodyPr>
            <a:lstStyle/>
            <a:p>
              <a:r>
                <a:rPr lang="en-US" sz="2400" b="1" dirty="0">
                  <a:cs typeface="Arial" panose="020B0604020202020204" pitchFamily="34" charset="0"/>
                </a:rPr>
                <a:t>Mandate</a:t>
              </a:r>
            </a:p>
          </p:txBody>
        </p:sp>
        <p:sp>
          <p:nvSpPr>
            <p:cNvPr id="21" name="TextBox 20"/>
            <p:cNvSpPr txBox="1"/>
            <p:nvPr/>
          </p:nvSpPr>
          <p:spPr>
            <a:xfrm>
              <a:off x="4950757" y="1066800"/>
              <a:ext cx="3381055" cy="830997"/>
            </a:xfrm>
            <a:prstGeom prst="rect">
              <a:avLst/>
            </a:prstGeom>
            <a:noFill/>
          </p:spPr>
          <p:txBody>
            <a:bodyPr wrap="none" rtlCol="0">
              <a:spAutoFit/>
            </a:bodyPr>
            <a:lstStyle/>
            <a:p>
              <a:pPr algn="ctr"/>
              <a:r>
                <a:rPr lang="en-US" sz="2400" b="1" dirty="0">
                  <a:cs typeface="Arial" panose="020B0604020202020204" pitchFamily="34" charset="0"/>
                </a:rPr>
                <a:t>Means to accomplish </a:t>
              </a:r>
            </a:p>
            <a:p>
              <a:pPr algn="ctr"/>
              <a:r>
                <a:rPr lang="en-US" sz="2400" b="1" dirty="0">
                  <a:cs typeface="Arial" panose="020B0604020202020204" pitchFamily="34" charset="0"/>
                </a:rPr>
                <a:t>mandate</a:t>
              </a:r>
            </a:p>
          </p:txBody>
        </p:sp>
        <p:grpSp>
          <p:nvGrpSpPr>
            <p:cNvPr id="5" name="Group 4"/>
            <p:cNvGrpSpPr/>
            <p:nvPr/>
          </p:nvGrpSpPr>
          <p:grpSpPr>
            <a:xfrm>
              <a:off x="448730" y="1853586"/>
              <a:ext cx="3558130" cy="1266825"/>
              <a:chOff x="533400" y="1295400"/>
              <a:chExt cx="2200275" cy="1266825"/>
            </a:xfrm>
          </p:grpSpPr>
          <p:sp>
            <p:nvSpPr>
              <p:cNvPr id="22" name="Rounded Rectangle 21"/>
              <p:cNvSpPr/>
              <p:nvPr/>
            </p:nvSpPr>
            <p:spPr>
              <a:xfrm>
                <a:off x="533400" y="1295400"/>
                <a:ext cx="2200275" cy="1266825"/>
              </a:xfrm>
              <a:prstGeom prst="roundRect">
                <a:avLst/>
              </a:prstGeom>
              <a:solidFill>
                <a:schemeClr val="accent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b="1" dirty="0">
                  <a:latin typeface="Arial" panose="020B0604020202020204" pitchFamily="34" charset="0"/>
                  <a:cs typeface="Arial" panose="020B0604020202020204" pitchFamily="34" charset="0"/>
                </a:endParaRPr>
              </a:p>
            </p:txBody>
          </p:sp>
          <p:sp>
            <p:nvSpPr>
              <p:cNvPr id="3" name="TextBox 2"/>
              <p:cNvSpPr txBox="1"/>
              <p:nvPr/>
            </p:nvSpPr>
            <p:spPr>
              <a:xfrm>
                <a:off x="566131" y="1414463"/>
                <a:ext cx="1246217" cy="338554"/>
              </a:xfrm>
              <a:prstGeom prst="rect">
                <a:avLst/>
              </a:prstGeom>
              <a:noFill/>
            </p:spPr>
            <p:txBody>
              <a:bodyPr wrap="none" rtlCol="0">
                <a:spAutoFit/>
              </a:bodyPr>
              <a:lstStyle/>
              <a:p>
                <a:pPr>
                  <a:buFont typeface="Arial"/>
                  <a:buChar char="•"/>
                </a:pPr>
                <a:r>
                  <a:rPr lang="en-US" sz="1600" b="1" dirty="0">
                    <a:solidFill>
                      <a:schemeClr val="bg1"/>
                    </a:solidFill>
                    <a:latin typeface="Arial" panose="020B0604020202020204" pitchFamily="34" charset="0"/>
                    <a:cs typeface="Arial" panose="020B0604020202020204" pitchFamily="34" charset="0"/>
                  </a:rPr>
                  <a:t>State of California</a:t>
                </a:r>
                <a:endParaRPr lang="en-US" dirty="0"/>
              </a:p>
            </p:txBody>
          </p:sp>
          <p:sp>
            <p:nvSpPr>
              <p:cNvPr id="4" name="TextBox 3"/>
              <p:cNvSpPr txBox="1"/>
              <p:nvPr/>
            </p:nvSpPr>
            <p:spPr>
              <a:xfrm>
                <a:off x="566131" y="1998861"/>
                <a:ext cx="2026182" cy="338554"/>
              </a:xfrm>
              <a:prstGeom prst="rect">
                <a:avLst/>
              </a:prstGeom>
              <a:noFill/>
            </p:spPr>
            <p:txBody>
              <a:bodyPr wrap="square" rtlCol="0">
                <a:spAutoFit/>
              </a:bodyPr>
              <a:lstStyle/>
              <a:p>
                <a:pPr>
                  <a:buFont typeface="Arial"/>
                  <a:buChar char="•"/>
                </a:pPr>
                <a:r>
                  <a:rPr lang="en-US" sz="1600" b="1" dirty="0">
                    <a:solidFill>
                      <a:srgbClr val="FFFFFF"/>
                    </a:solidFill>
                  </a:rPr>
                  <a:t>National Earthquake Consortia</a:t>
                </a:r>
              </a:p>
            </p:txBody>
          </p:sp>
        </p:grpSp>
        <p:sp>
          <p:nvSpPr>
            <p:cNvPr id="6" name="Rectangle 5"/>
            <p:cNvSpPr/>
            <p:nvPr/>
          </p:nvSpPr>
          <p:spPr>
            <a:xfrm>
              <a:off x="501660" y="2252247"/>
              <a:ext cx="3745185" cy="338554"/>
            </a:xfrm>
            <a:prstGeom prst="rect">
              <a:avLst/>
            </a:prstGeom>
          </p:spPr>
          <p:txBody>
            <a:bodyPr wrap="square">
              <a:spAutoFit/>
            </a:bodyPr>
            <a:lstStyle/>
            <a:p>
              <a:pPr lvl="0">
                <a:buFont typeface="Arial" panose="020B0604020202020204" pitchFamily="34" charset="0"/>
                <a:buChar char="•"/>
              </a:pPr>
              <a:r>
                <a:rPr lang="en-US" sz="1600" b="1" dirty="0">
                  <a:solidFill>
                    <a:prstClr val="white"/>
                  </a:solidFill>
                  <a:latin typeface="Arial" panose="020B0604020202020204" pitchFamily="34" charset="0"/>
                  <a:cs typeface="Arial" panose="020B0604020202020204" pitchFamily="34" charset="0"/>
                </a:rPr>
                <a:t>DHS FEMA NEHRP</a:t>
              </a:r>
            </a:p>
          </p:txBody>
        </p:sp>
      </p:grpSp>
      <p:sp>
        <p:nvSpPr>
          <p:cNvPr id="24" name="Shape 387"/>
          <p:cNvSpPr txBox="1">
            <a:spLocks/>
          </p:cNvSpPr>
          <p:nvPr/>
        </p:nvSpPr>
        <p:spPr>
          <a:xfrm>
            <a:off x="1460500" y="599269"/>
            <a:ext cx="10110183" cy="697087"/>
          </a:xfrm>
          <a:prstGeom prst="rect">
            <a:avLst/>
          </a:prstGeom>
          <a:noFill/>
          <a:ln>
            <a:noFill/>
          </a:ln>
        </p:spPr>
        <p:txBody>
          <a:bodyPr lIns="91425" tIns="45700" rIns="91425" bIns="45700" anchor="b"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accent1"/>
              </a:buClr>
              <a:buFont typeface="Source Sans Pro"/>
              <a:buNone/>
              <a:defRPr sz="4600" b="0" i="0" u="none" strike="noStrike" cap="none">
                <a:solidFill>
                  <a:schemeClr val="accent1"/>
                </a:solidFill>
                <a:latin typeface="Source Sans Pro"/>
                <a:ea typeface="Source Sans Pro"/>
                <a:cs typeface="Source Sans Pro"/>
                <a:sym typeface="Source Sans Pro"/>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pPr>
              <a:buSzPct val="25000"/>
            </a:pPr>
            <a:r>
              <a:rPr lang="en-US" sz="4000" dirty="0"/>
              <a:t>Information Sharing: Improving Situational Awareness and Decision Support</a:t>
            </a:r>
          </a:p>
        </p:txBody>
      </p:sp>
    </p:spTree>
    <p:extLst>
      <p:ext uri="{BB962C8B-B14F-4D97-AF65-F5344CB8AC3E}">
        <p14:creationId xmlns:p14="http://schemas.microsoft.com/office/powerpoint/2010/main" val="4245595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Away Message</a:t>
            </a:r>
          </a:p>
        </p:txBody>
      </p:sp>
      <p:sp>
        <p:nvSpPr>
          <p:cNvPr id="4" name="Footer Placeholder 3"/>
          <p:cNvSpPr>
            <a:spLocks noGrp="1"/>
          </p:cNvSpPr>
          <p:nvPr>
            <p:ph type="ftr" sz="quarter" idx="11"/>
          </p:nvPr>
        </p:nvSpPr>
        <p:spPr/>
        <p:txBody>
          <a:bodyPr/>
          <a:lstStyle/>
          <a:p>
            <a:r>
              <a:rPr lang="en-US"/>
              <a:t>napsgfoundation.org  |  @napsgfoundation</a:t>
            </a:r>
            <a:endParaRPr lang="en-US" dirty="0"/>
          </a:p>
        </p:txBody>
      </p:sp>
      <p:sp>
        <p:nvSpPr>
          <p:cNvPr id="5" name="Slide Number Placeholder 4"/>
          <p:cNvSpPr>
            <a:spLocks noGrp="1"/>
          </p:cNvSpPr>
          <p:nvPr>
            <p:ph type="sldNum" sz="quarter" idx="12"/>
          </p:nvPr>
        </p:nvSpPr>
        <p:spPr/>
        <p:txBody>
          <a:bodyPr/>
          <a:lstStyle/>
          <a:p>
            <a:fld id="{AF9C7FD6-C3DD-4C0C-8BE3-28BE94C76842}" type="slidenum">
              <a:rPr lang="en-US" smtClean="0"/>
              <a:t>11</a:t>
            </a:fld>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98284925"/>
              </p:ext>
            </p:extLst>
          </p:nvPr>
        </p:nvGraphicFramePr>
        <p:xfrm>
          <a:off x="-546265" y="1319214"/>
          <a:ext cx="12884728" cy="5176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9263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en-US" dirty="0"/>
              <a:t>Thank you!</a:t>
            </a:r>
          </a:p>
        </p:txBody>
      </p:sp>
      <p:sp>
        <p:nvSpPr>
          <p:cNvPr id="7" name="Subtitle 6"/>
          <p:cNvSpPr>
            <a:spLocks noGrp="1"/>
          </p:cNvSpPr>
          <p:nvPr>
            <p:ph type="subTitle" idx="1"/>
          </p:nvPr>
        </p:nvSpPr>
        <p:spPr>
          <a:xfrm>
            <a:off x="1472540" y="3720508"/>
            <a:ext cx="10217925" cy="1655762"/>
          </a:xfrm>
        </p:spPr>
        <p:txBody>
          <a:bodyPr>
            <a:normAutofit/>
          </a:bodyPr>
          <a:lstStyle/>
          <a:p>
            <a:r>
              <a:rPr lang="en-US" dirty="0"/>
              <a:t>Phil Beilin</a:t>
            </a:r>
          </a:p>
          <a:p>
            <a:r>
              <a:rPr lang="en-US" dirty="0"/>
              <a:t>City of Walnut Creek GIS Coordinator, CA GIS Council Chair 2017; NAPSG R9 co-Coordinator</a:t>
            </a:r>
          </a:p>
          <a:p>
            <a:r>
              <a:rPr lang="en-US" dirty="0">
                <a:hlinkClick r:id="rId2"/>
              </a:rPr>
              <a:t>http://californiaeqclearinghouse.org</a:t>
            </a:r>
            <a:r>
              <a:rPr lang="en-US" dirty="0"/>
              <a:t> or pbeilin@walnut-creek.org</a:t>
            </a:r>
          </a:p>
        </p:txBody>
      </p:sp>
      <p:sp>
        <p:nvSpPr>
          <p:cNvPr id="4" name="Footer Placeholder 3"/>
          <p:cNvSpPr>
            <a:spLocks noGrp="1"/>
          </p:cNvSpPr>
          <p:nvPr>
            <p:ph type="ftr" sz="quarter" idx="11"/>
          </p:nvPr>
        </p:nvSpPr>
        <p:spPr/>
        <p:txBody>
          <a:bodyPr/>
          <a:lstStyle/>
          <a:p>
            <a:r>
              <a:rPr lang="en-US"/>
              <a:t>napsgfoundation.org  |  @napsgfoundation</a:t>
            </a:r>
            <a:endParaRPr lang="en-US" dirty="0"/>
          </a:p>
        </p:txBody>
      </p:sp>
      <p:sp>
        <p:nvSpPr>
          <p:cNvPr id="5" name="Slide Number Placeholder 4"/>
          <p:cNvSpPr>
            <a:spLocks noGrp="1"/>
          </p:cNvSpPr>
          <p:nvPr>
            <p:ph type="sldNum" sz="quarter" idx="12"/>
          </p:nvPr>
        </p:nvSpPr>
        <p:spPr/>
        <p:txBody>
          <a:bodyPr/>
          <a:lstStyle/>
          <a:p>
            <a:fld id="{AF9C7FD6-C3DD-4C0C-8BE3-28BE94C76842}" type="slidenum">
              <a:rPr lang="en-US" smtClean="0"/>
              <a:t>12</a:t>
            </a:fld>
            <a:endParaRPr lang="en-US"/>
          </a:p>
        </p:txBody>
      </p:sp>
    </p:spTree>
    <p:extLst>
      <p:ext uri="{BB962C8B-B14F-4D97-AF65-F5344CB8AC3E}">
        <p14:creationId xmlns:p14="http://schemas.microsoft.com/office/powerpoint/2010/main" val="3337984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Synopsis of Your Story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70230417"/>
              </p:ext>
            </p:extLst>
          </p:nvPr>
        </p:nvGraphicFramePr>
        <p:xfrm>
          <a:off x="320634" y="1568595"/>
          <a:ext cx="11675156" cy="4950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a:t>napsgfoundation.org  |  @napsgfoundation</a:t>
            </a:r>
            <a:endParaRPr lang="en-US" dirty="0"/>
          </a:p>
        </p:txBody>
      </p:sp>
      <p:sp>
        <p:nvSpPr>
          <p:cNvPr id="5" name="Slide Number Placeholder 4"/>
          <p:cNvSpPr>
            <a:spLocks noGrp="1"/>
          </p:cNvSpPr>
          <p:nvPr>
            <p:ph type="sldNum" sz="quarter" idx="12"/>
          </p:nvPr>
        </p:nvSpPr>
        <p:spPr/>
        <p:txBody>
          <a:bodyPr/>
          <a:lstStyle/>
          <a:p>
            <a:fld id="{AF9C7FD6-C3DD-4C0C-8BE3-28BE94C76842}" type="slidenum">
              <a:rPr lang="en-US" smtClean="0"/>
              <a:t>2</a:t>
            </a:fld>
            <a:endParaRPr lang="en-US"/>
          </a:p>
        </p:txBody>
      </p:sp>
    </p:spTree>
    <p:extLst>
      <p:ext uri="{BB962C8B-B14F-4D97-AF65-F5344CB8AC3E}">
        <p14:creationId xmlns:p14="http://schemas.microsoft.com/office/powerpoint/2010/main" val="3606804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l="-24" r="-24"/>
          <a:stretch>
            <a:fillRect/>
          </a:stretch>
        </p:blipFill>
        <p:spPr>
          <a:xfrm>
            <a:off x="1828800" y="1600200"/>
            <a:ext cx="2757974" cy="2743200"/>
          </a:xfrm>
          <a:ln w="63500">
            <a:solidFill>
              <a:schemeClr val="accent6"/>
            </a:solidFill>
          </a:ln>
        </p:spPr>
      </p:pic>
      <p:pic>
        <p:nvPicPr>
          <p:cNvPr id="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848600" y="1600201"/>
            <a:ext cx="2057401" cy="2743201"/>
          </a:xfrm>
          <a:prstGeom prst="rect">
            <a:avLst/>
          </a:prstGeom>
          <a:ln w="63500">
            <a:solidFill>
              <a:schemeClr val="accent6"/>
            </a:solidFill>
          </a:ln>
        </p:spPr>
      </p:pic>
      <p:sp>
        <p:nvSpPr>
          <p:cNvPr id="7" name="Rectangle 13"/>
          <p:cNvSpPr txBox="1">
            <a:spLocks noChangeArrowheads="1"/>
          </p:cNvSpPr>
          <p:nvPr/>
        </p:nvSpPr>
        <p:spPr>
          <a:xfrm>
            <a:off x="1600200" y="5105400"/>
            <a:ext cx="8686800" cy="10287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2" charset="0"/>
              <a:buNone/>
            </a:pPr>
            <a:r>
              <a:rPr lang="en-US" sz="2000" dirty="0"/>
              <a:t>1</a:t>
            </a:r>
            <a:r>
              <a:rPr lang="en-US" sz="2000" baseline="30000" dirty="0"/>
              <a:t>st</a:t>
            </a:r>
            <a:r>
              <a:rPr lang="en-US" sz="2000" dirty="0"/>
              <a:t> Clearinghouse called for by Gov. Ronald Reagan after 1971 San Fernando Earthquake—2017 is our 46 Year Anniversary!</a:t>
            </a:r>
          </a:p>
          <a:p>
            <a:pPr>
              <a:buFont typeface="Wingdings 2" charset="0"/>
              <a:buNone/>
            </a:pPr>
            <a:endParaRPr lang="en-US" sz="2000" dirty="0"/>
          </a:p>
        </p:txBody>
      </p:sp>
      <p:pic>
        <p:nvPicPr>
          <p:cNvPr id="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1" y="1524000"/>
            <a:ext cx="2378075" cy="2869060"/>
          </a:xfrm>
          <a:prstGeom prst="rect">
            <a:avLst/>
          </a:prstGeom>
          <a:noFill/>
          <a:ln w="63500">
            <a:noFill/>
            <a:miter lim="800000"/>
            <a:headEnd/>
            <a:tailEnd/>
          </a:ln>
          <a:extLst>
            <a:ext uri="{909E8E84-426E-40DD-AFC4-6F175D3DCCD1}">
              <a14:hiddenFill xmlns:a14="http://schemas.microsoft.com/office/drawing/2010/main">
                <a:solidFill>
                  <a:srgbClr val="FFFFFF"/>
                </a:solidFill>
              </a14:hiddenFill>
            </a:ext>
          </a:extLst>
        </p:spPr>
      </p:pic>
      <p:sp>
        <p:nvSpPr>
          <p:cNvPr id="10" name="Title 9"/>
          <p:cNvSpPr>
            <a:spLocks noGrp="1"/>
          </p:cNvSpPr>
          <p:nvPr>
            <p:ph type="title"/>
          </p:nvPr>
        </p:nvSpPr>
        <p:spPr/>
        <p:txBody>
          <a:bodyPr/>
          <a:lstStyle/>
          <a:p>
            <a:r>
              <a:rPr lang="en-US" dirty="0"/>
              <a:t>Origins of the Clearinghouse Concept</a:t>
            </a:r>
          </a:p>
        </p:txBody>
      </p:sp>
    </p:spTree>
    <p:extLst>
      <p:ext uri="{BB962C8B-B14F-4D97-AF65-F5344CB8AC3E}">
        <p14:creationId xmlns:p14="http://schemas.microsoft.com/office/powerpoint/2010/main" val="3556890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732366" y="148281"/>
            <a:ext cx="10723035" cy="1024401"/>
          </a:xfrm>
          <a:prstGeom prst="rect">
            <a:avLst/>
          </a:prstGeom>
          <a:noFill/>
          <a:ln>
            <a:noFill/>
          </a:ln>
        </p:spPr>
        <p:txBody>
          <a:bodyPr lIns="91425" tIns="45700" rIns="91425" bIns="45700" anchor="b" anchorCtr="0">
            <a:noAutofit/>
          </a:bodyPr>
          <a:lstStyle/>
          <a:p>
            <a:pPr marL="0" marR="0" lvl="0" indent="0" rtl="0">
              <a:spcBef>
                <a:spcPts val="0"/>
              </a:spcBef>
              <a:buClr>
                <a:schemeClr val="accent1"/>
              </a:buClr>
              <a:buSzPct val="25000"/>
              <a:buFont typeface="Source Sans Pro"/>
              <a:buNone/>
            </a:pPr>
            <a:r>
              <a:rPr lang="en-US" sz="4600" b="0" i="0" u="none" strike="noStrike" cap="none" dirty="0">
                <a:solidFill>
                  <a:schemeClr val="tx1">
                    <a:lumMod val="85000"/>
                    <a:lumOff val="15000"/>
                  </a:schemeClr>
                </a:solidFill>
                <a:latin typeface="Source Sans Pro"/>
                <a:ea typeface="Source Sans Pro"/>
                <a:cs typeface="Source Sans Pro"/>
                <a:sym typeface="Source Sans Pro"/>
              </a:rPr>
              <a:t>Managing Organizations</a:t>
            </a:r>
          </a:p>
        </p:txBody>
      </p:sp>
      <p:sp>
        <p:nvSpPr>
          <p:cNvPr id="275" name="Shape 275"/>
          <p:cNvSpPr txBox="1">
            <a:spLocks noGrp="1"/>
          </p:cNvSpPr>
          <p:nvPr>
            <p:ph type="body" idx="1"/>
          </p:nvPr>
        </p:nvSpPr>
        <p:spPr>
          <a:xfrm>
            <a:off x="3730750" y="5697436"/>
            <a:ext cx="7527900" cy="374400"/>
          </a:xfrm>
          <a:prstGeom prst="rect">
            <a:avLst/>
          </a:prstGeom>
          <a:noFill/>
          <a:ln>
            <a:noFill/>
          </a:ln>
        </p:spPr>
        <p:txBody>
          <a:bodyPr lIns="91425" tIns="45700" rIns="91425" bIns="45700" anchor="ctr" anchorCtr="0">
            <a:noAutofit/>
          </a:bodyPr>
          <a:lstStyle/>
          <a:p>
            <a:pPr marL="0" marR="0" lvl="0" indent="0" algn="l" rtl="0">
              <a:lnSpc>
                <a:spcPct val="80000"/>
              </a:lnSpc>
              <a:spcBef>
                <a:spcPts val="2000"/>
              </a:spcBef>
              <a:buClr>
                <a:srgbClr val="6DB7D7"/>
              </a:buClr>
              <a:buSzPct val="25000"/>
              <a:buFont typeface="Noto Sans Symbols"/>
              <a:buNone/>
            </a:pPr>
            <a:r>
              <a:rPr lang="en-US" sz="2040" b="0" i="0" u="none" strike="noStrike" cap="none" dirty="0">
                <a:solidFill>
                  <a:srgbClr val="595959"/>
                </a:solidFill>
                <a:latin typeface="Source Sans Pro"/>
                <a:ea typeface="Source Sans Pro"/>
                <a:cs typeface="Source Sans Pro"/>
                <a:sym typeface="Source Sans Pro"/>
              </a:rPr>
              <a:t>California Seismic Safety Commission</a:t>
            </a:r>
          </a:p>
        </p:txBody>
      </p:sp>
      <p:pic>
        <p:nvPicPr>
          <p:cNvPr id="276" name="Shape 276"/>
          <p:cNvPicPr preferRelativeResize="0"/>
          <p:nvPr/>
        </p:nvPicPr>
        <p:blipFill rotWithShape="1">
          <a:blip r:embed="rId3">
            <a:alphaModFix/>
          </a:blip>
          <a:srcRect/>
          <a:stretch/>
        </p:blipFill>
        <p:spPr>
          <a:xfrm>
            <a:off x="2473856" y="1407879"/>
            <a:ext cx="796430" cy="1020424"/>
          </a:xfrm>
          <a:prstGeom prst="rect">
            <a:avLst/>
          </a:prstGeom>
          <a:noFill/>
          <a:ln>
            <a:noFill/>
          </a:ln>
        </p:spPr>
      </p:pic>
      <p:pic>
        <p:nvPicPr>
          <p:cNvPr id="277" name="Shape 277"/>
          <p:cNvPicPr preferRelativeResize="0"/>
          <p:nvPr/>
        </p:nvPicPr>
        <p:blipFill rotWithShape="1">
          <a:blip r:embed="rId4">
            <a:alphaModFix/>
          </a:blip>
          <a:srcRect/>
          <a:stretch/>
        </p:blipFill>
        <p:spPr>
          <a:xfrm>
            <a:off x="1407292" y="3543892"/>
            <a:ext cx="2057697" cy="805566"/>
          </a:xfrm>
          <a:prstGeom prst="rect">
            <a:avLst/>
          </a:prstGeom>
          <a:noFill/>
          <a:ln>
            <a:noFill/>
          </a:ln>
        </p:spPr>
      </p:pic>
      <p:pic>
        <p:nvPicPr>
          <p:cNvPr id="278" name="Shape 278"/>
          <p:cNvPicPr preferRelativeResize="0"/>
          <p:nvPr/>
        </p:nvPicPr>
        <p:blipFill rotWithShape="1">
          <a:blip r:embed="rId5">
            <a:alphaModFix/>
          </a:blip>
          <a:srcRect/>
          <a:stretch/>
        </p:blipFill>
        <p:spPr>
          <a:xfrm>
            <a:off x="2494878" y="5465742"/>
            <a:ext cx="837780" cy="837780"/>
          </a:xfrm>
          <a:prstGeom prst="rect">
            <a:avLst/>
          </a:prstGeom>
          <a:noFill/>
          <a:ln>
            <a:noFill/>
          </a:ln>
        </p:spPr>
      </p:pic>
      <p:pic>
        <p:nvPicPr>
          <p:cNvPr id="279" name="Shape 279"/>
          <p:cNvPicPr preferRelativeResize="0"/>
          <p:nvPr/>
        </p:nvPicPr>
        <p:blipFill rotWithShape="1">
          <a:blip r:embed="rId6">
            <a:alphaModFix/>
          </a:blip>
          <a:srcRect/>
          <a:stretch/>
        </p:blipFill>
        <p:spPr>
          <a:xfrm>
            <a:off x="2371834" y="2605550"/>
            <a:ext cx="982615" cy="761526"/>
          </a:xfrm>
          <a:prstGeom prst="rect">
            <a:avLst/>
          </a:prstGeom>
          <a:noFill/>
          <a:ln>
            <a:noFill/>
          </a:ln>
        </p:spPr>
      </p:pic>
      <p:pic>
        <p:nvPicPr>
          <p:cNvPr id="280" name="Shape 280"/>
          <p:cNvPicPr preferRelativeResize="0"/>
          <p:nvPr/>
        </p:nvPicPr>
        <p:blipFill rotWithShape="1">
          <a:blip r:embed="rId7">
            <a:alphaModFix/>
          </a:blip>
          <a:srcRect/>
          <a:stretch/>
        </p:blipFill>
        <p:spPr>
          <a:xfrm>
            <a:off x="1498970" y="4637021"/>
            <a:ext cx="1836168" cy="677087"/>
          </a:xfrm>
          <a:prstGeom prst="rect">
            <a:avLst/>
          </a:prstGeom>
          <a:noFill/>
          <a:ln>
            <a:noFill/>
          </a:ln>
        </p:spPr>
      </p:pic>
      <p:sp>
        <p:nvSpPr>
          <p:cNvPr id="281" name="Shape 281"/>
          <p:cNvSpPr txBox="1"/>
          <p:nvPr/>
        </p:nvSpPr>
        <p:spPr>
          <a:xfrm>
            <a:off x="3730749" y="1407875"/>
            <a:ext cx="7724651" cy="1020300"/>
          </a:xfrm>
          <a:prstGeom prst="rect">
            <a:avLst/>
          </a:prstGeom>
          <a:noFill/>
          <a:ln>
            <a:noFill/>
          </a:ln>
        </p:spPr>
        <p:txBody>
          <a:bodyPr lIns="91425" tIns="91425" rIns="91425" bIns="91425" anchor="ctr" anchorCtr="0">
            <a:noAutofit/>
          </a:bodyPr>
          <a:lstStyle/>
          <a:p>
            <a:pPr lvl="0" rtl="0">
              <a:spcBef>
                <a:spcPts val="0"/>
              </a:spcBef>
              <a:buNone/>
            </a:pPr>
            <a:r>
              <a:rPr lang="en-US" sz="2040" dirty="0">
                <a:solidFill>
                  <a:srgbClr val="595959"/>
                </a:solidFill>
                <a:latin typeface="Source Sans Pro"/>
                <a:ea typeface="Source Sans Pro"/>
                <a:cs typeface="Source Sans Pro"/>
                <a:sym typeface="Source Sans Pro"/>
              </a:rPr>
              <a:t>Chair: California Geological Survey (Permanent Lead Agency) </a:t>
            </a:r>
          </a:p>
        </p:txBody>
      </p:sp>
      <p:sp>
        <p:nvSpPr>
          <p:cNvPr id="282" name="Shape 282"/>
          <p:cNvSpPr txBox="1"/>
          <p:nvPr/>
        </p:nvSpPr>
        <p:spPr>
          <a:xfrm>
            <a:off x="3730750" y="2552700"/>
            <a:ext cx="8092500" cy="508800"/>
          </a:xfrm>
          <a:prstGeom prst="rect">
            <a:avLst/>
          </a:prstGeom>
          <a:noFill/>
          <a:ln>
            <a:noFill/>
          </a:ln>
        </p:spPr>
        <p:txBody>
          <a:bodyPr lIns="91425" tIns="91425" rIns="91425" bIns="91425" anchor="ctr" anchorCtr="0">
            <a:noAutofit/>
          </a:bodyPr>
          <a:lstStyle/>
          <a:p>
            <a:pPr lvl="0" rtl="0">
              <a:buNone/>
            </a:pPr>
            <a:r>
              <a:rPr lang="en-US" sz="2040" dirty="0">
                <a:solidFill>
                  <a:srgbClr val="595959"/>
                </a:solidFill>
                <a:latin typeface="Source Sans Pro"/>
                <a:ea typeface="Source Sans Pro"/>
                <a:cs typeface="Source Sans Pro"/>
                <a:sym typeface="Source Sans Pro"/>
              </a:rPr>
              <a:t>Vice Chair: Earthquake Engineering Research Institute</a:t>
            </a:r>
          </a:p>
        </p:txBody>
      </p:sp>
      <p:sp>
        <p:nvSpPr>
          <p:cNvPr id="283" name="Shape 283"/>
          <p:cNvSpPr txBox="1"/>
          <p:nvPr/>
        </p:nvSpPr>
        <p:spPr>
          <a:xfrm>
            <a:off x="3730750" y="3543900"/>
            <a:ext cx="8435400" cy="508800"/>
          </a:xfrm>
          <a:prstGeom prst="rect">
            <a:avLst/>
          </a:prstGeom>
          <a:noFill/>
          <a:ln>
            <a:noFill/>
          </a:ln>
        </p:spPr>
        <p:txBody>
          <a:bodyPr lIns="91425" tIns="91425" rIns="91425" bIns="91425" anchor="ctr" anchorCtr="0">
            <a:noAutofit/>
          </a:bodyPr>
          <a:lstStyle/>
          <a:p>
            <a:pPr lvl="0" rtl="0">
              <a:buNone/>
            </a:pPr>
            <a:r>
              <a:rPr lang="en-US" sz="2040" dirty="0">
                <a:solidFill>
                  <a:srgbClr val="595959"/>
                </a:solidFill>
                <a:latin typeface="Source Sans Pro"/>
                <a:ea typeface="Source Sans Pro"/>
                <a:cs typeface="Source Sans Pro"/>
                <a:sym typeface="Source Sans Pro"/>
              </a:rPr>
              <a:t>California Office of Emergency Services</a:t>
            </a:r>
          </a:p>
        </p:txBody>
      </p:sp>
      <p:sp>
        <p:nvSpPr>
          <p:cNvPr id="284" name="Shape 284"/>
          <p:cNvSpPr txBox="1"/>
          <p:nvPr/>
        </p:nvSpPr>
        <p:spPr>
          <a:xfrm>
            <a:off x="3730750" y="4537262"/>
            <a:ext cx="4293000" cy="571800"/>
          </a:xfrm>
          <a:prstGeom prst="rect">
            <a:avLst/>
          </a:prstGeom>
          <a:noFill/>
          <a:ln>
            <a:noFill/>
          </a:ln>
        </p:spPr>
        <p:txBody>
          <a:bodyPr lIns="91425" tIns="91425" rIns="91425" bIns="91425" anchor="ctr" anchorCtr="0">
            <a:noAutofit/>
          </a:bodyPr>
          <a:lstStyle/>
          <a:p>
            <a:pPr lvl="0" rtl="0">
              <a:lnSpc>
                <a:spcPct val="80000"/>
              </a:lnSpc>
              <a:spcBef>
                <a:spcPts val="2000"/>
              </a:spcBef>
              <a:buNone/>
            </a:pPr>
            <a:r>
              <a:rPr lang="en-US" sz="2040" dirty="0">
                <a:solidFill>
                  <a:srgbClr val="595959"/>
                </a:solidFill>
                <a:latin typeface="Source Sans Pro"/>
                <a:ea typeface="Source Sans Pro"/>
                <a:cs typeface="Source Sans Pro"/>
                <a:sym typeface="Source Sans Pro"/>
              </a:rPr>
              <a:t>U.S. Geological Survey</a:t>
            </a:r>
          </a:p>
        </p:txBody>
      </p:sp>
    </p:spTree>
    <p:extLst>
      <p:ext uri="{BB962C8B-B14F-4D97-AF65-F5344CB8AC3E}">
        <p14:creationId xmlns:p14="http://schemas.microsoft.com/office/powerpoint/2010/main" val="3822260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732366" y="107576"/>
            <a:ext cx="10723035" cy="1336956"/>
          </a:xfrm>
          <a:prstGeom prst="rect">
            <a:avLst/>
          </a:prstGeom>
          <a:noFill/>
          <a:ln>
            <a:noFill/>
          </a:ln>
        </p:spPr>
        <p:txBody>
          <a:bodyPr lIns="91425" tIns="45700" rIns="91425" bIns="45700" anchor="ctr" anchorCtr="0">
            <a:noAutofit/>
          </a:bodyPr>
          <a:lstStyle/>
          <a:p>
            <a:pPr marL="0" marR="0" lvl="0" indent="0" algn="l" rtl="0">
              <a:spcBef>
                <a:spcPts val="0"/>
              </a:spcBef>
              <a:buClr>
                <a:schemeClr val="accent1"/>
              </a:buClr>
              <a:buSzPct val="25000"/>
              <a:buFont typeface="Source Sans Pro"/>
              <a:buNone/>
            </a:pPr>
            <a:r>
              <a:rPr lang="en-US" sz="4600" b="0" i="0" u="none" strike="noStrike" cap="none" dirty="0">
                <a:solidFill>
                  <a:schemeClr val="tx1">
                    <a:lumMod val="95000"/>
                    <a:lumOff val="5000"/>
                  </a:schemeClr>
                </a:solidFill>
                <a:latin typeface="Source Sans Pro"/>
                <a:ea typeface="Source Sans Pro"/>
                <a:cs typeface="Source Sans Pro"/>
                <a:sym typeface="Source Sans Pro"/>
              </a:rPr>
              <a:t>Clearinghouse Objectives</a:t>
            </a:r>
          </a:p>
        </p:txBody>
      </p:sp>
      <p:sp>
        <p:nvSpPr>
          <p:cNvPr id="308" name="Shape 308"/>
          <p:cNvSpPr txBox="1">
            <a:spLocks noGrp="1"/>
          </p:cNvSpPr>
          <p:nvPr>
            <p:ph type="body" idx="1"/>
          </p:nvPr>
        </p:nvSpPr>
        <p:spPr>
          <a:xfrm>
            <a:off x="561450" y="1167900"/>
            <a:ext cx="7111500" cy="5043600"/>
          </a:xfrm>
          <a:prstGeom prst="rect">
            <a:avLst/>
          </a:prstGeom>
          <a:noFill/>
          <a:ln>
            <a:noFill/>
          </a:ln>
        </p:spPr>
        <p:txBody>
          <a:bodyPr lIns="91425" tIns="45700" rIns="91425" bIns="45700" anchor="t" anchorCtr="0">
            <a:noAutofit/>
          </a:bodyPr>
          <a:lstStyle/>
          <a:p>
            <a:pPr marL="349250" marR="0" lvl="0" indent="-349250" algn="l" rtl="0">
              <a:lnSpc>
                <a:spcPct val="80000"/>
              </a:lnSpc>
              <a:spcBef>
                <a:spcPts val="0"/>
              </a:spcBef>
              <a:spcAft>
                <a:spcPts val="0"/>
              </a:spcAft>
              <a:buClr>
                <a:srgbClr val="6DB7D7"/>
              </a:buClr>
              <a:buSzPct val="107684"/>
              <a:buFont typeface="Noto Sans Symbols"/>
              <a:buChar char="●"/>
            </a:pPr>
            <a:r>
              <a:rPr lang="en-US" sz="1860" b="0" i="0" u="none" strike="noStrike" cap="none" dirty="0">
                <a:solidFill>
                  <a:srgbClr val="595959"/>
                </a:solidFill>
                <a:latin typeface="Source Sans Pro"/>
                <a:ea typeface="Source Sans Pro"/>
                <a:cs typeface="Source Sans Pro"/>
                <a:sym typeface="Source Sans Pro"/>
              </a:rPr>
              <a:t>Facilitate  field investigations by earth scientists, engineers and social scientists, who converge on the disaster site</a:t>
            </a:r>
          </a:p>
          <a:p>
            <a:pPr marL="349250" marR="0" lvl="0" indent="-349250" algn="l" rtl="0">
              <a:lnSpc>
                <a:spcPct val="80000"/>
              </a:lnSpc>
              <a:spcBef>
                <a:spcPts val="2000"/>
              </a:spcBef>
              <a:spcAft>
                <a:spcPts val="0"/>
              </a:spcAft>
              <a:buClr>
                <a:srgbClr val="6DB7D7"/>
              </a:buClr>
              <a:buSzPct val="107684"/>
              <a:buFont typeface="Noto Sans Symbols"/>
              <a:buChar char="●"/>
            </a:pPr>
            <a:r>
              <a:rPr lang="en-US" sz="1860" b="0" i="0" u="none" strike="noStrike" cap="none" dirty="0">
                <a:solidFill>
                  <a:srgbClr val="595959"/>
                </a:solidFill>
                <a:latin typeface="Source Sans Pro"/>
                <a:ea typeface="Source Sans Pro"/>
                <a:cs typeface="Source Sans Pro"/>
                <a:sym typeface="Source Sans Pro"/>
              </a:rPr>
              <a:t>Synthesize information for response agencies</a:t>
            </a:r>
          </a:p>
          <a:p>
            <a:pPr marL="349250" marR="0" lvl="0" indent="-349250" algn="l" rtl="0">
              <a:lnSpc>
                <a:spcPct val="80000"/>
              </a:lnSpc>
              <a:spcBef>
                <a:spcPts val="2000"/>
              </a:spcBef>
              <a:buClr>
                <a:srgbClr val="6DB7D7"/>
              </a:buClr>
              <a:buSzPct val="107684"/>
              <a:buFont typeface="Noto Sans Symbols"/>
              <a:buChar char="●"/>
            </a:pPr>
            <a:r>
              <a:rPr lang="en-US" sz="1860" b="0" i="0" u="none" strike="noStrike" cap="none" dirty="0">
                <a:solidFill>
                  <a:srgbClr val="595959"/>
                </a:solidFill>
                <a:latin typeface="Source Sans Pro"/>
                <a:ea typeface="Source Sans Pro"/>
                <a:cs typeface="Source Sans Pro"/>
                <a:sym typeface="Source Sans Pro"/>
              </a:rPr>
              <a:t>Clearinghouse </a:t>
            </a:r>
            <a:r>
              <a:rPr lang="en-US" sz="1860" b="0" i="0" u="sng" strike="noStrike" cap="none" dirty="0">
                <a:solidFill>
                  <a:srgbClr val="595959"/>
                </a:solidFill>
                <a:latin typeface="Source Sans Pro"/>
                <a:ea typeface="Source Sans Pro"/>
                <a:cs typeface="Source Sans Pro"/>
                <a:sym typeface="Source Sans Pro"/>
              </a:rPr>
              <a:t>does not</a:t>
            </a:r>
            <a:r>
              <a:rPr lang="en-US" sz="1860" dirty="0"/>
              <a:t> </a:t>
            </a:r>
            <a:r>
              <a:rPr lang="en-US" sz="1860" b="0" i="0" u="none" strike="noStrike" cap="none" dirty="0">
                <a:solidFill>
                  <a:srgbClr val="595959"/>
                </a:solidFill>
                <a:latin typeface="Source Sans Pro"/>
                <a:ea typeface="Source Sans Pro"/>
                <a:cs typeface="Source Sans Pro"/>
                <a:sym typeface="Source Sans Pro"/>
              </a:rPr>
              <a:t>direct or control activities of participants</a:t>
            </a:r>
          </a:p>
        </p:txBody>
      </p:sp>
      <p:sp>
        <p:nvSpPr>
          <p:cNvPr id="311" name="Shape 311"/>
          <p:cNvSpPr txBox="1"/>
          <p:nvPr/>
        </p:nvSpPr>
        <p:spPr>
          <a:xfrm>
            <a:off x="7315654" y="4526016"/>
            <a:ext cx="3990348" cy="30777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0" i="0" u="none" strike="noStrike" cap="none" dirty="0">
                <a:solidFill>
                  <a:schemeClr val="lt1"/>
                </a:solidFill>
                <a:latin typeface="Source Sans Pro"/>
                <a:ea typeface="Source Sans Pro"/>
                <a:cs typeface="Source Sans Pro"/>
                <a:sym typeface="Source Sans Pro"/>
              </a:rPr>
              <a:t>Nisqually, WA Clearinghouse, Feb. 2001</a:t>
            </a:r>
          </a:p>
        </p:txBody>
      </p:sp>
      <p:pic>
        <p:nvPicPr>
          <p:cNvPr id="312" name="Shape 312"/>
          <p:cNvPicPr preferRelativeResize="0"/>
          <p:nvPr/>
        </p:nvPicPr>
        <p:blipFill rotWithShape="1">
          <a:blip r:embed="rId3">
            <a:alphaModFix/>
          </a:blip>
          <a:srcRect l="7270"/>
          <a:stretch/>
        </p:blipFill>
        <p:spPr>
          <a:xfrm>
            <a:off x="7901638" y="3446410"/>
            <a:ext cx="3816600" cy="2901900"/>
          </a:xfrm>
          <a:prstGeom prst="rect">
            <a:avLst/>
          </a:prstGeom>
          <a:noFill/>
          <a:ln w="9525" cap="flat" cmpd="sng">
            <a:solidFill>
              <a:schemeClr val="dk1"/>
            </a:solidFill>
            <a:prstDash val="solid"/>
            <a:miter/>
            <a:headEnd type="none" w="med" len="med"/>
            <a:tailEnd type="none" w="med" len="med"/>
          </a:ln>
        </p:spPr>
      </p:pic>
      <p:pic>
        <p:nvPicPr>
          <p:cNvPr id="2" name="Picture 1"/>
          <p:cNvPicPr>
            <a:picLocks noChangeAspect="1"/>
          </p:cNvPicPr>
          <p:nvPr/>
        </p:nvPicPr>
        <p:blipFill>
          <a:blip r:embed="rId4"/>
          <a:stretch>
            <a:fillRect/>
          </a:stretch>
        </p:blipFill>
        <p:spPr>
          <a:xfrm>
            <a:off x="7843866" y="290809"/>
            <a:ext cx="3810000" cy="2857500"/>
          </a:xfrm>
          <a:prstGeom prst="rect">
            <a:avLst/>
          </a:prstGeom>
        </p:spPr>
      </p:pic>
      <p:sp>
        <p:nvSpPr>
          <p:cNvPr id="3" name="TextBox 2"/>
          <p:cNvSpPr txBox="1"/>
          <p:nvPr/>
        </p:nvSpPr>
        <p:spPr>
          <a:xfrm>
            <a:off x="8342188" y="2854469"/>
            <a:ext cx="4760798" cy="261610"/>
          </a:xfrm>
          <a:prstGeom prst="rect">
            <a:avLst/>
          </a:prstGeom>
          <a:noFill/>
        </p:spPr>
        <p:txBody>
          <a:bodyPr wrap="square" rtlCol="0">
            <a:spAutoFit/>
          </a:bodyPr>
          <a:lstStyle/>
          <a:p>
            <a:r>
              <a:rPr lang="en-US" sz="1100" dirty="0">
                <a:solidFill>
                  <a:schemeClr val="bg1"/>
                </a:solidFill>
              </a:rPr>
              <a:t>2014 S. Napa Earthquake, </a:t>
            </a:r>
            <a:r>
              <a:rPr lang="en-US" sz="800" dirty="0">
                <a:solidFill>
                  <a:schemeClr val="bg1"/>
                </a:solidFill>
              </a:rPr>
              <a:t>DR-4193        (photo A.Rosinski)</a:t>
            </a:r>
          </a:p>
        </p:txBody>
      </p:sp>
    </p:spTree>
    <p:extLst>
      <p:ext uri="{BB962C8B-B14F-4D97-AF65-F5344CB8AC3E}">
        <p14:creationId xmlns:p14="http://schemas.microsoft.com/office/powerpoint/2010/main" val="1926636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59490594"/>
              </p:ext>
            </p:extLst>
          </p:nvPr>
        </p:nvGraphicFramePr>
        <p:xfrm>
          <a:off x="1965159" y="949158"/>
          <a:ext cx="8622631" cy="5659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hape 837"/>
          <p:cNvSpPr txBox="1">
            <a:spLocks/>
          </p:cNvSpPr>
          <p:nvPr/>
        </p:nvSpPr>
        <p:spPr>
          <a:xfrm>
            <a:off x="0" y="-240615"/>
            <a:ext cx="11919581" cy="1001128"/>
          </a:xfrm>
          <a:prstGeom prst="rect">
            <a:avLst/>
          </a:prstGeom>
          <a:noFill/>
          <a:ln>
            <a:noFill/>
          </a:ln>
        </p:spPr>
        <p:txBody>
          <a:bodyPr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buClr>
                <a:schemeClr val="accent1"/>
              </a:buClr>
              <a:buSzPct val="25000"/>
              <a:buFont typeface="Source Sans Pro"/>
              <a:buNone/>
            </a:pPr>
            <a:r>
              <a:rPr lang="en-US" sz="4600" dirty="0">
                <a:solidFill>
                  <a:schemeClr val="accent1"/>
                </a:solidFill>
                <a:latin typeface="Source Sans Pro"/>
                <a:ea typeface="Source Sans Pro"/>
                <a:cs typeface="Source Sans Pro"/>
                <a:sym typeface="Source Sans Pro"/>
              </a:rPr>
              <a:t>Clearinghouse Exercise Successes</a:t>
            </a:r>
          </a:p>
        </p:txBody>
      </p:sp>
      <p:sp>
        <p:nvSpPr>
          <p:cNvPr id="6" name="TextBox 5"/>
          <p:cNvSpPr txBox="1"/>
          <p:nvPr/>
        </p:nvSpPr>
        <p:spPr>
          <a:xfrm>
            <a:off x="5289200" y="3456825"/>
            <a:ext cx="2539864" cy="461665"/>
          </a:xfrm>
          <a:prstGeom prst="rect">
            <a:avLst/>
          </a:prstGeom>
          <a:noFill/>
        </p:spPr>
        <p:txBody>
          <a:bodyPr wrap="square" rtlCol="0">
            <a:spAutoFit/>
          </a:bodyPr>
          <a:lstStyle/>
          <a:p>
            <a:r>
              <a:rPr lang="en-US" sz="2400" b="1" dirty="0">
                <a:solidFill>
                  <a:srgbClr val="FF0000"/>
                </a:solidFill>
                <a:effectLst>
                  <a:glow rad="101600">
                    <a:srgbClr val="FFFF00">
                      <a:alpha val="75000"/>
                    </a:srgbClr>
                  </a:glow>
                </a:effectLst>
              </a:rPr>
              <a:t>9 EXERCISES</a:t>
            </a:r>
            <a:endParaRPr lang="en-US" sz="2400" dirty="0"/>
          </a:p>
        </p:txBody>
      </p:sp>
    </p:spTree>
    <p:extLst>
      <p:ext uri="{BB962C8B-B14F-4D97-AF65-F5344CB8AC3E}">
        <p14:creationId xmlns:p14="http://schemas.microsoft.com/office/powerpoint/2010/main" val="835591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1 2"/>
          <p:cNvSpPr/>
          <p:nvPr/>
        </p:nvSpPr>
        <p:spPr>
          <a:xfrm>
            <a:off x="1905000" y="0"/>
            <a:ext cx="8610600" cy="2590800"/>
          </a:xfrm>
          <a:prstGeom prst="irregularSeal1">
            <a:avLst/>
          </a:prstGeom>
          <a:pattFill prst="pct20">
            <a:fgClr>
              <a:schemeClr val="accent4"/>
            </a:fgClr>
            <a:bgClr>
              <a:schemeClr val="accent3"/>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017777" y="5934670"/>
            <a:ext cx="7619999" cy="738664"/>
          </a:xfrm>
          <a:prstGeom prst="rect">
            <a:avLst/>
          </a:prstGeom>
          <a:noFill/>
        </p:spPr>
        <p:txBody>
          <a:bodyPr wrap="square" rtlCol="0">
            <a:spAutoFit/>
          </a:bodyPr>
          <a:lstStyle/>
          <a:p>
            <a:r>
              <a:rPr lang="en-US" dirty="0"/>
              <a:t>Sept. 22, 2015: </a:t>
            </a:r>
            <a:r>
              <a:rPr lang="en-US" b="1" dirty="0"/>
              <a:t>“…a geospatial method, technique, capability or resource that provides superior support to the mission; and is used by the geospatial community as a benchmark for success”</a:t>
            </a:r>
          </a:p>
        </p:txBody>
      </p:sp>
      <p:grpSp>
        <p:nvGrpSpPr>
          <p:cNvPr id="9" name="Group 8"/>
          <p:cNvGrpSpPr/>
          <p:nvPr/>
        </p:nvGrpSpPr>
        <p:grpSpPr>
          <a:xfrm>
            <a:off x="1728558" y="2662535"/>
            <a:ext cx="8482243" cy="3124200"/>
            <a:chOff x="230934" y="2590800"/>
            <a:chExt cx="8482243" cy="3124200"/>
          </a:xfrm>
        </p:grpSpPr>
        <p:pic>
          <p:nvPicPr>
            <p:cNvPr id="6" name="Picture 5"/>
            <p:cNvPicPr>
              <a:picLocks noChangeAspect="1"/>
            </p:cNvPicPr>
            <p:nvPr/>
          </p:nvPicPr>
          <p:blipFill>
            <a:blip r:embed="rId3"/>
            <a:stretch>
              <a:fillRect/>
            </a:stretch>
          </p:blipFill>
          <p:spPr>
            <a:xfrm>
              <a:off x="230934" y="2590800"/>
              <a:ext cx="8482243" cy="3124200"/>
            </a:xfrm>
            <a:prstGeom prst="rect">
              <a:avLst/>
            </a:prstGeom>
          </p:spPr>
        </p:pic>
        <p:sp>
          <p:nvSpPr>
            <p:cNvPr id="8" name="TextBox 7"/>
            <p:cNvSpPr txBox="1"/>
            <p:nvPr/>
          </p:nvSpPr>
          <p:spPr>
            <a:xfrm>
              <a:off x="685800" y="5181600"/>
              <a:ext cx="1981200" cy="369332"/>
            </a:xfrm>
            <a:prstGeom prst="rect">
              <a:avLst/>
            </a:prstGeom>
            <a:solidFill>
              <a:srgbClr val="FFFF00"/>
            </a:solidFill>
          </p:spPr>
          <p:txBody>
            <a:bodyPr wrap="square" rtlCol="0">
              <a:spAutoFit/>
            </a:bodyPr>
            <a:lstStyle/>
            <a:p>
              <a:r>
                <a:rPr lang="en-US" sz="900" b="1" dirty="0">
                  <a:solidFill>
                    <a:schemeClr val="accent1"/>
                  </a:solidFill>
                </a:rPr>
                <a:t>California Earthquake Clearinghouse</a:t>
              </a:r>
            </a:p>
          </p:txBody>
        </p:sp>
      </p:grpSp>
      <p:sp>
        <p:nvSpPr>
          <p:cNvPr id="10" name="Shape 387"/>
          <p:cNvSpPr txBox="1">
            <a:spLocks/>
          </p:cNvSpPr>
          <p:nvPr/>
        </p:nvSpPr>
        <p:spPr>
          <a:xfrm>
            <a:off x="1183750" y="1418690"/>
            <a:ext cx="9398022" cy="697087"/>
          </a:xfrm>
          <a:prstGeom prst="rect">
            <a:avLst/>
          </a:prstGeom>
          <a:noFill/>
          <a:ln>
            <a:noFill/>
          </a:ln>
        </p:spPr>
        <p:txBody>
          <a:bodyPr lIns="91425" tIns="45700" rIns="91425" bIns="45700" anchor="b"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accent1"/>
              </a:buClr>
              <a:buFont typeface="Source Sans Pro"/>
              <a:buNone/>
              <a:defRPr sz="4600" b="0" i="0" u="none" strike="noStrike" cap="none">
                <a:solidFill>
                  <a:schemeClr val="accent1"/>
                </a:solidFill>
                <a:latin typeface="Source Sans Pro"/>
                <a:ea typeface="Source Sans Pro"/>
                <a:cs typeface="Source Sans Pro"/>
                <a:sym typeface="Source Sans Pro"/>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pPr>
              <a:buSzPct val="25000"/>
            </a:pPr>
            <a:r>
              <a:rPr lang="en-US" sz="3600" b="1" dirty="0">
                <a:solidFill>
                  <a:schemeClr val="bg2"/>
                </a:solidFill>
                <a:effectLst>
                  <a:outerShdw blurRad="50800" dist="50800" dir="5400000" algn="ctr" rotWithShape="0">
                    <a:schemeClr val="accent4"/>
                  </a:outerShdw>
                </a:effectLst>
              </a:rPr>
              <a:t>CA CLEARINGHOUSE RECOGNIZED BY </a:t>
            </a:r>
          </a:p>
          <a:p>
            <a:pPr>
              <a:buSzPct val="25000"/>
            </a:pPr>
            <a:r>
              <a:rPr lang="en-US" sz="3600" b="1" dirty="0">
                <a:solidFill>
                  <a:schemeClr val="bg2"/>
                </a:solidFill>
                <a:effectLst>
                  <a:outerShdw blurRad="50800" dist="50800" dir="5400000" algn="ctr" rotWithShape="0">
                    <a:schemeClr val="accent4"/>
                  </a:outerShdw>
                </a:effectLst>
              </a:rPr>
              <a:t>U.S. Department of Homeland Security as a GeoCONOPS Best Practice!</a:t>
            </a:r>
          </a:p>
        </p:txBody>
      </p:sp>
    </p:spTree>
    <p:extLst>
      <p:ext uri="{BB962C8B-B14F-4D97-AF65-F5344CB8AC3E}">
        <p14:creationId xmlns:p14="http://schemas.microsoft.com/office/powerpoint/2010/main" val="58408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30411" y="2668872"/>
            <a:ext cx="4633702" cy="4308872"/>
          </a:xfrm>
          <a:prstGeom prst="rect">
            <a:avLst/>
          </a:prstGeom>
          <a:noFill/>
        </p:spPr>
        <p:txBody>
          <a:bodyPr wrap="square" rtlCol="0">
            <a:spAutoFit/>
          </a:bodyPr>
          <a:lstStyle/>
          <a:p>
            <a:pPr marL="285750" indent="-285750">
              <a:buFont typeface="Arial" panose="020B0604020202020204" pitchFamily="34" charset="0"/>
              <a:buChar char="•"/>
            </a:pPr>
            <a:r>
              <a:rPr lang="en-US" sz="2000" dirty="0"/>
              <a:t>Common Operational Data - Multiple data sources and formats orchestrated and made available to other applications</a:t>
            </a:r>
          </a:p>
          <a:p>
            <a:pPr marL="285750" indent="-285750">
              <a:buFont typeface="Arial" panose="020B0604020202020204" pitchFamily="34" charset="0"/>
              <a:buChar char="•"/>
            </a:pPr>
            <a:r>
              <a:rPr lang="en-US" sz="2000" dirty="0"/>
              <a:t>Make data intelligent so can use for analysis so responders can make informed decisions</a:t>
            </a:r>
          </a:p>
          <a:p>
            <a:pPr marL="285750" indent="-285750">
              <a:buFont typeface="Arial" panose="020B0604020202020204" pitchFamily="34" charset="0"/>
              <a:buChar char="•"/>
            </a:pPr>
            <a:r>
              <a:rPr lang="en-US" sz="2000" dirty="0"/>
              <a:t>Support sharing on both geospatial and NON-geospatial information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hlinkClick r:id="rId3"/>
              </a:rPr>
              <a:t>https://www.youtube.com/watch?v=m5GvWUeTFvE&amp;feature=youtu.be</a:t>
            </a:r>
            <a:endParaRPr lang="en-US" sz="2000" dirty="0"/>
          </a:p>
          <a:p>
            <a:endParaRPr lang="en-US" sz="2000" dirty="0"/>
          </a:p>
          <a:p>
            <a:pPr marL="285750" indent="-285750">
              <a:buFont typeface="Arial" panose="020B0604020202020204" pitchFamily="34" charset="0"/>
              <a:buChar char="•"/>
            </a:pPr>
            <a:endParaRPr lang="en-US" dirty="0"/>
          </a:p>
        </p:txBody>
      </p:sp>
      <p:sp>
        <p:nvSpPr>
          <p:cNvPr id="5" name="Explosion 1 4"/>
          <p:cNvSpPr/>
          <p:nvPr/>
        </p:nvSpPr>
        <p:spPr>
          <a:xfrm>
            <a:off x="2164772" y="78072"/>
            <a:ext cx="8610600" cy="2590800"/>
          </a:xfrm>
          <a:prstGeom prst="irregularSeal1">
            <a:avLst/>
          </a:prstGeom>
          <a:pattFill prst="pct20">
            <a:fgClr>
              <a:schemeClr val="accent4"/>
            </a:fgClr>
            <a:bgClr>
              <a:schemeClr val="accent3"/>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41213" y="961674"/>
            <a:ext cx="10722900" cy="1337100"/>
          </a:xfrm>
        </p:spPr>
        <p:txBody>
          <a:bodyPr/>
          <a:lstStyle/>
          <a:p>
            <a:r>
              <a:rPr lang="en-US" sz="3600" b="1" dirty="0">
                <a:solidFill>
                  <a:schemeClr val="bg2"/>
                </a:solidFill>
                <a:effectLst>
                  <a:outerShdw blurRad="50800" dist="50800" dir="5400000" algn="ctr" rotWithShape="0">
                    <a:schemeClr val="accent4"/>
                  </a:outerShdw>
                </a:effectLst>
              </a:rPr>
              <a:t>USGS-Open Geospatial Consortium recommendation for technology interoperability with XchangeCore</a:t>
            </a:r>
            <a:endParaRPr lang="en-US" dirty="0"/>
          </a:p>
        </p:txBody>
      </p:sp>
      <p:pic>
        <p:nvPicPr>
          <p:cNvPr id="6" name="Picture 5"/>
          <p:cNvPicPr>
            <a:picLocks noChangeAspect="1"/>
          </p:cNvPicPr>
          <p:nvPr/>
        </p:nvPicPr>
        <p:blipFill>
          <a:blip r:embed="rId4"/>
          <a:stretch>
            <a:fillRect/>
          </a:stretch>
        </p:blipFill>
        <p:spPr>
          <a:xfrm>
            <a:off x="212436" y="2981823"/>
            <a:ext cx="6471738" cy="3631159"/>
          </a:xfrm>
          <a:prstGeom prst="rect">
            <a:avLst/>
          </a:prstGeom>
        </p:spPr>
      </p:pic>
    </p:spTree>
    <p:extLst>
      <p:ext uri="{BB962C8B-B14F-4D97-AF65-F5344CB8AC3E}">
        <p14:creationId xmlns:p14="http://schemas.microsoft.com/office/powerpoint/2010/main" val="4241983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6529" y="2891153"/>
            <a:ext cx="851960" cy="853000"/>
          </a:xfrm>
          <a:prstGeom prst="rect">
            <a:avLst/>
          </a:prstGeom>
        </p:spPr>
      </p:pic>
      <p:grpSp>
        <p:nvGrpSpPr>
          <p:cNvPr id="4" name="Group 3"/>
          <p:cNvGrpSpPr/>
          <p:nvPr/>
        </p:nvGrpSpPr>
        <p:grpSpPr>
          <a:xfrm>
            <a:off x="9029052" y="1354710"/>
            <a:ext cx="1542069" cy="4761355"/>
            <a:chOff x="7505051" y="1354709"/>
            <a:chExt cx="1542069" cy="4761355"/>
          </a:xfrm>
        </p:grpSpPr>
        <p:pic>
          <p:nvPicPr>
            <p:cNvPr id="11" name="Picture 1" descr="http://cdphintranet/SiteCollectionImages/CDPH%20Logos/LogoCDPH-jpg-v.2-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0703" y="3889769"/>
              <a:ext cx="636417" cy="53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noChangeAspect="1"/>
            </p:cNvGrpSpPr>
            <p:nvPr/>
          </p:nvGrpSpPr>
          <p:grpSpPr>
            <a:xfrm>
              <a:off x="7739492" y="2076989"/>
              <a:ext cx="1015537" cy="275385"/>
              <a:chOff x="5033372" y="1689085"/>
              <a:chExt cx="2427203" cy="658189"/>
            </a:xfrm>
          </p:grpSpPr>
          <p:pic>
            <p:nvPicPr>
              <p:cNvPr id="6" name="Picture 5"/>
              <p:cNvPicPr>
                <a:picLocks noChangeAspect="1"/>
              </p:cNvPicPr>
              <p:nvPr/>
            </p:nvPicPr>
            <p:blipFill>
              <a:blip r:embed="rId5"/>
              <a:stretch>
                <a:fillRect/>
              </a:stretch>
            </p:blipFill>
            <p:spPr>
              <a:xfrm>
                <a:off x="5834534" y="1691050"/>
                <a:ext cx="1626041" cy="656224"/>
              </a:xfrm>
              <a:prstGeom prst="rect">
                <a:avLst/>
              </a:prstGeom>
            </p:spPr>
          </p:pic>
          <p:pic>
            <p:nvPicPr>
              <p:cNvPr id="7" name="Picture 6" descr="XchangeCore_Logo_Big.png"/>
              <p:cNvPicPr>
                <a:picLocks noChangeAspect="1"/>
              </p:cNvPicPr>
              <p:nvPr/>
            </p:nvPicPr>
            <p:blipFill>
              <a:blip r:embed="rId6" cstate="print"/>
              <a:srcRect l="-2368" r="2926"/>
              <a:stretch>
                <a:fillRect/>
              </a:stretch>
            </p:blipFill>
            <p:spPr>
              <a:xfrm>
                <a:off x="5033372" y="1689085"/>
                <a:ext cx="781982" cy="575814"/>
              </a:xfrm>
              <a:prstGeom prst="rect">
                <a:avLst/>
              </a:prstGeom>
              <a:ln>
                <a:noFill/>
              </a:ln>
              <a:effectLst/>
            </p:spPr>
          </p:pic>
        </p:gr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04184" y="1484014"/>
              <a:ext cx="674873" cy="279551"/>
            </a:xfrm>
            <a:prstGeom prst="rect">
              <a:avLst/>
            </a:prstGeom>
          </p:spPr>
        </p:pic>
        <p:pic>
          <p:nvPicPr>
            <p:cNvPr id="9" name="Picture 8" descr="cgs_logo_2006.jpg"/>
            <p:cNvPicPr>
              <a:picLocks noChangeAspect="1"/>
            </p:cNvPicPr>
            <p:nvPr/>
          </p:nvPicPr>
          <p:blipFill>
            <a:blip r:embed="rId8" cstate="print"/>
            <a:stretch>
              <a:fillRect/>
            </a:stretch>
          </p:blipFill>
          <p:spPr>
            <a:xfrm>
              <a:off x="7505051" y="1354709"/>
              <a:ext cx="511294" cy="629285"/>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13915" y="5501736"/>
              <a:ext cx="482228" cy="482228"/>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16003" y="2481419"/>
              <a:ext cx="1352073" cy="288690"/>
            </a:xfrm>
            <a:prstGeom prst="rect">
              <a:avLst/>
            </a:prstGeom>
          </p:spPr>
        </p:pic>
        <p:pic>
          <p:nvPicPr>
            <p:cNvPr id="15" name="Picture 14" descr="NASA-Logo-Large.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12030" y="3037472"/>
              <a:ext cx="727174" cy="604646"/>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38049" y="3889769"/>
              <a:ext cx="730065" cy="713984"/>
            </a:xfrm>
            <a:prstGeom prst="rect">
              <a:avLst/>
            </a:prstGeom>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42937" y="4825349"/>
              <a:ext cx="562537" cy="412527"/>
            </a:xfrm>
            <a:prstGeom prst="rect">
              <a:avLst/>
            </a:prstGeom>
          </p:spPr>
        </p:pic>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46653" y="4816894"/>
              <a:ext cx="709691" cy="409991"/>
            </a:xfrm>
            <a:prstGeom prst="rect">
              <a:avLst/>
            </a:prstGeom>
          </p:spPr>
        </p:pic>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578493" y="5440027"/>
              <a:ext cx="676037" cy="676037"/>
            </a:xfrm>
            <a:prstGeom prst="rect">
              <a:avLst/>
            </a:prstGeom>
          </p:spPr>
        </p:pic>
      </p:grpSp>
      <p:sp>
        <p:nvSpPr>
          <p:cNvPr id="21" name="TextBox 20"/>
          <p:cNvSpPr txBox="1"/>
          <p:nvPr/>
        </p:nvSpPr>
        <p:spPr>
          <a:xfrm>
            <a:off x="1739803" y="6098374"/>
            <a:ext cx="7400200" cy="646331"/>
          </a:xfrm>
          <a:prstGeom prst="rect">
            <a:avLst/>
          </a:prstGeom>
          <a:noFill/>
        </p:spPr>
        <p:txBody>
          <a:bodyPr wrap="square" rtlCol="0">
            <a:spAutoFit/>
          </a:bodyPr>
          <a:lstStyle/>
          <a:p>
            <a:pPr algn="ctr"/>
            <a:r>
              <a:rPr lang="en-US" sz="1200" b="1" dirty="0"/>
              <a:t>Vigilant Guard 17 – Combining Data Provided By Multiple Response Organizations, And Shared Through The</a:t>
            </a:r>
          </a:p>
          <a:p>
            <a:pPr algn="ctr"/>
            <a:r>
              <a:rPr lang="en-US" sz="1200" b="1" dirty="0"/>
              <a:t>California Earthquake Clearinghouse XchangeCore, For Enhanced Situational Awareness </a:t>
            </a:r>
          </a:p>
        </p:txBody>
      </p:sp>
      <p:pic>
        <p:nvPicPr>
          <p:cNvPr id="2" name="Picture 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44982" y="1598119"/>
            <a:ext cx="7239078" cy="4274539"/>
          </a:xfrm>
          <a:prstGeom prst="rect">
            <a:avLst/>
          </a:prstGeom>
        </p:spPr>
      </p:pic>
      <p:sp>
        <p:nvSpPr>
          <p:cNvPr id="23" name="Shape 365"/>
          <p:cNvSpPr txBox="1">
            <a:spLocks/>
          </p:cNvSpPr>
          <p:nvPr/>
        </p:nvSpPr>
        <p:spPr>
          <a:xfrm>
            <a:off x="621529" y="544808"/>
            <a:ext cx="11450246" cy="717924"/>
          </a:xfrm>
          <a:prstGeom prst="rect">
            <a:avLst/>
          </a:prstGeom>
          <a:noFill/>
          <a:ln>
            <a:noFill/>
          </a:ln>
        </p:spPr>
        <p:txBody>
          <a:bodyPr lIns="91425" tIns="45700" rIns="91425" bIns="45700" anchor="b"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6DB7D7"/>
              </a:buClr>
              <a:buFont typeface="Noto Sans Symbols"/>
              <a:buNone/>
              <a:defRPr sz="4600" b="0" i="0" u="none" strike="noStrike" cap="none">
                <a:solidFill>
                  <a:schemeClr val="accent1"/>
                </a:solidFill>
                <a:latin typeface="Source Sans Pro"/>
                <a:ea typeface="Source Sans Pro"/>
                <a:cs typeface="Source Sans Pro"/>
                <a:sym typeface="Source Sans Pro"/>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pPr>
              <a:buClr>
                <a:schemeClr val="accent1"/>
              </a:buClr>
              <a:buSzPct val="25000"/>
              <a:buFont typeface="Source Sans Pro"/>
              <a:buNone/>
            </a:pPr>
            <a:r>
              <a:rPr lang="en-US" dirty="0"/>
              <a:t> </a:t>
            </a:r>
            <a:r>
              <a:rPr lang="en-US" sz="4000" dirty="0"/>
              <a:t>Each Organization Uses Their Own Application to Compose Data Into the Right View</a:t>
            </a:r>
          </a:p>
        </p:txBody>
      </p:sp>
    </p:spTree>
    <p:extLst>
      <p:ext uri="{BB962C8B-B14F-4D97-AF65-F5344CB8AC3E}">
        <p14:creationId xmlns:p14="http://schemas.microsoft.com/office/powerpoint/2010/main" val="1844691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59C0FA34F4B247933068708B092DDE" ma:contentTypeVersion="4" ma:contentTypeDescription="Create a new document." ma:contentTypeScope="" ma:versionID="1310dea478b7460a93b2973f3c449cae">
  <xsd:schema xmlns:xsd="http://www.w3.org/2001/XMLSchema" xmlns:xs="http://www.w3.org/2001/XMLSchema" xmlns:p="http://schemas.microsoft.com/office/2006/metadata/properties" xmlns:ns2="35fb33d6-b056-4994-9c33-e1538dd60bd3" targetNamespace="http://schemas.microsoft.com/office/2006/metadata/properties" ma:root="true" ma:fieldsID="f7adc23bc7e0162a7f7a151bb08bd8d4" ns2:_="">
    <xsd:import namespace="35fb33d6-b056-4994-9c33-e1538dd60bd3"/>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fb33d6-b056-4994-9c33-e1538dd60bd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332357-0383-4D4F-92BA-4F33E6E75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fb33d6-b056-4994-9c33-e1538dd60b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40C06C-986D-4A6E-91A4-905B60479C01}">
  <ds:schemaRefs>
    <ds:schemaRef ds:uri="http://schemas.microsoft.com/sharepoint/v3/contenttype/forms"/>
  </ds:schemaRefs>
</ds:datastoreItem>
</file>

<file path=customXml/itemProps3.xml><?xml version="1.0" encoding="utf-8"?>
<ds:datastoreItem xmlns:ds="http://schemas.openxmlformats.org/officeDocument/2006/customXml" ds:itemID="{81499C53-A6A3-4C6F-8C9A-1BFC5D00DC16}">
  <ds:schemaRefs>
    <ds:schemaRef ds:uri="http://purl.org/dc/dcmitype/"/>
    <ds:schemaRef ds:uri="http://schemas.microsoft.com/office/infopath/2007/PartnerControls"/>
    <ds:schemaRef ds:uri="http://purl.org/dc/elements/1.1/"/>
    <ds:schemaRef ds:uri="http://schemas.microsoft.com/office/2006/documentManagement/types"/>
    <ds:schemaRef ds:uri="35fb33d6-b056-4994-9c33-e1538dd60bd3"/>
    <ds:schemaRef ds:uri="http://purl.org/dc/term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529</TotalTime>
  <Words>1420</Words>
  <Application>Microsoft Office PowerPoint</Application>
  <PresentationFormat>Widescreen</PresentationFormat>
  <Paragraphs>159</Paragraphs>
  <Slides>12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Noto Sans Symbols</vt:lpstr>
      <vt:lpstr>Source Sans Pro</vt:lpstr>
      <vt:lpstr>Times New Roman</vt:lpstr>
      <vt:lpstr>Wingdings 2</vt:lpstr>
      <vt:lpstr>Office Theme</vt:lpstr>
      <vt:lpstr>2016 Lessons Learned in GIS Collaboration and Preparedness from California</vt:lpstr>
      <vt:lpstr>Synopsis of Your Story</vt:lpstr>
      <vt:lpstr>Origins of the Clearinghouse Concept</vt:lpstr>
      <vt:lpstr>Managing Organizations</vt:lpstr>
      <vt:lpstr>Clearinghouse Objectives</vt:lpstr>
      <vt:lpstr>PowerPoint Presentation</vt:lpstr>
      <vt:lpstr>PowerPoint Presentation</vt:lpstr>
      <vt:lpstr>USGS-Open Geospatial Consortium recommendation for technology interoperability with XchangeCore</vt:lpstr>
      <vt:lpstr>PowerPoint Presentation</vt:lpstr>
      <vt:lpstr>PowerPoint Presentation</vt:lpstr>
      <vt:lpstr>Take Away Message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Lanclos</dc:creator>
  <cp:lastModifiedBy>Rebecca Harned</cp:lastModifiedBy>
  <cp:revision>29</cp:revision>
  <dcterms:created xsi:type="dcterms:W3CDTF">2016-02-03T19:47:44Z</dcterms:created>
  <dcterms:modified xsi:type="dcterms:W3CDTF">2017-08-04T17:57:06Z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0x0101003B59C0FA34F4B247933068708B092DDE</vt:lpwstr>
  </property>
</Properties>
</file>