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3"/>
  </p:sldMasterIdLst>
  <p:notesMasterIdLst>
    <p:notesMasterId r:id="rId31"/>
  </p:notesMasterIdLst>
  <p:handoutMasterIdLst>
    <p:handoutMasterId r:id="rId32"/>
  </p:handoutMasterIdLst>
  <p:sldIdLst>
    <p:sldId id="265" r:id="rId14"/>
    <p:sldId id="305" r:id="rId15"/>
    <p:sldId id="310" r:id="rId16"/>
    <p:sldId id="306" r:id="rId17"/>
    <p:sldId id="312" r:id="rId18"/>
    <p:sldId id="313" r:id="rId19"/>
    <p:sldId id="293" r:id="rId20"/>
    <p:sldId id="296" r:id="rId21"/>
    <p:sldId id="295" r:id="rId22"/>
    <p:sldId id="298" r:id="rId23"/>
    <p:sldId id="299" r:id="rId24"/>
    <p:sldId id="303" r:id="rId25"/>
    <p:sldId id="304" r:id="rId26"/>
    <p:sldId id="314" r:id="rId27"/>
    <p:sldId id="308" r:id="rId28"/>
    <p:sldId id="309" r:id="rId29"/>
    <p:sldId id="307"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74" autoAdjust="0"/>
    <p:restoredTop sz="79853" autoAdjust="0"/>
  </p:normalViewPr>
  <p:slideViewPr>
    <p:cSldViewPr>
      <p:cViewPr>
        <p:scale>
          <a:sx n="70" d="100"/>
          <a:sy n="70" d="100"/>
        </p:scale>
        <p:origin x="2526"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8" d="100"/>
          <a:sy n="98" d="100"/>
        </p:scale>
        <p:origin x="-356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28B22C-B5D1-47F2-BAB4-4EC048E70268}" type="datetimeFigureOut">
              <a:rPr lang="en-US" smtClean="0"/>
              <a:pPr/>
              <a:t>8/4/2017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950DB6-1541-4256-A8E3-E4C74B956BD3}" type="slidenum">
              <a:rPr lang="en-US" smtClean="0"/>
              <a:pPr/>
              <a:t>‹#›</a:t>
            </a:fld>
            <a:endParaRPr lang="en-US"/>
          </a:p>
        </p:txBody>
      </p:sp>
    </p:spTree>
    <p:extLst>
      <p:ext uri="{BB962C8B-B14F-4D97-AF65-F5344CB8AC3E}">
        <p14:creationId xmlns:p14="http://schemas.microsoft.com/office/powerpoint/2010/main" val="3668708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B6713-A774-429C-B88C-3D89F5D81841}" type="datetimeFigureOut">
              <a:rPr lang="en-US" smtClean="0"/>
              <a:pPr/>
              <a:t>8/4/2017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70A5C-56B7-49A9-857F-06E3986333AD}" type="slidenum">
              <a:rPr lang="en-US" smtClean="0"/>
              <a:pPr/>
              <a:t>‹#›</a:t>
            </a:fld>
            <a:endParaRPr lang="en-US"/>
          </a:p>
        </p:txBody>
      </p:sp>
    </p:spTree>
    <p:extLst>
      <p:ext uri="{BB962C8B-B14F-4D97-AF65-F5344CB8AC3E}">
        <p14:creationId xmlns:p14="http://schemas.microsoft.com/office/powerpoint/2010/main" val="28279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do we do? In 2015,</a:t>
            </a:r>
            <a:r>
              <a:rPr lang="en-US" baseline="0" dirty="0"/>
              <a:t> NAPSG developed the first version of </a:t>
            </a:r>
            <a:r>
              <a:rPr lang="en-US" sz="1200" dirty="0"/>
              <a:t>Position Qualification Sheets and Resource Types/Packages for Public Safety GIS</a:t>
            </a:r>
          </a:p>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10</a:t>
            </a:fld>
            <a:endParaRPr lang="en-US"/>
          </a:p>
        </p:txBody>
      </p:sp>
    </p:spTree>
    <p:extLst>
      <p:ext uri="{BB962C8B-B14F-4D97-AF65-F5344CB8AC3E}">
        <p14:creationId xmlns:p14="http://schemas.microsoft.com/office/powerpoint/2010/main" val="373298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the position</a:t>
            </a:r>
            <a:r>
              <a:rPr lang="en-US" baseline="0" dirty="0"/>
              <a:t> and team resources…</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11</a:t>
            </a:fld>
            <a:endParaRPr lang="en-US"/>
          </a:p>
        </p:txBody>
      </p:sp>
    </p:spTree>
    <p:extLst>
      <p:ext uri="{BB962C8B-B14F-4D97-AF65-F5344CB8AC3E}">
        <p14:creationId xmlns:p14="http://schemas.microsoft.com/office/powerpoint/2010/main" val="410477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review</a:t>
            </a:r>
            <a:r>
              <a:rPr lang="en-US" baseline="0" dirty="0"/>
              <a:t> of the qualifications for a technician. </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12</a:t>
            </a:fld>
            <a:endParaRPr lang="en-US"/>
          </a:p>
        </p:txBody>
      </p:sp>
    </p:spTree>
    <p:extLst>
      <p:ext uri="{BB962C8B-B14F-4D97-AF65-F5344CB8AC3E}">
        <p14:creationId xmlns:p14="http://schemas.microsoft.com/office/powerpoint/2010/main" val="366514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review of the qualifications for supervisor</a:t>
            </a:r>
          </a:p>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13</a:t>
            </a:fld>
            <a:endParaRPr lang="en-US"/>
          </a:p>
        </p:txBody>
      </p:sp>
    </p:spTree>
    <p:extLst>
      <p:ext uri="{BB962C8B-B14F-4D97-AF65-F5344CB8AC3E}">
        <p14:creationId xmlns:p14="http://schemas.microsoft.com/office/powerpoint/2010/main" val="321765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review of the map support</a:t>
            </a:r>
            <a:r>
              <a:rPr lang="en-US" baseline="0" dirty="0"/>
              <a:t> team types.</a:t>
            </a:r>
            <a:endParaRPr lang="en-US" dirty="0"/>
          </a:p>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14</a:t>
            </a:fld>
            <a:endParaRPr lang="en-US"/>
          </a:p>
        </p:txBody>
      </p:sp>
    </p:spTree>
    <p:extLst>
      <p:ext uri="{BB962C8B-B14F-4D97-AF65-F5344CB8AC3E}">
        <p14:creationId xmlns:p14="http://schemas.microsoft.com/office/powerpoint/2010/main" val="326695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Going back</a:t>
            </a:r>
            <a:r>
              <a:rPr lang="en-US" sz="1200" b="0" i="0" kern="1200" baseline="0" dirty="0">
                <a:solidFill>
                  <a:schemeClr val="tx1"/>
                </a:solidFill>
                <a:effectLst/>
                <a:latin typeface="+mn-lt"/>
                <a:ea typeface="+mn-ea"/>
                <a:cs typeface="+mn-cs"/>
              </a:rPr>
              <a:t> to EMAC….let’s look at </a:t>
            </a:r>
            <a:r>
              <a:rPr lang="en-US" sz="1200" b="0" i="0" kern="1200" dirty="0">
                <a:solidFill>
                  <a:schemeClr val="tx1"/>
                </a:solidFill>
                <a:effectLst/>
                <a:latin typeface="+mn-lt"/>
                <a:ea typeface="+mn-ea"/>
                <a:cs typeface="+mn-cs"/>
              </a:rPr>
              <a:t>Mission Ready Packages. A Mission</a:t>
            </a:r>
            <a:r>
              <a:rPr lang="en-US" sz="1200" b="0" i="0" kern="1200" baseline="0" dirty="0">
                <a:solidFill>
                  <a:schemeClr val="tx1"/>
                </a:solidFill>
                <a:effectLst/>
                <a:latin typeface="+mn-lt"/>
                <a:ea typeface="+mn-ea"/>
                <a:cs typeface="+mn-cs"/>
              </a:rPr>
              <a:t> Ready Package</a:t>
            </a:r>
            <a:r>
              <a:rPr lang="en-US" sz="1200" b="0" i="0" kern="1200" dirty="0">
                <a:solidFill>
                  <a:schemeClr val="tx1"/>
                </a:solidFill>
                <a:effectLst/>
                <a:latin typeface="+mn-lt"/>
                <a:ea typeface="+mn-ea"/>
                <a:cs typeface="+mn-cs"/>
              </a:rPr>
              <a:t> is </a:t>
            </a:r>
            <a:r>
              <a:rPr lang="en-US" sz="1200" b="1" i="0" kern="1200" dirty="0">
                <a:solidFill>
                  <a:schemeClr val="tx1"/>
                </a:solidFill>
                <a:effectLst/>
                <a:latin typeface="+mn-lt"/>
                <a:ea typeface="+mn-ea"/>
                <a:cs typeface="+mn-cs"/>
              </a:rPr>
              <a:t>everything</a:t>
            </a:r>
            <a:r>
              <a:rPr lang="en-US" sz="1200" b="0" i="0" kern="1200" dirty="0">
                <a:solidFill>
                  <a:schemeClr val="tx1"/>
                </a:solidFill>
                <a:effectLst/>
                <a:latin typeface="+mn-lt"/>
                <a:ea typeface="+mn-ea"/>
                <a:cs typeface="+mn-cs"/>
              </a:rPr>
              <a:t> you would need to conduct your mission out of state, including estimated costs, for the duration of your deployment.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a:t>
            </a:r>
            <a:r>
              <a:rPr lang="en-US" sz="1200" b="0" i="0" kern="1200" baseline="0" dirty="0">
                <a:solidFill>
                  <a:schemeClr val="tx1"/>
                </a:solidFill>
                <a:effectLst/>
                <a:latin typeface="+mn-lt"/>
                <a:ea typeface="+mn-ea"/>
                <a:cs typeface="+mn-cs"/>
              </a:rPr>
              <a:t> are 2 ways you can develop an MRP – using MASS, the Mutual Aid Support System, or using Excel templates.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You can take a training course on EMAC web to further assist as well. </a:t>
            </a:r>
          </a:p>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15</a:t>
            </a:fld>
            <a:endParaRPr lang="en-US"/>
          </a:p>
        </p:txBody>
      </p:sp>
    </p:spTree>
    <p:extLst>
      <p:ext uri="{BB962C8B-B14F-4D97-AF65-F5344CB8AC3E}">
        <p14:creationId xmlns:p14="http://schemas.microsoft.com/office/powerpoint/2010/main" val="384916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Once developed, your mission ready packages may go into</a:t>
            </a:r>
            <a:r>
              <a:rPr lang="en-US" sz="1200" b="0" i="0" kern="1200" baseline="0" dirty="0">
                <a:solidFill>
                  <a:schemeClr val="tx1"/>
                </a:solidFill>
                <a:effectLst/>
                <a:latin typeface="+mn-lt"/>
                <a:ea typeface="+mn-ea"/>
                <a:cs typeface="+mn-cs"/>
              </a:rPr>
              <a:t> MASS and be available for other states.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Here’s an example of the Virtual Geographic Information Systems (GIS) Support Team that Florida has developed as a MRP and made available through EMAC.</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Note that North Carolina emergency management developed a similar team, and has even been “deployed” in support of floods in West Virginia, becoming – as far as I know – only the second time the State-to-state EM assistance compact was used to accomplish GIS missions (the first being when Florida obtained GIS resources during Deepwater Horizon Response).</a:t>
            </a:r>
          </a:p>
        </p:txBody>
      </p:sp>
      <p:sp>
        <p:nvSpPr>
          <p:cNvPr id="4" name="Slide Number Placeholder 3"/>
          <p:cNvSpPr>
            <a:spLocks noGrp="1"/>
          </p:cNvSpPr>
          <p:nvPr>
            <p:ph type="sldNum" sz="quarter" idx="10"/>
          </p:nvPr>
        </p:nvSpPr>
        <p:spPr/>
        <p:txBody>
          <a:bodyPr/>
          <a:lstStyle/>
          <a:p>
            <a:fld id="{3DC70A5C-56B7-49A9-857F-06E3986333AD}" type="slidenum">
              <a:rPr lang="en-US" smtClean="0"/>
              <a:pPr/>
              <a:t>16</a:t>
            </a:fld>
            <a:endParaRPr lang="en-US"/>
          </a:p>
        </p:txBody>
      </p:sp>
    </p:spTree>
    <p:extLst>
      <p:ext uri="{BB962C8B-B14F-4D97-AF65-F5344CB8AC3E}">
        <p14:creationId xmlns:p14="http://schemas.microsoft.com/office/powerpoint/2010/main" val="895317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 –</a:t>
            </a:r>
            <a:r>
              <a:rPr lang="en-US" sz="1200" b="0" i="0" kern="1200" baseline="0" dirty="0">
                <a:solidFill>
                  <a:schemeClr val="tx1"/>
                </a:solidFill>
                <a:effectLst/>
                <a:latin typeface="+mn-lt"/>
                <a:ea typeface="+mn-ea"/>
                <a:cs typeface="+mn-cs"/>
              </a:rPr>
              <a:t> what does all of this mean to you? NAPSG position and team descriptions are available – use them. With your response plans, include the positions and teams descriptions from NAPSG. With our training plans, pursue the training requirements specified by the NAPSG position descriptions. Note there is room for further tailored use – for example, the Texas EGRT we just learned about requires a specific training course produced by their organization.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If you can support it, develop virtual and deployable Mission Ready Packages to share with EMAC.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Questions?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shout out on EMAC website to GIS virtual missions!</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17</a:t>
            </a:fld>
            <a:endParaRPr lang="en-US"/>
          </a:p>
        </p:txBody>
      </p:sp>
    </p:spTree>
    <p:extLst>
      <p:ext uri="{BB962C8B-B14F-4D97-AF65-F5344CB8AC3E}">
        <p14:creationId xmlns:p14="http://schemas.microsoft.com/office/powerpoint/2010/main" val="57650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EMAC, the Emergency Management Assistance Compact is an all hazards - all disciplines mutual aid compact that serves as the cornerstone of the nation's mutual aid system.</a:t>
            </a:r>
          </a:p>
          <a:p>
            <a:endParaRPr lang="en-US" dirty="0"/>
          </a:p>
          <a:p>
            <a:r>
              <a:rPr lang="en-US" sz="1200" b="0" i="0" kern="1200" dirty="0">
                <a:solidFill>
                  <a:schemeClr val="tx1"/>
                </a:solidFill>
                <a:effectLst/>
                <a:latin typeface="+mn-lt"/>
                <a:ea typeface="+mn-ea"/>
                <a:cs typeface="+mn-cs"/>
              </a:rPr>
              <a:t>EMAC offers assistance during governor-declared states of emergency or disaster through a responsive, straightforward system that allows states to send personnel, equipment, and commodities to assist with response and recovery efforts in other states. Through EMAC states can also transfer services (such as shipping newborn blood from a disaster-impacted lab to a lab in another state) and conduct virtual missions.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2</a:t>
            </a:fld>
            <a:endParaRPr lang="en-US"/>
          </a:p>
        </p:txBody>
      </p:sp>
    </p:spTree>
    <p:extLst>
      <p:ext uri="{BB962C8B-B14F-4D97-AF65-F5344CB8AC3E}">
        <p14:creationId xmlns:p14="http://schemas.microsoft.com/office/powerpoint/2010/main" val="71725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NIMS is the National</a:t>
            </a:r>
            <a:r>
              <a:rPr lang="en-US" sz="1200" b="0" i="0" kern="1200" baseline="0" dirty="0">
                <a:solidFill>
                  <a:schemeClr val="tx1"/>
                </a:solidFill>
                <a:effectLst/>
                <a:latin typeface="+mn-lt"/>
                <a:ea typeface="+mn-ea"/>
                <a:cs typeface="+mn-cs"/>
              </a:rPr>
              <a:t> Incident Management System.</a:t>
            </a:r>
            <a:r>
              <a:rPr lang="en-US" sz="1200" b="0" i="0" kern="1200" dirty="0">
                <a:solidFill>
                  <a:schemeClr val="tx1"/>
                </a:solidFill>
                <a:effectLst/>
                <a:latin typeface="+mn-lt"/>
                <a:ea typeface="+mn-ea"/>
                <a:cs typeface="+mn-cs"/>
              </a:rPr>
              <a:t> Resource typing is defining and categorizing, by capability, the resources requested, deployed and used in incidents. Resource typing definitions establish a common language and defines a resource’s (for equipment, teams, and units) minimum capabilities. NIMS resource typing definitions serve as the common language for the mobilization of resources. </a:t>
            </a:r>
          </a:p>
          <a:p>
            <a:endParaRPr lang="en-US" dirty="0"/>
          </a:p>
          <a:p>
            <a:r>
              <a:rPr lang="en-US" sz="1200" b="0" i="0" kern="1200" dirty="0">
                <a:solidFill>
                  <a:schemeClr val="tx1"/>
                </a:solidFill>
                <a:effectLst/>
                <a:latin typeface="+mn-lt"/>
                <a:ea typeface="+mn-ea"/>
                <a:cs typeface="+mn-cs"/>
              </a:rPr>
              <a:t>Typed resources</a:t>
            </a:r>
            <a:r>
              <a:rPr lang="en-US" sz="1200" b="0" i="0" kern="1200" baseline="0" dirty="0">
                <a:solidFill>
                  <a:schemeClr val="tx1"/>
                </a:solidFill>
                <a:effectLst/>
                <a:latin typeface="+mn-lt"/>
                <a:ea typeface="+mn-ea"/>
                <a:cs typeface="+mn-cs"/>
              </a:rPr>
              <a:t> are available online through the Resource Typing Library tool available at https://rtlt.preptoolkit.fema.gov. </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3</a:t>
            </a:fld>
            <a:endParaRPr lang="en-US"/>
          </a:p>
        </p:txBody>
      </p:sp>
    </p:spTree>
    <p:extLst>
      <p:ext uri="{BB962C8B-B14F-4D97-AF65-F5344CB8AC3E}">
        <p14:creationId xmlns:p14="http://schemas.microsoft.com/office/powerpoint/2010/main" val="188366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relate some of the issues here to</a:t>
            </a:r>
            <a:r>
              <a:rPr lang="en-US" baseline="0" dirty="0"/>
              <a:t> the experiences of an emergency management GIS professional.</a:t>
            </a:r>
          </a:p>
          <a:p>
            <a:endParaRPr lang="en-US" baseline="0" dirty="0"/>
          </a:p>
          <a:p>
            <a:r>
              <a:rPr lang="en-US" baseline="0" dirty="0"/>
              <a:t>Summer of 2010, Deepwater Horizon disaster happens off of coastal Louisiana, affecting the entire gulf coast.</a:t>
            </a:r>
          </a:p>
          <a:p>
            <a:endParaRPr lang="en-US" baseline="0" dirty="0"/>
          </a:p>
          <a:p>
            <a:r>
              <a:rPr lang="en-US" baseline="0" dirty="0"/>
              <a:t>Florida turns to EMAC to seek backfill of GIS positions at the State EOC as staff are now deployed to Mobile Incident Command Post.</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4</a:t>
            </a:fld>
            <a:endParaRPr lang="en-US"/>
          </a:p>
        </p:txBody>
      </p:sp>
    </p:spTree>
    <p:extLst>
      <p:ext uri="{BB962C8B-B14F-4D97-AF65-F5344CB8AC3E}">
        <p14:creationId xmlns:p14="http://schemas.microsoft.com/office/powerpoint/2010/main" val="125942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Turning</a:t>
            </a:r>
            <a:r>
              <a:rPr lang="en-US" sz="1200" b="0" i="0" kern="1200" baseline="0" dirty="0">
                <a:solidFill>
                  <a:schemeClr val="tx1"/>
                </a:solidFill>
                <a:effectLst/>
                <a:latin typeface="+mn-lt"/>
                <a:ea typeface="+mn-ea"/>
                <a:cs typeface="+mn-cs"/>
              </a:rPr>
              <a:t> to the Resource Typing Library Tool, a user can search for “geographic” to find applicable resources types….and…</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5</a:t>
            </a:fld>
            <a:endParaRPr lang="en-US"/>
          </a:p>
        </p:txBody>
      </p:sp>
    </p:spTree>
    <p:extLst>
      <p:ext uri="{BB962C8B-B14F-4D97-AF65-F5344CB8AC3E}">
        <p14:creationId xmlns:p14="http://schemas.microsoft.com/office/powerpoint/2010/main" val="124640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Despite great, existing models from the National Wildfire Coordinating Group and the DHS Geospatial Con-Ops…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Despite</a:t>
            </a:r>
            <a:r>
              <a:rPr lang="en-US" sz="1200" b="0" i="0" kern="1200" baseline="0" dirty="0">
                <a:solidFill>
                  <a:schemeClr val="tx1"/>
                </a:solidFill>
                <a:effectLst/>
                <a:latin typeface="+mn-lt"/>
                <a:ea typeface="+mn-ea"/>
                <a:cs typeface="+mn-cs"/>
              </a:rPr>
              <a:t> efforts completed back in 2013 by the FEMA National Integration Center -- efforts that included stakeholders like myself representing state government, and along with local government national organizations like NAPSG, and others…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Even though since 2011, FEMA itself also has well developed task books for Geographic Information System  Manager, Geographic Information System Specialist, Geographic Information Unit Leader, and Remote Sensing Specialist….</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There are no GIS resources typed in the library.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(NOTE: search performed 08/04/17 for “geographic”, “geospatial”, and “GIS”)</a:t>
            </a:r>
          </a:p>
        </p:txBody>
      </p:sp>
      <p:sp>
        <p:nvSpPr>
          <p:cNvPr id="4" name="Slide Number Placeholder 3"/>
          <p:cNvSpPr>
            <a:spLocks noGrp="1"/>
          </p:cNvSpPr>
          <p:nvPr>
            <p:ph type="sldNum" sz="quarter" idx="10"/>
          </p:nvPr>
        </p:nvSpPr>
        <p:spPr/>
        <p:txBody>
          <a:bodyPr/>
          <a:lstStyle/>
          <a:p>
            <a:fld id="{3DC70A5C-56B7-49A9-857F-06E3986333AD}" type="slidenum">
              <a:rPr lang="en-US" smtClean="0"/>
              <a:pPr/>
              <a:t>6</a:t>
            </a:fld>
            <a:endParaRPr lang="en-US"/>
          </a:p>
        </p:txBody>
      </p:sp>
    </p:spTree>
    <p:extLst>
      <p:ext uri="{BB962C8B-B14F-4D97-AF65-F5344CB8AC3E}">
        <p14:creationId xmlns:p14="http://schemas.microsoft.com/office/powerpoint/2010/main" val="187282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of some of the challenges with GIS resource typing</a:t>
            </a:r>
            <a:r>
              <a:rPr lang="en-US" baseline="0" dirty="0"/>
              <a:t>…Florida recently embarked upon an effort to build-out credentialed All Hazards Incident Management teams. </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7</a:t>
            </a:fld>
            <a:endParaRPr lang="en-US"/>
          </a:p>
        </p:txBody>
      </p:sp>
    </p:spTree>
    <p:extLst>
      <p:ext uri="{BB962C8B-B14F-4D97-AF65-F5344CB8AC3E}">
        <p14:creationId xmlns:p14="http://schemas.microsoft.com/office/powerpoint/2010/main" val="295294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first phase of this effort, “historic recognition” was used to “grandfather” in experienced emergency managers in Florida. Over 100 individual applied for and were approved for 15 different positions.</a:t>
            </a:r>
          </a:p>
          <a:p>
            <a:endParaRPr lang="en-US" baseline="0" dirty="0"/>
          </a:p>
          <a:p>
            <a:r>
              <a:rPr lang="en-US" baseline="0" dirty="0"/>
              <a:t>Phase 2 of this process, requiring application, training, and task books to track and demonstrate knowledge and capabilities is now underway. </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8</a:t>
            </a:fld>
            <a:endParaRPr lang="en-US"/>
          </a:p>
        </p:txBody>
      </p:sp>
    </p:spTree>
    <p:extLst>
      <p:ext uri="{BB962C8B-B14F-4D97-AF65-F5344CB8AC3E}">
        <p14:creationId xmlns:p14="http://schemas.microsoft.com/office/powerpoint/2010/main" val="287679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process</a:t>
            </a:r>
            <a:r>
              <a:rPr lang="en-US" baseline="0" dirty="0"/>
              <a:t> – there are no GIS positions defined and credentialed – though most of the Incident Commanders I know who lead these teams plan to bring along a GIS resource specialist when they deploy. </a:t>
            </a:r>
            <a:endParaRPr lang="en-US" dirty="0"/>
          </a:p>
        </p:txBody>
      </p:sp>
      <p:sp>
        <p:nvSpPr>
          <p:cNvPr id="4" name="Slide Number Placeholder 3"/>
          <p:cNvSpPr>
            <a:spLocks noGrp="1"/>
          </p:cNvSpPr>
          <p:nvPr>
            <p:ph type="sldNum" sz="quarter" idx="10"/>
          </p:nvPr>
        </p:nvSpPr>
        <p:spPr/>
        <p:txBody>
          <a:bodyPr/>
          <a:lstStyle/>
          <a:p>
            <a:fld id="{3DC70A5C-56B7-49A9-857F-06E3986333AD}" type="slidenum">
              <a:rPr lang="en-US" smtClean="0"/>
              <a:pPr/>
              <a:t>9</a:t>
            </a:fld>
            <a:endParaRPr lang="en-US"/>
          </a:p>
        </p:txBody>
      </p:sp>
    </p:spTree>
    <p:extLst>
      <p:ext uri="{BB962C8B-B14F-4D97-AF65-F5344CB8AC3E}">
        <p14:creationId xmlns:p14="http://schemas.microsoft.com/office/powerpoint/2010/main" val="224998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447800"/>
            <a:ext cx="4937760" cy="2560320"/>
          </a:xfrm>
        </p:spPr>
        <p:txBody>
          <a:bodyPr anchor="b">
            <a:normAutofit/>
          </a:bodyPr>
          <a:lstStyle>
            <a:lvl1pPr algn="ctr">
              <a:lnSpc>
                <a:spcPct val="80000"/>
              </a:lnSpc>
              <a:defRPr sz="6600"/>
            </a:lvl1pPr>
          </a:lstStyle>
          <a:p>
            <a:r>
              <a:rPr lang="en-US" dirty="0"/>
              <a:t>Click to edit Master title style</a:t>
            </a:r>
          </a:p>
        </p:txBody>
      </p:sp>
      <p:sp>
        <p:nvSpPr>
          <p:cNvPr id="3" name="Subtitle 2"/>
          <p:cNvSpPr>
            <a:spLocks noGrp="1"/>
          </p:cNvSpPr>
          <p:nvPr>
            <p:ph type="subTitle" idx="1"/>
          </p:nvPr>
        </p:nvSpPr>
        <p:spPr>
          <a:xfrm>
            <a:off x="2103120" y="4185919"/>
            <a:ext cx="4937760" cy="1097278"/>
          </a:xfrm>
          <a:prstGeom prst="rect">
            <a:avLst/>
          </a:prstGeo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5" name="Group 8"/>
          <p:cNvGrpSpPr/>
          <p:nvPr userDrawn="1"/>
        </p:nvGrpSpPr>
        <p:grpSpPr>
          <a:xfrm>
            <a:off x="0" y="6096000"/>
            <a:ext cx="9144000" cy="762000"/>
            <a:chOff x="0" y="6096000"/>
            <a:chExt cx="9144000" cy="762000"/>
          </a:xfrm>
        </p:grpSpPr>
        <p:sp>
          <p:nvSpPr>
            <p:cNvPr id="17" name="Rectangle 16"/>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userDrawn="1"/>
          </p:nvSpPr>
          <p:spPr>
            <a:xfrm>
              <a:off x="0" y="6248400"/>
              <a:ext cx="914400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8" name="Group 7"/>
          <p:cNvGrpSpPr/>
          <p:nvPr userDrawn="1"/>
        </p:nvGrpSpPr>
        <p:grpSpPr>
          <a:xfrm>
            <a:off x="0" y="100208"/>
            <a:ext cx="9144000" cy="920204"/>
            <a:chOff x="0" y="100208"/>
            <a:chExt cx="9144000" cy="920204"/>
          </a:xfrm>
        </p:grpSpPr>
        <p:sp>
          <p:nvSpPr>
            <p:cNvPr id="9" name="Rectangle 8"/>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a:t>Click to edit Master title style</a:t>
            </a:r>
          </a:p>
        </p:txBody>
      </p:sp>
      <p:grpSp>
        <p:nvGrpSpPr>
          <p:cNvPr id="22" name="Group 8"/>
          <p:cNvGrpSpPr/>
          <p:nvPr userDrawn="1"/>
        </p:nvGrpSpPr>
        <p:grpSpPr>
          <a:xfrm>
            <a:off x="0" y="6096000"/>
            <a:ext cx="9144000" cy="762000"/>
            <a:chOff x="0" y="6096000"/>
            <a:chExt cx="9144000" cy="762000"/>
          </a:xfrm>
        </p:grpSpPr>
        <p:sp>
          <p:nvSpPr>
            <p:cNvPr id="24" name="Rectangle 23"/>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400" y="1143000"/>
            <a:ext cx="2819401" cy="2285999"/>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228600" y="982132"/>
            <a:ext cx="5474969" cy="4885268"/>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67400" y="3513665"/>
            <a:ext cx="2819401" cy="2103120"/>
          </a:xfrm>
          <a:prstGeom prst="rect">
            <a:avLst/>
          </a:prstGeo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1" name="Group 10"/>
          <p:cNvGrpSpPr/>
          <p:nvPr userDrawn="1"/>
        </p:nvGrpSpPr>
        <p:grpSpPr>
          <a:xfrm>
            <a:off x="0" y="100208"/>
            <a:ext cx="9144000" cy="920204"/>
            <a:chOff x="0" y="100208"/>
            <a:chExt cx="9144000" cy="920204"/>
          </a:xfrm>
        </p:grpSpPr>
        <p:sp>
          <p:nvSpPr>
            <p:cNvPr id="12" name="Rectangle 11"/>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txBox="1">
            <a:spLocks/>
          </p:cNvSpPr>
          <p:nvPr userDrawn="1"/>
        </p:nvSpPr>
        <p:spPr>
          <a:xfrm>
            <a:off x="0" y="152400"/>
            <a:ext cx="9144000" cy="762000"/>
          </a:xfrm>
          <a:prstGeom prst="rect">
            <a:avLst/>
          </a:prstGeom>
        </p:spPr>
        <p:txBody>
          <a:bodyPr vert="horz" lIns="91440" tIns="45720" rIns="91440" bIns="45720" rtlCol="0" anchor="b">
            <a:normAutofit/>
          </a:bodyPr>
          <a:lstStyle>
            <a:lvl1pPr>
              <a:defRPr>
                <a:solidFill>
                  <a:schemeClr val="bg1"/>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small" spc="0" normalizeH="0" baseline="0" noProof="0">
                <a:ln>
                  <a:noFill/>
                </a:ln>
                <a:solidFill>
                  <a:schemeClr val="bg1"/>
                </a:solidFill>
                <a:effectLst/>
                <a:uLnTx/>
                <a:uFillTx/>
                <a:latin typeface="+mj-lt"/>
                <a:ea typeface="+mj-ea"/>
                <a:cs typeface="+mj-cs"/>
              </a:rPr>
              <a:t>Click to edit Master title style</a:t>
            </a:r>
            <a:endParaRPr kumimoji="0" lang="en-US" sz="3600" b="0" i="0" u="none" strike="noStrike" kern="1200" cap="small" spc="0" normalizeH="0" baseline="0" noProof="0" dirty="0">
              <a:ln>
                <a:noFill/>
              </a:ln>
              <a:solidFill>
                <a:schemeClr val="bg1"/>
              </a:solidFill>
              <a:effectLst/>
              <a:uLnTx/>
              <a:uFillTx/>
              <a:latin typeface="+mj-lt"/>
              <a:ea typeface="+mj-ea"/>
              <a:cs typeface="+mj-cs"/>
            </a:endParaRPr>
          </a:p>
        </p:txBody>
      </p:sp>
      <p:grpSp>
        <p:nvGrpSpPr>
          <p:cNvPr id="25" name="Group 8"/>
          <p:cNvGrpSpPr/>
          <p:nvPr userDrawn="1"/>
        </p:nvGrpSpPr>
        <p:grpSpPr>
          <a:xfrm>
            <a:off x="0" y="6096000"/>
            <a:ext cx="9144000" cy="762000"/>
            <a:chOff x="0" y="6096000"/>
            <a:chExt cx="9144000" cy="762000"/>
          </a:xfrm>
        </p:grpSpPr>
        <p:sp>
          <p:nvSpPr>
            <p:cNvPr id="27" name="Rectangle 26"/>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1143000"/>
            <a:ext cx="2603501" cy="2285999"/>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083301" y="3513665"/>
            <a:ext cx="2603500" cy="2103120"/>
          </a:xfrm>
          <a:prstGeom prst="rect">
            <a:avLst/>
          </a:prstGeo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bwMode="ltGray">
          <a:xfrm>
            <a:off x="520699" y="1051560"/>
            <a:ext cx="51435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79038" y="1143000"/>
            <a:ext cx="5014518" cy="4754880"/>
          </a:xfrm>
          <a:prstGeom prst="rect">
            <a:avLst/>
          </a:prstGeom>
          <a:solidFill>
            <a:schemeClr val="bg2">
              <a:lumMod val="40000"/>
              <a:lumOff val="60000"/>
            </a:schemeClr>
          </a:solidFill>
          <a:ln>
            <a:solidFill>
              <a:srgbClr val="002060"/>
            </a:solidFill>
          </a:ln>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grpSp>
        <p:nvGrpSpPr>
          <p:cNvPr id="9" name="Group 8"/>
          <p:cNvGrpSpPr/>
          <p:nvPr userDrawn="1"/>
        </p:nvGrpSpPr>
        <p:grpSpPr>
          <a:xfrm>
            <a:off x="0" y="100208"/>
            <a:ext cx="9144000" cy="920204"/>
            <a:chOff x="0" y="100208"/>
            <a:chExt cx="9144000" cy="920204"/>
          </a:xfrm>
        </p:grpSpPr>
        <p:sp>
          <p:nvSpPr>
            <p:cNvPr id="10" name="Rectangle 9"/>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txBox="1">
            <a:spLocks/>
          </p:cNvSpPr>
          <p:nvPr userDrawn="1"/>
        </p:nvSpPr>
        <p:spPr>
          <a:xfrm>
            <a:off x="0" y="152400"/>
            <a:ext cx="9144000" cy="762000"/>
          </a:xfrm>
          <a:prstGeom prst="rect">
            <a:avLst/>
          </a:prstGeom>
        </p:spPr>
        <p:txBody>
          <a:bodyPr vert="horz" lIns="91440" tIns="45720" rIns="91440" bIns="45720" rtlCol="0" anchor="b">
            <a:normAutofit/>
          </a:bodyPr>
          <a:lstStyle>
            <a:lvl1pPr>
              <a:defRPr>
                <a:solidFill>
                  <a:schemeClr val="bg1"/>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small" spc="0" normalizeH="0" baseline="0" noProof="0">
                <a:ln>
                  <a:noFill/>
                </a:ln>
                <a:solidFill>
                  <a:schemeClr val="bg1"/>
                </a:solidFill>
                <a:effectLst/>
                <a:uLnTx/>
                <a:uFillTx/>
                <a:latin typeface="+mj-lt"/>
                <a:ea typeface="+mj-ea"/>
                <a:cs typeface="+mj-cs"/>
              </a:rPr>
              <a:t>Click to edit Master title style</a:t>
            </a:r>
            <a:endParaRPr kumimoji="0" lang="en-US" sz="3600" b="0" i="0" u="none" strike="noStrike" kern="1200" cap="small" spc="0" normalizeH="0" baseline="0" noProof="0" dirty="0">
              <a:ln>
                <a:noFill/>
              </a:ln>
              <a:solidFill>
                <a:schemeClr val="bg1"/>
              </a:solidFill>
              <a:effectLst/>
              <a:uLnTx/>
              <a:uFillTx/>
              <a:latin typeface="+mj-lt"/>
              <a:ea typeface="+mj-ea"/>
              <a:cs typeface="+mj-cs"/>
            </a:endParaRPr>
          </a:p>
        </p:txBody>
      </p:sp>
      <p:grpSp>
        <p:nvGrpSpPr>
          <p:cNvPr id="20" name="Group 15"/>
          <p:cNvGrpSpPr/>
          <p:nvPr userDrawn="1"/>
        </p:nvGrpSpPr>
        <p:grpSpPr>
          <a:xfrm>
            <a:off x="0" y="6096000"/>
            <a:ext cx="9144000" cy="762000"/>
            <a:chOff x="0" y="6096000"/>
            <a:chExt cx="9144000" cy="762000"/>
          </a:xfrm>
        </p:grpSpPr>
        <p:sp>
          <p:nvSpPr>
            <p:cNvPr id="22" name="Rectangle 21"/>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0" y="1371600"/>
            <a:ext cx="9144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8"/>
          <p:cNvGrpSpPr/>
          <p:nvPr userDrawn="1"/>
        </p:nvGrpSpPr>
        <p:grpSpPr>
          <a:xfrm>
            <a:off x="0" y="100208"/>
            <a:ext cx="9144000" cy="920204"/>
            <a:chOff x="0" y="100208"/>
            <a:chExt cx="9144000" cy="920204"/>
          </a:xfrm>
        </p:grpSpPr>
        <p:sp>
          <p:nvSpPr>
            <p:cNvPr id="20" name="Rectangle 19"/>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a:t>Click to edit Master title style</a:t>
            </a:r>
          </a:p>
        </p:txBody>
      </p:sp>
      <p:grpSp>
        <p:nvGrpSpPr>
          <p:cNvPr id="13" name="Group 8"/>
          <p:cNvGrpSpPr/>
          <p:nvPr userDrawn="1"/>
        </p:nvGrpSpPr>
        <p:grpSpPr>
          <a:xfrm>
            <a:off x="0" y="6096000"/>
            <a:ext cx="9144000" cy="762000"/>
            <a:chOff x="0" y="6096000"/>
            <a:chExt cx="9144000" cy="762000"/>
          </a:xfrm>
        </p:grpSpPr>
        <p:sp>
          <p:nvSpPr>
            <p:cNvPr id="23" name="Rectangle 22"/>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3276600" y="762000"/>
            <a:ext cx="5524500" cy="41910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52800" y="990600"/>
            <a:ext cx="5334000" cy="2133600"/>
          </a:xfrm>
        </p:spPr>
        <p:txBody>
          <a:bodyPr anchor="b">
            <a:normAutofit/>
          </a:bodyPr>
          <a:lstStyle>
            <a:lvl1pPr algn="ctr">
              <a:lnSpc>
                <a:spcPct val="80000"/>
              </a:lnSpc>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352800" y="3429000"/>
            <a:ext cx="53873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6" name="Group 8"/>
          <p:cNvGrpSpPr/>
          <p:nvPr userDrawn="1"/>
        </p:nvGrpSpPr>
        <p:grpSpPr>
          <a:xfrm>
            <a:off x="0" y="6096000"/>
            <a:ext cx="9144000" cy="762000"/>
            <a:chOff x="0" y="6096000"/>
            <a:chExt cx="9144000" cy="762000"/>
          </a:xfrm>
        </p:grpSpPr>
        <p:sp>
          <p:nvSpPr>
            <p:cNvPr id="18" name="Rectangle 17"/>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er Section Header">
    <p:spTree>
      <p:nvGrpSpPr>
        <p:cNvPr id="1" name=""/>
        <p:cNvGrpSpPr/>
        <p:nvPr/>
      </p:nvGrpSpPr>
      <p:grpSpPr>
        <a:xfrm>
          <a:off x="0" y="0"/>
          <a:ext cx="0" cy="0"/>
          <a:chOff x="0" y="0"/>
          <a:chExt cx="0" cy="0"/>
        </a:xfrm>
      </p:grpSpPr>
      <p:sp>
        <p:nvSpPr>
          <p:cNvPr id="9" name="Rectangle 8"/>
          <p:cNvSpPr/>
          <p:nvPr userDrawn="1"/>
        </p:nvSpPr>
        <p:spPr bwMode="ltGray">
          <a:xfrm>
            <a:off x="3276600" y="762000"/>
            <a:ext cx="5524500" cy="41910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352800" y="990600"/>
            <a:ext cx="5334000" cy="2133600"/>
          </a:xfrm>
        </p:spPr>
        <p:txBody>
          <a:bodyPr anchor="b">
            <a:normAutofit/>
          </a:bodyPr>
          <a:lstStyle>
            <a:lvl1pPr algn="ctr">
              <a:lnSpc>
                <a:spcPct val="80000"/>
              </a:lnSpc>
              <a:defRPr sz="540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3352800" y="3429000"/>
            <a:ext cx="53873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8" name="Group 8"/>
          <p:cNvGrpSpPr/>
          <p:nvPr userDrawn="1"/>
        </p:nvGrpSpPr>
        <p:grpSpPr>
          <a:xfrm>
            <a:off x="0" y="6096000"/>
            <a:ext cx="9144000" cy="762000"/>
            <a:chOff x="0" y="6096000"/>
            <a:chExt cx="9144000" cy="762000"/>
          </a:xfrm>
        </p:grpSpPr>
        <p:sp>
          <p:nvSpPr>
            <p:cNvPr id="20" name="Rectangle 19"/>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9" name="Rectangle 8"/>
          <p:cNvSpPr/>
          <p:nvPr userDrawn="1"/>
        </p:nvSpPr>
        <p:spPr bwMode="ltGray">
          <a:xfrm>
            <a:off x="3276600" y="762000"/>
            <a:ext cx="5524500" cy="41910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352800" y="990600"/>
            <a:ext cx="5334000" cy="2133600"/>
          </a:xfrm>
        </p:spPr>
        <p:txBody>
          <a:bodyPr anchor="b">
            <a:normAutofit/>
          </a:bodyPr>
          <a:lstStyle>
            <a:lvl1pPr algn="ctr">
              <a:lnSpc>
                <a:spcPct val="80000"/>
              </a:lnSpc>
              <a:defRPr sz="5400">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3352800" y="3429000"/>
            <a:ext cx="53873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8" name="Group 8"/>
          <p:cNvGrpSpPr/>
          <p:nvPr userDrawn="1"/>
        </p:nvGrpSpPr>
        <p:grpSpPr>
          <a:xfrm>
            <a:off x="0" y="6096000"/>
            <a:ext cx="9144000" cy="762000"/>
            <a:chOff x="0" y="6096000"/>
            <a:chExt cx="9144000" cy="762000"/>
          </a:xfrm>
        </p:grpSpPr>
        <p:sp>
          <p:nvSpPr>
            <p:cNvPr id="20" name="Rectangle 19"/>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2">
    <p:spTree>
      <p:nvGrpSpPr>
        <p:cNvPr id="1" name=""/>
        <p:cNvGrpSpPr/>
        <p:nvPr/>
      </p:nvGrpSpPr>
      <p:grpSpPr>
        <a:xfrm>
          <a:off x="0" y="0"/>
          <a:ext cx="0" cy="0"/>
          <a:chOff x="0" y="0"/>
          <a:chExt cx="0" cy="0"/>
        </a:xfrm>
      </p:grpSpPr>
      <p:sp>
        <p:nvSpPr>
          <p:cNvPr id="7" name="Rectangle 6"/>
          <p:cNvSpPr/>
          <p:nvPr/>
        </p:nvSpPr>
        <p:spPr bwMode="ltGray">
          <a:xfrm>
            <a:off x="4000500" y="762000"/>
            <a:ext cx="4800600" cy="3340100"/>
          </a:xfrm>
          <a:prstGeom prst="rect">
            <a:avLst/>
          </a:prstGeom>
          <a:solidFill>
            <a:srgbClr val="002060"/>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530" y="838200"/>
            <a:ext cx="4320540" cy="2006601"/>
          </a:xfrm>
        </p:spPr>
        <p:txBody>
          <a:bodyPr anchor="b">
            <a:normAutofit/>
          </a:bodyPr>
          <a:lstStyle>
            <a:lvl1pPr algn="ctr">
              <a:lnSpc>
                <a:spcPct val="80000"/>
              </a:lnSpc>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240530" y="2980267"/>
            <a:ext cx="4320540" cy="914400"/>
          </a:xfrm>
          <a:prstGeom prst="rect">
            <a:avLst/>
          </a:prstGeom>
        </p:spPr>
        <p:txBody>
          <a:bodyPr>
            <a:normAutofit/>
          </a:bodyPr>
          <a:lstStyle>
            <a:lvl1pPr marL="0" indent="0" algn="ctr">
              <a:spcBef>
                <a:spcPts val="120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5" name="Group 8"/>
          <p:cNvGrpSpPr/>
          <p:nvPr userDrawn="1"/>
        </p:nvGrpSpPr>
        <p:grpSpPr>
          <a:xfrm>
            <a:off x="0" y="6096000"/>
            <a:ext cx="9144000" cy="762000"/>
            <a:chOff x="0" y="6096000"/>
            <a:chExt cx="9144000" cy="762000"/>
          </a:xfrm>
        </p:grpSpPr>
        <p:sp>
          <p:nvSpPr>
            <p:cNvPr id="17" name="Rectangle 16"/>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pSp>
        <p:nvGrpSpPr>
          <p:cNvPr id="18" name="Group 17"/>
          <p:cNvGrpSpPr/>
          <p:nvPr userDrawn="1"/>
        </p:nvGrpSpPr>
        <p:grpSpPr>
          <a:xfrm>
            <a:off x="0" y="100208"/>
            <a:ext cx="9144000" cy="920204"/>
            <a:chOff x="0" y="100208"/>
            <a:chExt cx="9144000" cy="920204"/>
          </a:xfrm>
        </p:grpSpPr>
        <p:sp>
          <p:nvSpPr>
            <p:cNvPr id="8" name="Rectangle 7"/>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81000" y="1371600"/>
            <a:ext cx="40386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sz="half" idx="10"/>
          </p:nvPr>
        </p:nvSpPr>
        <p:spPr>
          <a:xfrm>
            <a:off x="4572000" y="1371600"/>
            <a:ext cx="4038600"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8"/>
          <p:cNvGrpSpPr/>
          <p:nvPr userDrawn="1"/>
        </p:nvGrpSpPr>
        <p:grpSpPr>
          <a:xfrm>
            <a:off x="0" y="6096000"/>
            <a:ext cx="9144000" cy="762000"/>
            <a:chOff x="0" y="6096000"/>
            <a:chExt cx="9144000" cy="762000"/>
          </a:xfrm>
        </p:grpSpPr>
        <p:sp>
          <p:nvSpPr>
            <p:cNvPr id="22" name="Rectangle 21"/>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9852" y="1447800"/>
            <a:ext cx="4091940" cy="868681"/>
          </a:xfrm>
          <a:prstGeom prst="rect">
            <a:avLst/>
          </a:prstGeo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9852" y="2324622"/>
            <a:ext cx="4091940" cy="324612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p:cNvGrpSpPr/>
          <p:nvPr userDrawn="1"/>
        </p:nvGrpSpPr>
        <p:grpSpPr>
          <a:xfrm>
            <a:off x="0" y="100208"/>
            <a:ext cx="9144000" cy="920204"/>
            <a:chOff x="0" y="100208"/>
            <a:chExt cx="9144000" cy="920204"/>
          </a:xfrm>
        </p:grpSpPr>
        <p:sp>
          <p:nvSpPr>
            <p:cNvPr id="17" name="Rectangle 16"/>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a:t>Click to edit Master title style</a:t>
            </a:r>
          </a:p>
        </p:txBody>
      </p:sp>
      <p:sp>
        <p:nvSpPr>
          <p:cNvPr id="20" name="Text Placeholder 2"/>
          <p:cNvSpPr>
            <a:spLocks noGrp="1"/>
          </p:cNvSpPr>
          <p:nvPr>
            <p:ph type="body" idx="10"/>
          </p:nvPr>
        </p:nvSpPr>
        <p:spPr>
          <a:xfrm>
            <a:off x="4724400" y="1447800"/>
            <a:ext cx="4091940" cy="868681"/>
          </a:xfrm>
          <a:prstGeom prst="rect">
            <a:avLst/>
          </a:prstGeo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11"/>
          </p:nvPr>
        </p:nvSpPr>
        <p:spPr>
          <a:xfrm>
            <a:off x="4724400" y="2324622"/>
            <a:ext cx="4091940" cy="324612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up 8"/>
          <p:cNvGrpSpPr/>
          <p:nvPr userDrawn="1"/>
        </p:nvGrpSpPr>
        <p:grpSpPr>
          <a:xfrm>
            <a:off x="0" y="6096000"/>
            <a:ext cx="9144000" cy="762000"/>
            <a:chOff x="0" y="6096000"/>
            <a:chExt cx="9144000" cy="762000"/>
          </a:xfrm>
        </p:grpSpPr>
        <p:sp>
          <p:nvSpPr>
            <p:cNvPr id="26" name="Rectangle 25"/>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pSp>
        <p:nvGrpSpPr>
          <p:cNvPr id="12" name="Group 11"/>
          <p:cNvGrpSpPr/>
          <p:nvPr userDrawn="1"/>
        </p:nvGrpSpPr>
        <p:grpSpPr>
          <a:xfrm>
            <a:off x="0" y="100208"/>
            <a:ext cx="9144000" cy="920204"/>
            <a:chOff x="0" y="100208"/>
            <a:chExt cx="9144000" cy="920204"/>
          </a:xfrm>
        </p:grpSpPr>
        <p:sp>
          <p:nvSpPr>
            <p:cNvPr id="13" name="Rectangle 12"/>
            <p:cNvSpPr/>
            <p:nvPr/>
          </p:nvSpPr>
          <p:spPr bwMode="ltGray">
            <a:xfrm>
              <a:off x="2380" y="100208"/>
              <a:ext cx="9141620" cy="838200"/>
            </a:xfrm>
            <a:prstGeom prst="rect">
              <a:avLst/>
            </a:prstGeom>
            <a:solidFill>
              <a:srgbClr val="002060"/>
            </a:soli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ltGray">
            <a:xfrm>
              <a:off x="0" y="965548"/>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a:spLocks noGrp="1"/>
          </p:cNvSpPr>
          <p:nvPr>
            <p:ph type="title"/>
          </p:nvPr>
        </p:nvSpPr>
        <p:spPr>
          <a:xfrm>
            <a:off x="0" y="152400"/>
            <a:ext cx="9144000" cy="762000"/>
          </a:xfrm>
        </p:spPr>
        <p:txBody>
          <a:bodyPr/>
          <a:lstStyle>
            <a:lvl1pPr>
              <a:defRPr>
                <a:solidFill>
                  <a:schemeClr val="bg1"/>
                </a:solidFill>
              </a:defRPr>
            </a:lvl1pPr>
          </a:lstStyle>
          <a:p>
            <a:r>
              <a:rPr lang="en-US" dirty="0"/>
              <a:t>Click to edit Master title style</a:t>
            </a:r>
          </a:p>
        </p:txBody>
      </p:sp>
      <p:sp>
        <p:nvSpPr>
          <p:cNvPr id="19"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nvGrpSpPr>
          <p:cNvPr id="21" name="Group 8"/>
          <p:cNvGrpSpPr/>
          <p:nvPr userDrawn="1"/>
        </p:nvGrpSpPr>
        <p:grpSpPr>
          <a:xfrm>
            <a:off x="0" y="6096000"/>
            <a:ext cx="9144000" cy="762000"/>
            <a:chOff x="0" y="6096000"/>
            <a:chExt cx="9144000" cy="762000"/>
          </a:xfrm>
        </p:grpSpPr>
        <p:sp>
          <p:nvSpPr>
            <p:cNvPr id="23" name="Rectangle 22"/>
            <p:cNvSpPr/>
            <p:nvPr userDrawn="1"/>
          </p:nvSpPr>
          <p:spPr>
            <a:xfrm>
              <a:off x="0" y="6096000"/>
              <a:ext cx="9144000" cy="76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
            <p:cNvSpPr txBox="1">
              <a:spLocks/>
            </p:cNvSpPr>
            <p:nvPr userDrawn="1"/>
          </p:nvSpPr>
          <p:spPr>
            <a:xfrm>
              <a:off x="0" y="6248400"/>
              <a:ext cx="7376160" cy="487678"/>
            </a:xfrm>
            <a:prstGeom prst="rect">
              <a:avLst/>
            </a:prstGeom>
          </p:spPr>
          <p:txBody>
            <a:bodyPr vert="horz" lIns="91440" tIns="45720" rIns="91440" bIns="45720"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200"/>
                </a:spcBef>
                <a:spcAft>
                  <a:spcPts val="0"/>
                </a:spcAft>
                <a:buClr>
                  <a:schemeClr val="bg2"/>
                </a:buClr>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THE FLORIDA DIVISION OF EMERGENCY MANAGEMENT</a:t>
              </a:r>
            </a:p>
          </p:txBody>
        </p:sp>
      </p:gr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276600"/>
            <a:ext cx="9144000" cy="1097280"/>
          </a:xfrm>
          <a:prstGeom prst="rect">
            <a:avLst/>
          </a:prstGeom>
        </p:spPr>
        <p:txBody>
          <a:bodyPr vert="horz" lIns="91440" tIns="45720" rIns="91440" bIns="45720" rtlCol="0" anchor="t">
            <a:normAutofit/>
          </a:bodyPr>
          <a:lstStyle/>
          <a:p>
            <a:r>
              <a:rPr lang="en-US" dirty="0"/>
              <a:t>APRIL ALL-HANDS</a:t>
            </a:r>
          </a:p>
        </p:txBody>
      </p:sp>
      <p:pic>
        <p:nvPicPr>
          <p:cNvPr id="19" name="Picture 18" descr="2014 Get A Plan logo blue.png"/>
          <p:cNvPicPr>
            <a:picLocks noChangeAspect="1"/>
          </p:cNvPicPr>
          <p:nvPr userDrawn="1"/>
        </p:nvPicPr>
        <p:blipFill>
          <a:blip r:embed="rId14" cstate="print"/>
          <a:stretch>
            <a:fillRect/>
          </a:stretch>
        </p:blipFill>
        <p:spPr>
          <a:xfrm>
            <a:off x="2819400" y="381000"/>
            <a:ext cx="3668352" cy="2566272"/>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 id="214748367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lnSpc>
          <a:spcPct val="100000"/>
        </a:lnSpc>
        <a:spcBef>
          <a:spcPct val="0"/>
        </a:spcBef>
        <a:buNone/>
        <a:defRPr sz="40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ichard.butgereit@em.myflorid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www.napsgfoundation.org/wp-content/uploads/2015/10/GIS_Supervisor_20150917_v1.0_Public.pdf" TargetMode="External"/><Relationship Id="rId3" Type="http://schemas.openxmlformats.org/officeDocument/2006/relationships/hyperlink" Target="https://www.napsgfoundation.org/all-resources/qualifications-and-credentialing" TargetMode="External"/><Relationship Id="rId7" Type="http://schemas.openxmlformats.org/officeDocument/2006/relationships/hyperlink" Target="https://www.napsgfoundation.org/wp-content/uploads/2015/10/GIS_TeamLeader_20150917_v1.0_Public.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napsgfoundation.org/wp-content/uploads/2015/10/GIS_Analyst_20150917_v1.0_Public.pdf" TargetMode="External"/><Relationship Id="rId5" Type="http://schemas.openxmlformats.org/officeDocument/2006/relationships/hyperlink" Target="https://www.napsgfoundation.org/wp-content/uploads/2015/10/GIS_Technican_20150917_v1.0_Public.pdf" TargetMode="External"/><Relationship Id="rId4" Type="http://schemas.openxmlformats.org/officeDocument/2006/relationships/hyperlink" Target="https://www.napsgfoundation.org/wp-content/uploads/2015/10/GIS_FieldDataEntryTechnician_20150917_v1.0_Public.pdf" TargetMode="External"/><Relationship Id="rId9" Type="http://schemas.openxmlformats.org/officeDocument/2006/relationships/hyperlink" Target="https://www.napsgfoundation.org/wp-content/uploads/2015/10/GIS_MapSupportTeam_20151106_v1_Public.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emacweb.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fema.gov/resource-management-mutual-ai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rtlt.preptoolkit.fema.gov/"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rtlt.preptoolkit.fema.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loridadisaster.org/ahim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floridadisaster.org/ahim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670560"/>
          </a:xfrm>
        </p:spPr>
        <p:txBody>
          <a:bodyPr anchor="ctr">
            <a:noAutofit/>
          </a:bodyPr>
          <a:lstStyle/>
          <a:p>
            <a:r>
              <a:rPr lang="en-US" dirty="0"/>
              <a:t>Resources Typing and Mission Ready</a:t>
            </a:r>
            <a:br>
              <a:rPr lang="en-US" dirty="0"/>
            </a:br>
            <a:r>
              <a:rPr lang="en-US" dirty="0"/>
              <a:t>Packaging GIS Resources:</a:t>
            </a:r>
            <a:endParaRPr lang="en-US" sz="3200" dirty="0"/>
          </a:p>
        </p:txBody>
      </p:sp>
      <p:sp>
        <p:nvSpPr>
          <p:cNvPr id="6" name="TextBox 7"/>
          <p:cNvSpPr txBox="1">
            <a:spLocks noChangeArrowheads="1"/>
          </p:cNvSpPr>
          <p:nvPr/>
        </p:nvSpPr>
        <p:spPr bwMode="auto">
          <a:xfrm>
            <a:off x="0" y="4495800"/>
            <a:ext cx="5105400" cy="156966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en-US" sz="2800" dirty="0"/>
              <a:t>Richard </a:t>
            </a:r>
            <a:r>
              <a:rPr lang="en-US" sz="2800" dirty="0" err="1"/>
              <a:t>Butgereit</a:t>
            </a:r>
            <a:r>
              <a:rPr lang="en-US" sz="2800" dirty="0"/>
              <a:t>, GISP</a:t>
            </a:r>
          </a:p>
          <a:p>
            <a:r>
              <a:rPr lang="en-US" sz="1400" dirty="0">
                <a:hlinkClick r:id="rId3"/>
              </a:rPr>
              <a:t>Richard.Butgereit@em.myflorida.com</a:t>
            </a:r>
            <a:r>
              <a:rPr lang="en-US" sz="1400" dirty="0"/>
              <a:t> </a:t>
            </a:r>
          </a:p>
          <a:p>
            <a:r>
              <a:rPr lang="en-US" sz="1800" dirty="0"/>
              <a:t>Chief Information Officer</a:t>
            </a:r>
          </a:p>
          <a:p>
            <a:r>
              <a:rPr lang="en-US" sz="1800" dirty="0"/>
              <a:t>850-851-4701</a:t>
            </a:r>
          </a:p>
          <a:p>
            <a:r>
              <a:rPr lang="en-US" sz="1800" dirty="0"/>
              <a:t>Florida Division of Emergency Management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343400"/>
            <a:ext cx="2209800" cy="14480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NAPSG Position/Team Resource Types </a:t>
            </a:r>
          </a:p>
        </p:txBody>
      </p:sp>
      <p:sp>
        <p:nvSpPr>
          <p:cNvPr id="7" name="Rectangle 6"/>
          <p:cNvSpPr/>
          <p:nvPr/>
        </p:nvSpPr>
        <p:spPr>
          <a:xfrm>
            <a:off x="0" y="1021080"/>
            <a:ext cx="8915400" cy="4832092"/>
          </a:xfrm>
          <a:prstGeom prst="rect">
            <a:avLst/>
          </a:prstGeom>
        </p:spPr>
        <p:txBody>
          <a:bodyPr wrap="square">
            <a:spAutoFit/>
          </a:bodyPr>
          <a:lstStyle/>
          <a:p>
            <a:pPr marL="457200" indent="-457200">
              <a:buFont typeface="Arial" panose="020B0604020202020204" pitchFamily="34" charset="0"/>
              <a:buChar char="•"/>
            </a:pPr>
            <a:r>
              <a:rPr lang="en-US" sz="2800" dirty="0"/>
              <a:t>GIS professionals and staff that are dedicated to supporting the public safety mission require a unique combination of knowledge, skills, and abilities in order to effectively support emergency operations. </a:t>
            </a:r>
          </a:p>
          <a:p>
            <a:pPr marL="457200" indent="-457200">
              <a:buFont typeface="Arial" panose="020B0604020202020204" pitchFamily="34" charset="0"/>
              <a:buChar char="•"/>
            </a:pPr>
            <a:r>
              <a:rPr lang="en-US" sz="2800" dirty="0"/>
              <a:t>Establishing minimum criteria and qualifications for GIS personnel and teams for the Nation is critical to building the Public Safety GIS Workforce. </a:t>
            </a:r>
          </a:p>
          <a:p>
            <a:pPr marL="457200" indent="-457200">
              <a:buFont typeface="Arial" panose="020B0604020202020204" pitchFamily="34" charset="0"/>
              <a:buChar char="•"/>
            </a:pPr>
            <a:r>
              <a:rPr lang="en-US" sz="2800" dirty="0"/>
              <a:t>NAPSG developed the first version of Position Qualification Sheets &amp; Resource Types/Packages for Public Safety GIS</a:t>
            </a:r>
          </a:p>
        </p:txBody>
      </p:sp>
    </p:spTree>
    <p:extLst>
      <p:ext uri="{BB962C8B-B14F-4D97-AF65-F5344CB8AC3E}">
        <p14:creationId xmlns:p14="http://schemas.microsoft.com/office/powerpoint/2010/main" val="17818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Position/Team Resource Types </a:t>
            </a:r>
          </a:p>
        </p:txBody>
      </p:sp>
      <p:sp>
        <p:nvSpPr>
          <p:cNvPr id="5" name="Rectangle 4"/>
          <p:cNvSpPr/>
          <p:nvPr/>
        </p:nvSpPr>
        <p:spPr>
          <a:xfrm>
            <a:off x="174684" y="1021080"/>
            <a:ext cx="8893116" cy="5016758"/>
          </a:xfrm>
          <a:prstGeom prst="rect">
            <a:avLst/>
          </a:prstGeom>
        </p:spPr>
        <p:txBody>
          <a:bodyPr wrap="square">
            <a:spAutoFit/>
          </a:bodyPr>
          <a:lstStyle/>
          <a:p>
            <a:pPr marL="457200" indent="-457200">
              <a:buFont typeface="Arial" panose="020B0604020202020204" pitchFamily="34" charset="0"/>
              <a:buChar char="•"/>
            </a:pPr>
            <a:endParaRPr lang="en-US" sz="3200" dirty="0">
              <a:hlinkClick r:id="rId3"/>
            </a:endParaRPr>
          </a:p>
          <a:p>
            <a:pPr marL="457200" indent="-457200">
              <a:buFont typeface="Arial" panose="020B0604020202020204" pitchFamily="34" charset="0"/>
              <a:buChar char="•"/>
            </a:pPr>
            <a:endParaRPr lang="en-US" sz="3200" dirty="0">
              <a:hlinkClick r:id="rId3"/>
            </a:endParaRPr>
          </a:p>
          <a:p>
            <a:pPr marL="457200" indent="-457200">
              <a:buFont typeface="Arial" panose="020B0604020202020204" pitchFamily="34" charset="0"/>
              <a:buChar char="•"/>
            </a:pPr>
            <a:endParaRPr lang="en-US" sz="3200" dirty="0">
              <a:hlinkClick r:id="rId3"/>
            </a:endParaRPr>
          </a:p>
          <a:p>
            <a:pPr marL="457200" indent="-457200">
              <a:buFont typeface="Arial" panose="020B0604020202020204" pitchFamily="34" charset="0"/>
              <a:buChar char="•"/>
            </a:pPr>
            <a:endParaRPr lang="en-US" sz="3200" dirty="0">
              <a:hlinkClick r:id="rId3"/>
            </a:endParaRPr>
          </a:p>
          <a:p>
            <a:pPr marL="457200" indent="-457200">
              <a:buFont typeface="Arial" panose="020B0604020202020204" pitchFamily="34" charset="0"/>
              <a:buChar char="•"/>
            </a:pPr>
            <a:endParaRPr lang="en-US" sz="3200" dirty="0">
              <a:hlinkClick r:id="rId3"/>
            </a:endParaRPr>
          </a:p>
          <a:p>
            <a:pPr marL="457200" indent="-457200">
              <a:buFont typeface="Arial" panose="020B0604020202020204" pitchFamily="34" charset="0"/>
              <a:buChar char="•"/>
            </a:pPr>
            <a:endParaRPr lang="en-US" sz="3200" dirty="0">
              <a:hlinkClick r:id="rId3"/>
            </a:endParaRPr>
          </a:p>
          <a:p>
            <a:pPr marL="457200" indent="-457200">
              <a:buFont typeface="Arial" panose="020B0604020202020204" pitchFamily="34" charset="0"/>
              <a:buChar char="•"/>
            </a:pPr>
            <a:endParaRPr lang="en-US" sz="3200" dirty="0">
              <a:hlinkClick r:id="" action="ppaction://noaction"/>
            </a:endParaRPr>
          </a:p>
          <a:p>
            <a:pPr marL="457200" indent="-457200">
              <a:buFont typeface="Arial" panose="020B0604020202020204" pitchFamily="34" charset="0"/>
              <a:buChar char="•"/>
            </a:pPr>
            <a:r>
              <a:rPr lang="en-US" sz="3200" dirty="0">
                <a:hlinkClick r:id="" action="ppaction://noaction"/>
              </a:rPr>
              <a:t>https</a:t>
            </a:r>
            <a:r>
              <a:rPr lang="en-US" sz="3200" dirty="0">
                <a:hlinkClick r:id="rId3"/>
              </a:rPr>
              <a:t>://www.napsgfoundation.org/all-resources/qualifications-and-credentialing</a:t>
            </a:r>
            <a:endParaRPr lang="en-US" sz="3200" dirty="0"/>
          </a:p>
          <a:p>
            <a:pPr marL="457200" indent="-457200">
              <a:buFont typeface="Arial" panose="020B0604020202020204" pitchFamily="34" charset="0"/>
              <a:buChar char="•"/>
            </a:pP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1883998804"/>
              </p:ext>
            </p:extLst>
          </p:nvPr>
        </p:nvGraphicFramePr>
        <p:xfrm>
          <a:off x="252482" y="1070226"/>
          <a:ext cx="8815318" cy="3320422"/>
        </p:xfrm>
        <a:graphic>
          <a:graphicData uri="http://schemas.openxmlformats.org/drawingml/2006/table">
            <a:tbl>
              <a:tblPr/>
              <a:tblGrid>
                <a:gridCol w="2719318">
                  <a:extLst>
                    <a:ext uri="{9D8B030D-6E8A-4147-A177-3AD203B41FA5}">
                      <a16:colId xmlns:a16="http://schemas.microsoft.com/office/drawing/2014/main" val="3720169615"/>
                    </a:ext>
                  </a:extLst>
                </a:gridCol>
                <a:gridCol w="6096000">
                  <a:extLst>
                    <a:ext uri="{9D8B030D-6E8A-4147-A177-3AD203B41FA5}">
                      <a16:colId xmlns:a16="http://schemas.microsoft.com/office/drawing/2014/main" val="1100583078"/>
                    </a:ext>
                  </a:extLst>
                </a:gridCol>
              </a:tblGrid>
              <a:tr h="315196">
                <a:tc>
                  <a:txBody>
                    <a:bodyPr/>
                    <a:lstStyle/>
                    <a:p>
                      <a:pPr fontAlgn="t"/>
                      <a:r>
                        <a:rPr lang="en-US" sz="2800" b="1" dirty="0">
                          <a:effectLst/>
                        </a:rPr>
                        <a:t>Level</a:t>
                      </a:r>
                      <a:endParaRPr lang="en-US" sz="2800" dirty="0">
                        <a:effectLst/>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2800" b="1">
                          <a:effectLst/>
                        </a:rPr>
                        <a:t>Position</a:t>
                      </a:r>
                      <a:endParaRPr lang="en-US" sz="2800">
                        <a:effectLst/>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50052626"/>
                  </a:ext>
                </a:extLst>
              </a:tr>
              <a:tr h="315196">
                <a:tc>
                  <a:txBody>
                    <a:bodyPr/>
                    <a:lstStyle/>
                    <a:p>
                      <a:pPr fontAlgn="t"/>
                      <a:r>
                        <a:rPr lang="en-US" sz="2800" dirty="0">
                          <a:effectLst/>
                        </a:rPr>
                        <a:t>Basic 1</a:t>
                      </a: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2800" dirty="0">
                          <a:solidFill>
                            <a:srgbClr val="1E74B4"/>
                          </a:solidFill>
                          <a:effectLst/>
                          <a:hlinkClick r:id="rId4"/>
                        </a:rPr>
                        <a:t>Field Data Entry Technician</a:t>
                      </a:r>
                      <a:endParaRPr lang="en-US" sz="2800" dirty="0">
                        <a:effectLst/>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85880635"/>
                  </a:ext>
                </a:extLst>
              </a:tr>
              <a:tr h="315196">
                <a:tc>
                  <a:txBody>
                    <a:bodyPr/>
                    <a:lstStyle/>
                    <a:p>
                      <a:pPr fontAlgn="t"/>
                      <a:r>
                        <a:rPr lang="en-US" sz="2800">
                          <a:effectLst/>
                        </a:rPr>
                        <a:t>Basic 2</a:t>
                      </a: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2800" dirty="0">
                          <a:solidFill>
                            <a:srgbClr val="1E74B4"/>
                          </a:solidFill>
                          <a:effectLst/>
                          <a:hlinkClick r:id="rId5"/>
                        </a:rPr>
                        <a:t>GIS Technician</a:t>
                      </a:r>
                      <a:endParaRPr lang="en-US" sz="2800" dirty="0">
                        <a:effectLst/>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15859354"/>
                  </a:ext>
                </a:extLst>
              </a:tr>
              <a:tr h="315196">
                <a:tc>
                  <a:txBody>
                    <a:bodyPr/>
                    <a:lstStyle/>
                    <a:p>
                      <a:pPr fontAlgn="t"/>
                      <a:r>
                        <a:rPr lang="en-US" sz="2800">
                          <a:effectLst/>
                        </a:rPr>
                        <a:t>Intermediate 1</a:t>
                      </a: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2800" dirty="0">
                          <a:solidFill>
                            <a:srgbClr val="1E74B4"/>
                          </a:solidFill>
                          <a:effectLst/>
                          <a:hlinkClick r:id="rId6"/>
                        </a:rPr>
                        <a:t>GIS Analyst</a:t>
                      </a:r>
                      <a:endParaRPr lang="en-US" sz="2800" dirty="0">
                        <a:effectLst/>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11157430"/>
                  </a:ext>
                </a:extLst>
              </a:tr>
              <a:tr h="315196">
                <a:tc>
                  <a:txBody>
                    <a:bodyPr/>
                    <a:lstStyle/>
                    <a:p>
                      <a:pPr fontAlgn="t"/>
                      <a:r>
                        <a:rPr lang="en-US" sz="2800">
                          <a:effectLst/>
                        </a:rPr>
                        <a:t>Intermediate 2</a:t>
                      </a: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2800" dirty="0">
                          <a:solidFill>
                            <a:srgbClr val="1E74B4"/>
                          </a:solidFill>
                          <a:effectLst/>
                          <a:hlinkClick r:id="rId7"/>
                        </a:rPr>
                        <a:t>GIS Team Leader</a:t>
                      </a:r>
                      <a:endParaRPr lang="en-US" sz="2800" dirty="0">
                        <a:effectLst/>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00038508"/>
                  </a:ext>
                </a:extLst>
              </a:tr>
              <a:tr h="315196">
                <a:tc>
                  <a:txBody>
                    <a:bodyPr/>
                    <a:lstStyle/>
                    <a:p>
                      <a:pPr fontAlgn="t"/>
                      <a:r>
                        <a:rPr lang="en-US" sz="2800">
                          <a:effectLst/>
                        </a:rPr>
                        <a:t>Advanced</a:t>
                      </a: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2800" dirty="0">
                          <a:solidFill>
                            <a:srgbClr val="1E74B4"/>
                          </a:solidFill>
                          <a:effectLst/>
                          <a:hlinkClick r:id="rId8"/>
                        </a:rPr>
                        <a:t>GIS Supervisor</a:t>
                      </a:r>
                      <a:endParaRPr lang="en-US" sz="2800" dirty="0">
                        <a:effectLst/>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0659152"/>
                  </a:ext>
                </a:extLst>
              </a:tr>
              <a:tr h="315196">
                <a:tc gridSpan="2">
                  <a:txBody>
                    <a:bodyPr/>
                    <a:lstStyle/>
                    <a:p>
                      <a:pPr fontAlgn="t"/>
                      <a:r>
                        <a:rPr lang="en-US" sz="2800" b="1" dirty="0">
                          <a:effectLst/>
                        </a:rPr>
                        <a:t>Resource Type</a:t>
                      </a:r>
                      <a:r>
                        <a:rPr lang="en-US" sz="2800" dirty="0">
                          <a:effectLst/>
                        </a:rPr>
                        <a:t>: </a:t>
                      </a:r>
                      <a:r>
                        <a:rPr lang="en-US" sz="2800" dirty="0">
                          <a:solidFill>
                            <a:srgbClr val="1E74B4"/>
                          </a:solidFill>
                          <a:effectLst/>
                          <a:hlinkClick r:id="rId9"/>
                        </a:rPr>
                        <a:t>GIS Map Support Team</a:t>
                      </a:r>
                      <a:endParaRPr lang="en-US" sz="2800" dirty="0">
                        <a:effectLst/>
                      </a:endParaRPr>
                    </a:p>
                  </a:txBody>
                  <a:tcPr marL="23813" marR="23813" marT="23813" marB="238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886528119"/>
                  </a:ext>
                </a:extLst>
              </a:tr>
            </a:tbl>
          </a:graphicData>
        </a:graphic>
      </p:graphicFrame>
    </p:spTree>
    <p:extLst>
      <p:ext uri="{BB962C8B-B14F-4D97-AF65-F5344CB8AC3E}">
        <p14:creationId xmlns:p14="http://schemas.microsoft.com/office/powerpoint/2010/main" val="24114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Position/Team Resource Types </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33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Position/Team Resource Types </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96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Position/Team Resource Types </a:t>
            </a:r>
          </a:p>
        </p:txBody>
      </p:sp>
      <p:pic>
        <p:nvPicPr>
          <p:cNvPr id="2" name="Picture 1"/>
          <p:cNvPicPr>
            <a:picLocks noChangeAspect="1"/>
          </p:cNvPicPr>
          <p:nvPr/>
        </p:nvPicPr>
        <p:blipFill rotWithShape="1">
          <a:blip r:embed="rId3"/>
          <a:srcRect l="20000" t="22632" r="21250"/>
          <a:stretch/>
        </p:blipFill>
        <p:spPr>
          <a:xfrm>
            <a:off x="0" y="0"/>
            <a:ext cx="9144000" cy="6858000"/>
          </a:xfrm>
          <a:prstGeom prst="rect">
            <a:avLst/>
          </a:prstGeom>
        </p:spPr>
      </p:pic>
    </p:spTree>
    <p:extLst>
      <p:ext uri="{BB962C8B-B14F-4D97-AF65-F5344CB8AC3E}">
        <p14:creationId xmlns:p14="http://schemas.microsoft.com/office/powerpoint/2010/main" val="289047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296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Mission Ready Packages</a:t>
            </a:r>
          </a:p>
        </p:txBody>
      </p:sp>
      <p:pic>
        <p:nvPicPr>
          <p:cNvPr id="3" name="Picture 2"/>
          <p:cNvPicPr>
            <a:picLocks noChangeAspect="1"/>
          </p:cNvPicPr>
          <p:nvPr/>
        </p:nvPicPr>
        <p:blipFill rotWithShape="1">
          <a:blip r:embed="rId3"/>
          <a:srcRect l="17917" t="9231" r="18749" b="2308"/>
          <a:stretch/>
        </p:blipFill>
        <p:spPr>
          <a:xfrm>
            <a:off x="248652" y="1171074"/>
            <a:ext cx="8590548" cy="5534526"/>
          </a:xfrm>
          <a:prstGeom prst="rect">
            <a:avLst/>
          </a:prstGeom>
        </p:spPr>
      </p:pic>
    </p:spTree>
    <p:extLst>
      <p:ext uri="{BB962C8B-B14F-4D97-AF65-F5344CB8AC3E}">
        <p14:creationId xmlns:p14="http://schemas.microsoft.com/office/powerpoint/2010/main" val="399208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296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Mission Ready Packages</a:t>
            </a:r>
          </a:p>
        </p:txBody>
      </p:sp>
      <p:pic>
        <p:nvPicPr>
          <p:cNvPr id="2" name="Picture 1"/>
          <p:cNvPicPr>
            <a:picLocks noChangeAspect="1"/>
          </p:cNvPicPr>
          <p:nvPr/>
        </p:nvPicPr>
        <p:blipFill rotWithShape="1">
          <a:blip r:embed="rId3"/>
          <a:srcRect l="12916" t="13077" r="9584" b="13846"/>
          <a:stretch/>
        </p:blipFill>
        <p:spPr>
          <a:xfrm>
            <a:off x="0" y="1143000"/>
            <a:ext cx="9144000" cy="5486400"/>
          </a:xfrm>
          <a:prstGeom prst="rect">
            <a:avLst/>
          </a:prstGeom>
        </p:spPr>
      </p:pic>
    </p:spTree>
    <p:extLst>
      <p:ext uri="{BB962C8B-B14F-4D97-AF65-F5344CB8AC3E}">
        <p14:creationId xmlns:p14="http://schemas.microsoft.com/office/powerpoint/2010/main" val="427423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Questions?</a:t>
            </a:r>
          </a:p>
        </p:txBody>
      </p:sp>
      <p:pic>
        <p:nvPicPr>
          <p:cNvPr id="3" name="Picture 2"/>
          <p:cNvPicPr>
            <a:picLocks noChangeAspect="1"/>
          </p:cNvPicPr>
          <p:nvPr/>
        </p:nvPicPr>
        <p:blipFill rotWithShape="1">
          <a:blip r:embed="rId3"/>
          <a:srcRect l="17917" t="8462" r="18749" b="3077"/>
          <a:stretch/>
        </p:blipFill>
        <p:spPr>
          <a:xfrm>
            <a:off x="152400" y="1066800"/>
            <a:ext cx="8839200" cy="5791200"/>
          </a:xfrm>
          <a:prstGeom prst="rect">
            <a:avLst/>
          </a:prstGeom>
        </p:spPr>
      </p:pic>
    </p:spTree>
    <p:extLst>
      <p:ext uri="{BB962C8B-B14F-4D97-AF65-F5344CB8AC3E}">
        <p14:creationId xmlns:p14="http://schemas.microsoft.com/office/powerpoint/2010/main" val="6207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296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Mutual Aid</a:t>
            </a:r>
          </a:p>
        </p:txBody>
      </p:sp>
      <p:sp>
        <p:nvSpPr>
          <p:cNvPr id="2" name="Rectangle 1"/>
          <p:cNvSpPr/>
          <p:nvPr/>
        </p:nvSpPr>
        <p:spPr>
          <a:xfrm>
            <a:off x="23034" y="1066800"/>
            <a:ext cx="9120965" cy="400110"/>
          </a:xfrm>
          <a:prstGeom prst="rect">
            <a:avLst/>
          </a:prstGeom>
        </p:spPr>
        <p:txBody>
          <a:bodyPr wrap="square">
            <a:spAutoFit/>
          </a:bodyPr>
          <a:lstStyle/>
          <a:p>
            <a:r>
              <a:rPr lang="en-US" sz="2000" dirty="0">
                <a:hlinkClick r:id="rId3"/>
              </a:rPr>
              <a:t>https://www.emacweb.org</a:t>
            </a:r>
            <a:r>
              <a:rPr lang="en-US" sz="2000" dirty="0"/>
              <a:t> </a:t>
            </a:r>
          </a:p>
        </p:txBody>
      </p:sp>
      <p:pic>
        <p:nvPicPr>
          <p:cNvPr id="8" name="Picture 7"/>
          <p:cNvPicPr>
            <a:picLocks noChangeAspect="1"/>
          </p:cNvPicPr>
          <p:nvPr/>
        </p:nvPicPr>
        <p:blipFill rotWithShape="1">
          <a:blip r:embed="rId4"/>
          <a:srcRect l="17916" t="8461" r="19167" b="2308"/>
          <a:stretch/>
        </p:blipFill>
        <p:spPr>
          <a:xfrm>
            <a:off x="152400" y="1482952"/>
            <a:ext cx="8763000" cy="5326935"/>
          </a:xfrm>
          <a:prstGeom prst="rect">
            <a:avLst/>
          </a:prstGeom>
        </p:spPr>
      </p:pic>
    </p:spTree>
    <p:extLst>
      <p:ext uri="{BB962C8B-B14F-4D97-AF65-F5344CB8AC3E}">
        <p14:creationId xmlns:p14="http://schemas.microsoft.com/office/powerpoint/2010/main" val="42171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296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NIMS Resource Typing</a:t>
            </a:r>
          </a:p>
        </p:txBody>
      </p:sp>
      <p:sp>
        <p:nvSpPr>
          <p:cNvPr id="2" name="Rectangle 1"/>
          <p:cNvSpPr/>
          <p:nvPr/>
        </p:nvSpPr>
        <p:spPr>
          <a:xfrm>
            <a:off x="23034" y="1066800"/>
            <a:ext cx="9120965" cy="400110"/>
          </a:xfrm>
          <a:prstGeom prst="rect">
            <a:avLst/>
          </a:prstGeom>
        </p:spPr>
        <p:txBody>
          <a:bodyPr wrap="square">
            <a:spAutoFit/>
          </a:bodyPr>
          <a:lstStyle/>
          <a:p>
            <a:r>
              <a:rPr lang="en-US" sz="2000" dirty="0">
                <a:hlinkClick r:id="rId3"/>
              </a:rPr>
              <a:t>https://www.fema.gov/resource-management-mutual-aid</a:t>
            </a:r>
            <a:r>
              <a:rPr lang="en-US" sz="2000" dirty="0"/>
              <a:t> </a:t>
            </a:r>
          </a:p>
        </p:txBody>
      </p:sp>
      <p:pic>
        <p:nvPicPr>
          <p:cNvPr id="3" name="Picture 2"/>
          <p:cNvPicPr>
            <a:picLocks noChangeAspect="1"/>
          </p:cNvPicPr>
          <p:nvPr/>
        </p:nvPicPr>
        <p:blipFill rotWithShape="1">
          <a:blip r:embed="rId4"/>
          <a:srcRect t="11079" r="6512" b="3810"/>
          <a:stretch/>
        </p:blipFill>
        <p:spPr>
          <a:xfrm>
            <a:off x="70512" y="1578366"/>
            <a:ext cx="8986728" cy="4857690"/>
          </a:xfrm>
          <a:prstGeom prst="rect">
            <a:avLst/>
          </a:prstGeom>
        </p:spPr>
      </p:pic>
    </p:spTree>
    <p:extLst>
      <p:ext uri="{BB962C8B-B14F-4D97-AF65-F5344CB8AC3E}">
        <p14:creationId xmlns:p14="http://schemas.microsoft.com/office/powerpoint/2010/main" val="378233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jpg"/>
          <p:cNvPicPr>
            <a:picLocks noChangeAspect="1"/>
          </p:cNvPicPr>
          <p:nvPr/>
        </p:nvPicPr>
        <p:blipFill>
          <a:blip r:embed="rId3" cstate="email"/>
          <a:srcRect/>
          <a:stretch>
            <a:fillRect/>
          </a:stretch>
        </p:blipFill>
        <p:spPr bwMode="auto">
          <a:xfrm>
            <a:off x="0" y="990600"/>
            <a:ext cx="9144000" cy="5867400"/>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dirty="0"/>
              <a:t>Deepwater Horizon Response</a:t>
            </a:r>
          </a:p>
        </p:txBody>
      </p:sp>
      <p:sp>
        <p:nvSpPr>
          <p:cNvPr id="7" name="Rectangle 91"/>
          <p:cNvSpPr>
            <a:spLocks noChangeArrowheads="1"/>
          </p:cNvSpPr>
          <p:nvPr/>
        </p:nvSpPr>
        <p:spPr bwMode="auto">
          <a:xfrm>
            <a:off x="706014" y="5587489"/>
            <a:ext cx="7781731" cy="369888"/>
          </a:xfrm>
          <a:prstGeom prst="rect">
            <a:avLst/>
          </a:prstGeom>
          <a:solidFill>
            <a:schemeClr val="tx1"/>
          </a:solidFill>
          <a:ln w="9525">
            <a:noFill/>
            <a:miter lim="800000"/>
            <a:headEnd/>
            <a:tailEnd/>
          </a:ln>
        </p:spPr>
        <p:txBody>
          <a:bodyPr wrap="square">
            <a:spAutoFit/>
          </a:bodyPr>
          <a:lstStyle/>
          <a:p>
            <a:pPr algn="ctr" eaLnBrk="0" hangingPunct="0"/>
            <a:r>
              <a:rPr lang="en-US" b="1" dirty="0">
                <a:solidFill>
                  <a:schemeClr val="bg1"/>
                </a:solidFill>
              </a:rPr>
              <a:t>Satellite imagery from 05/17/2010 displaying 2 areas of interest.</a:t>
            </a:r>
          </a:p>
        </p:txBody>
      </p:sp>
    </p:spTree>
    <p:extLst>
      <p:ext uri="{BB962C8B-B14F-4D97-AF65-F5344CB8AC3E}">
        <p14:creationId xmlns:p14="http://schemas.microsoft.com/office/powerpoint/2010/main" val="278453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296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Resource Typing Library Tool</a:t>
            </a:r>
          </a:p>
        </p:txBody>
      </p:sp>
      <p:sp>
        <p:nvSpPr>
          <p:cNvPr id="2" name="Rectangle 1"/>
          <p:cNvSpPr/>
          <p:nvPr/>
        </p:nvSpPr>
        <p:spPr>
          <a:xfrm>
            <a:off x="23034" y="1066800"/>
            <a:ext cx="9120965" cy="400110"/>
          </a:xfrm>
          <a:prstGeom prst="rect">
            <a:avLst/>
          </a:prstGeom>
        </p:spPr>
        <p:txBody>
          <a:bodyPr wrap="square">
            <a:spAutoFit/>
          </a:bodyPr>
          <a:lstStyle/>
          <a:p>
            <a:r>
              <a:rPr lang="en-US" sz="2000" dirty="0">
                <a:hlinkClick r:id="rId3"/>
              </a:rPr>
              <a:t>https://rtlt.preptoolkit.fema.gov</a:t>
            </a:r>
            <a:r>
              <a:rPr lang="en-US" sz="2000" dirty="0"/>
              <a:t> </a:t>
            </a:r>
          </a:p>
        </p:txBody>
      </p:sp>
      <p:pic>
        <p:nvPicPr>
          <p:cNvPr id="5" name="Picture 4"/>
          <p:cNvPicPr>
            <a:picLocks noChangeAspect="1"/>
          </p:cNvPicPr>
          <p:nvPr/>
        </p:nvPicPr>
        <p:blipFill rotWithShape="1">
          <a:blip r:embed="rId4"/>
          <a:srcRect t="13157" b="10152"/>
          <a:stretch/>
        </p:blipFill>
        <p:spPr>
          <a:xfrm>
            <a:off x="59428" y="1771710"/>
            <a:ext cx="8994457" cy="4324290"/>
          </a:xfrm>
          <a:prstGeom prst="rect">
            <a:avLst/>
          </a:prstGeom>
        </p:spPr>
      </p:pic>
    </p:spTree>
    <p:extLst>
      <p:ext uri="{BB962C8B-B14F-4D97-AF65-F5344CB8AC3E}">
        <p14:creationId xmlns:p14="http://schemas.microsoft.com/office/powerpoint/2010/main" val="58851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2105"/>
          <a:stretch/>
        </p:blipFill>
        <p:spPr>
          <a:xfrm>
            <a:off x="68240" y="1752600"/>
            <a:ext cx="8978535" cy="4685672"/>
          </a:xfrm>
          <a:prstGeom prst="rect">
            <a:avLst/>
          </a:prstGeom>
        </p:spPr>
      </p:pic>
      <p:sp>
        <p:nvSpPr>
          <p:cNvPr id="9" name="Rectangle 8"/>
          <p:cNvSpPr/>
          <p:nvPr/>
        </p:nvSpPr>
        <p:spPr>
          <a:xfrm>
            <a:off x="0" y="5638800"/>
            <a:ext cx="9296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t>Resource Typing Library Tool</a:t>
            </a:r>
          </a:p>
        </p:txBody>
      </p:sp>
      <p:sp>
        <p:nvSpPr>
          <p:cNvPr id="2" name="Rectangle 1"/>
          <p:cNvSpPr/>
          <p:nvPr/>
        </p:nvSpPr>
        <p:spPr>
          <a:xfrm>
            <a:off x="23034" y="1066800"/>
            <a:ext cx="9120965" cy="400110"/>
          </a:xfrm>
          <a:prstGeom prst="rect">
            <a:avLst/>
          </a:prstGeom>
        </p:spPr>
        <p:txBody>
          <a:bodyPr wrap="square">
            <a:spAutoFit/>
          </a:bodyPr>
          <a:lstStyle/>
          <a:p>
            <a:r>
              <a:rPr lang="en-US" sz="2000" dirty="0">
                <a:hlinkClick r:id="rId4"/>
              </a:rPr>
              <a:t>https://rtlt.preptoolkit.fema.gov</a:t>
            </a:r>
            <a:r>
              <a:rPr lang="en-US" sz="2000" dirty="0"/>
              <a:t> </a:t>
            </a:r>
          </a:p>
        </p:txBody>
      </p:sp>
    </p:spTree>
    <p:extLst>
      <p:ext uri="{BB962C8B-B14F-4D97-AF65-F5344CB8AC3E}">
        <p14:creationId xmlns:p14="http://schemas.microsoft.com/office/powerpoint/2010/main" val="38642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a:t>All Hazards Incident Management Team</a:t>
            </a:r>
          </a:p>
        </p:txBody>
      </p:sp>
      <p:sp>
        <p:nvSpPr>
          <p:cNvPr id="2" name="Rectangle 1"/>
          <p:cNvSpPr/>
          <p:nvPr/>
        </p:nvSpPr>
        <p:spPr>
          <a:xfrm>
            <a:off x="23034" y="1066800"/>
            <a:ext cx="9120965" cy="400110"/>
          </a:xfrm>
          <a:prstGeom prst="rect">
            <a:avLst/>
          </a:prstGeom>
        </p:spPr>
        <p:txBody>
          <a:bodyPr wrap="square">
            <a:spAutoFit/>
          </a:bodyPr>
          <a:lstStyle/>
          <a:p>
            <a:r>
              <a:rPr lang="en-US" sz="2000" dirty="0">
                <a:hlinkClick r:id="rId3"/>
              </a:rPr>
              <a:t>http://www.floridadisaster.org/ahimt</a:t>
            </a:r>
            <a:r>
              <a:rPr lang="en-US" sz="2000" dirty="0"/>
              <a:t> </a:t>
            </a:r>
          </a:p>
        </p:txBody>
      </p:sp>
      <p:pic>
        <p:nvPicPr>
          <p:cNvPr id="3" name="Picture 2"/>
          <p:cNvPicPr>
            <a:picLocks noChangeAspect="1"/>
          </p:cNvPicPr>
          <p:nvPr/>
        </p:nvPicPr>
        <p:blipFill rotWithShape="1">
          <a:blip r:embed="rId4"/>
          <a:srcRect l="9627" t="11765" r="11490" b="14706"/>
          <a:stretch/>
        </p:blipFill>
        <p:spPr>
          <a:xfrm>
            <a:off x="152400" y="1600200"/>
            <a:ext cx="8741816" cy="5162490"/>
          </a:xfrm>
          <a:prstGeom prst="rect">
            <a:avLst/>
          </a:prstGeom>
        </p:spPr>
      </p:pic>
    </p:spTree>
    <p:extLst>
      <p:ext uri="{BB962C8B-B14F-4D97-AF65-F5344CB8AC3E}">
        <p14:creationId xmlns:p14="http://schemas.microsoft.com/office/powerpoint/2010/main" val="7941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AHIMT</a:t>
            </a:r>
          </a:p>
        </p:txBody>
      </p:sp>
      <p:sp>
        <p:nvSpPr>
          <p:cNvPr id="6" name="Rectangle 5"/>
          <p:cNvSpPr/>
          <p:nvPr/>
        </p:nvSpPr>
        <p:spPr>
          <a:xfrm>
            <a:off x="35135" y="995425"/>
            <a:ext cx="8956465" cy="4585871"/>
          </a:xfrm>
          <a:prstGeom prst="rect">
            <a:avLst/>
          </a:prstGeom>
        </p:spPr>
        <p:txBody>
          <a:bodyPr wrap="square">
            <a:spAutoFit/>
          </a:bodyPr>
          <a:lstStyle/>
          <a:p>
            <a:r>
              <a:rPr lang="en-US" sz="3600" b="1" dirty="0"/>
              <a:t>Historic Recognition – phase 1</a:t>
            </a:r>
          </a:p>
          <a:p>
            <a:pPr marL="914400" lvl="1" indent="-457200">
              <a:buFont typeface="Arial" panose="020B0604020202020204" pitchFamily="34" charset="0"/>
              <a:buChar char="•"/>
            </a:pPr>
            <a:r>
              <a:rPr lang="en-US" sz="3600" b="1" dirty="0"/>
              <a:t>Over 100 individuals</a:t>
            </a:r>
          </a:p>
          <a:p>
            <a:pPr marL="914400" lvl="1" indent="-457200">
              <a:buFont typeface="Arial" panose="020B0604020202020204" pitchFamily="34" charset="0"/>
              <a:buChar char="•"/>
            </a:pPr>
            <a:r>
              <a:rPr lang="en-US" sz="3600" b="1" dirty="0"/>
              <a:t>Qualified 15 positions</a:t>
            </a:r>
          </a:p>
          <a:p>
            <a:pPr marL="914400" lvl="1" indent="-457200">
              <a:buFont typeface="Arial" panose="020B0604020202020204" pitchFamily="34" charset="0"/>
              <a:buChar char="•"/>
            </a:pPr>
            <a:endParaRPr lang="en-US" sz="3600" b="1" dirty="0"/>
          </a:p>
          <a:p>
            <a:r>
              <a:rPr lang="en-US" sz="3600" b="1" dirty="0"/>
              <a:t>Task Book – phase 2</a:t>
            </a:r>
          </a:p>
          <a:p>
            <a:pPr marL="1028700" lvl="1" indent="-571500">
              <a:buFont typeface="Arial" panose="020B0604020202020204" pitchFamily="34" charset="0"/>
              <a:buChar char="•"/>
            </a:pPr>
            <a:r>
              <a:rPr lang="en-US" sz="3600" b="1" dirty="0"/>
              <a:t>~30 more applications</a:t>
            </a:r>
          </a:p>
          <a:p>
            <a:pPr marL="571500" indent="-571500">
              <a:buFont typeface="Arial" panose="020B0604020202020204" pitchFamily="34" charset="0"/>
              <a:buChar char="•"/>
            </a:pPr>
            <a:endParaRPr lang="en-US" sz="3600" b="1" dirty="0"/>
          </a:p>
          <a:p>
            <a:pPr marL="914400" lvl="1" indent="-457200">
              <a:buFont typeface="Arial" panose="020B0604020202020204" pitchFamily="34" charset="0"/>
              <a:buChar char="•"/>
            </a:pPr>
            <a:endParaRPr lang="en-US" sz="4000" b="1" dirty="0"/>
          </a:p>
        </p:txBody>
      </p:sp>
      <p:pic>
        <p:nvPicPr>
          <p:cNvPr id="11" name="Picture 10"/>
          <p:cNvPicPr>
            <a:picLocks noChangeAspect="1"/>
          </p:cNvPicPr>
          <p:nvPr/>
        </p:nvPicPr>
        <p:blipFill rotWithShape="1">
          <a:blip r:embed="rId3"/>
          <a:srcRect l="7065" t="45328" r="79276" b="9020"/>
          <a:stretch/>
        </p:blipFill>
        <p:spPr>
          <a:xfrm>
            <a:off x="6628306" y="2743200"/>
            <a:ext cx="2134694" cy="3864532"/>
          </a:xfrm>
          <a:prstGeom prst="rect">
            <a:avLst/>
          </a:prstGeom>
        </p:spPr>
      </p:pic>
    </p:spTree>
    <p:extLst>
      <p:ext uri="{BB962C8B-B14F-4D97-AF65-F5344CB8AC3E}">
        <p14:creationId xmlns:p14="http://schemas.microsoft.com/office/powerpoint/2010/main" val="192119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AHIMT</a:t>
            </a:r>
          </a:p>
        </p:txBody>
      </p:sp>
      <p:sp>
        <p:nvSpPr>
          <p:cNvPr id="2" name="Rectangle 1"/>
          <p:cNvSpPr/>
          <p:nvPr/>
        </p:nvSpPr>
        <p:spPr>
          <a:xfrm>
            <a:off x="23034" y="1066800"/>
            <a:ext cx="9120965" cy="400110"/>
          </a:xfrm>
          <a:prstGeom prst="rect">
            <a:avLst/>
          </a:prstGeom>
        </p:spPr>
        <p:txBody>
          <a:bodyPr wrap="square">
            <a:spAutoFit/>
          </a:bodyPr>
          <a:lstStyle/>
          <a:p>
            <a:r>
              <a:rPr lang="en-US" sz="2000" dirty="0">
                <a:hlinkClick r:id="rId3"/>
              </a:rPr>
              <a:t>http://www.floridadisaster.org/ahimt</a:t>
            </a:r>
            <a:r>
              <a:rPr lang="en-US" sz="2000" dirty="0"/>
              <a:t> </a:t>
            </a:r>
          </a:p>
        </p:txBody>
      </p:sp>
      <p:pic>
        <p:nvPicPr>
          <p:cNvPr id="3" name="Picture 2"/>
          <p:cNvPicPr>
            <a:picLocks noChangeAspect="1"/>
          </p:cNvPicPr>
          <p:nvPr/>
        </p:nvPicPr>
        <p:blipFill rotWithShape="1">
          <a:blip r:embed="rId4"/>
          <a:srcRect l="9627" t="11765" r="11490" b="14706"/>
          <a:stretch/>
        </p:blipFill>
        <p:spPr>
          <a:xfrm>
            <a:off x="152400" y="1600200"/>
            <a:ext cx="8741816" cy="5162490"/>
          </a:xfrm>
          <a:prstGeom prst="rect">
            <a:avLst/>
          </a:prstGeom>
        </p:spPr>
      </p:pic>
      <p:sp>
        <p:nvSpPr>
          <p:cNvPr id="6" name="TextBox 5"/>
          <p:cNvSpPr txBox="1"/>
          <p:nvPr/>
        </p:nvSpPr>
        <p:spPr>
          <a:xfrm rot="20051601">
            <a:off x="739310" y="4428781"/>
            <a:ext cx="6869876" cy="769441"/>
          </a:xfrm>
          <a:prstGeom prst="rect">
            <a:avLst/>
          </a:prstGeom>
          <a:noFill/>
        </p:spPr>
        <p:txBody>
          <a:bodyPr wrap="square" rtlCol="0">
            <a:spAutoFit/>
          </a:bodyPr>
          <a:lstStyle/>
          <a:p>
            <a:r>
              <a:rPr lang="en-US" sz="4400" b="1" dirty="0"/>
              <a:t>NO GIS POSITIONS!!!</a:t>
            </a:r>
          </a:p>
        </p:txBody>
      </p:sp>
    </p:spTree>
    <p:extLst>
      <p:ext uri="{BB962C8B-B14F-4D97-AF65-F5344CB8AC3E}">
        <p14:creationId xmlns:p14="http://schemas.microsoft.com/office/powerpoint/2010/main" val="9056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pril All Hands ">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DE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potx" id="{C09F2ED6-7B68-4305-826F-E326D3225887}" vid="{B7CA04BF-89D1-446E-AA25-D46A14229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65B0D85-5BB1-4FB7-A074-42AD646A3183}">
  <ds:schemaRefs>
    <ds:schemaRef ds:uri="ESRI.ArcGIS.Mapping.OfficeIntegration.PowerPointInfo"/>
  </ds:schemaRefs>
</ds:datastoreItem>
</file>

<file path=customXml/itemProps10.xml><?xml version="1.0" encoding="utf-8"?>
<ds:datastoreItem xmlns:ds="http://schemas.openxmlformats.org/officeDocument/2006/customXml" ds:itemID="{45EAA66D-7AD7-4708-BA1F-96EF9F312126}">
  <ds:schemaRefs>
    <ds:schemaRef ds:uri="ESRI.ArcGIS.Mapping.OfficeIntegration.PowerPointInfo"/>
  </ds:schemaRefs>
</ds:datastoreItem>
</file>

<file path=customXml/itemProps11.xml><?xml version="1.0" encoding="utf-8"?>
<ds:datastoreItem xmlns:ds="http://schemas.openxmlformats.org/officeDocument/2006/customXml" ds:itemID="{DC44041B-43BA-4DD5-9365-59F02C83139D}">
  <ds:schemaRefs>
    <ds:schemaRef ds:uri="ESRI.ArcGIS.Mapping.OfficeIntegration.PowerPointInfo"/>
  </ds:schemaRefs>
</ds:datastoreItem>
</file>

<file path=customXml/itemProps12.xml><?xml version="1.0" encoding="utf-8"?>
<ds:datastoreItem xmlns:ds="http://schemas.openxmlformats.org/officeDocument/2006/customXml" ds:itemID="{7B084B5F-77E7-47D6-9E0B-643FEAEAC3BE}">
  <ds:schemaRefs>
    <ds:schemaRef ds:uri="ESRI.ArcGIS.Mapping.OfficeIntegration.PowerPointInfo"/>
  </ds:schemaRefs>
</ds:datastoreItem>
</file>

<file path=customXml/itemProps2.xml><?xml version="1.0" encoding="utf-8"?>
<ds:datastoreItem xmlns:ds="http://schemas.openxmlformats.org/officeDocument/2006/customXml" ds:itemID="{6F476760-04CD-4F55-8264-23956E9FFA38}">
  <ds:schemaRefs>
    <ds:schemaRef ds:uri="ESRI.ArcGIS.Mapping.OfficeIntegration.PowerPointInfo"/>
  </ds:schemaRefs>
</ds:datastoreItem>
</file>

<file path=customXml/itemProps3.xml><?xml version="1.0" encoding="utf-8"?>
<ds:datastoreItem xmlns:ds="http://schemas.openxmlformats.org/officeDocument/2006/customXml" ds:itemID="{4CA524FA-1C96-42B4-992E-474F24D68EF6}">
  <ds:schemaRefs>
    <ds:schemaRef ds:uri="ESRI.ArcGIS.Mapping.OfficeIntegration.PowerPointInfo"/>
  </ds:schemaRefs>
</ds:datastoreItem>
</file>

<file path=customXml/itemProps4.xml><?xml version="1.0" encoding="utf-8"?>
<ds:datastoreItem xmlns:ds="http://schemas.openxmlformats.org/officeDocument/2006/customXml" ds:itemID="{A12AE370-65E0-457F-9985-5A7792DBDB27}">
  <ds:schemaRefs>
    <ds:schemaRef ds:uri="ESRI.ArcGIS.Mapping.OfficeIntegration.PowerPointInfo"/>
  </ds:schemaRefs>
</ds:datastoreItem>
</file>

<file path=customXml/itemProps5.xml><?xml version="1.0" encoding="utf-8"?>
<ds:datastoreItem xmlns:ds="http://schemas.openxmlformats.org/officeDocument/2006/customXml" ds:itemID="{93EB68F5-6356-4068-83BC-B0FE79CE3782}">
  <ds:schemaRefs>
    <ds:schemaRef ds:uri="ESRI.ArcGIS.Mapping.OfficeIntegration.PowerPointInfo"/>
  </ds:schemaRefs>
</ds:datastoreItem>
</file>

<file path=customXml/itemProps6.xml><?xml version="1.0" encoding="utf-8"?>
<ds:datastoreItem xmlns:ds="http://schemas.openxmlformats.org/officeDocument/2006/customXml" ds:itemID="{1AC8A397-C37D-43BD-B96A-71A9BD647A8A}">
  <ds:schemaRefs>
    <ds:schemaRef ds:uri="ESRI.ArcGIS.Mapping.OfficeIntegration.PowerPointInfo"/>
  </ds:schemaRefs>
</ds:datastoreItem>
</file>

<file path=customXml/itemProps7.xml><?xml version="1.0" encoding="utf-8"?>
<ds:datastoreItem xmlns:ds="http://schemas.openxmlformats.org/officeDocument/2006/customXml" ds:itemID="{FFB0935F-5CA7-4D81-961A-34904DFE2D03}">
  <ds:schemaRefs>
    <ds:schemaRef ds:uri="ESRI.ArcGIS.Mapping.OfficeIntegration.PowerPointInfo"/>
  </ds:schemaRefs>
</ds:datastoreItem>
</file>

<file path=customXml/itemProps8.xml><?xml version="1.0" encoding="utf-8"?>
<ds:datastoreItem xmlns:ds="http://schemas.openxmlformats.org/officeDocument/2006/customXml" ds:itemID="{E38E3540-F633-4693-966B-1F378DF93E5C}">
  <ds:schemaRefs>
    <ds:schemaRef ds:uri="ESRI.ArcGIS.Mapping.OfficeIntegration.PowerPointInfo"/>
  </ds:schemaRefs>
</ds:datastoreItem>
</file>

<file path=customXml/itemProps9.xml><?xml version="1.0" encoding="utf-8"?>
<ds:datastoreItem xmlns:ds="http://schemas.openxmlformats.org/officeDocument/2006/customXml" ds:itemID="{390908EE-0E5F-47BE-9937-EB6AA96235E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2133</TotalTime>
  <Words>1078</Words>
  <Application>Microsoft Office PowerPoint</Application>
  <PresentationFormat>On-screen Show (4:3)</PresentationFormat>
  <Paragraphs>123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April All Hands </vt:lpstr>
      <vt:lpstr>Resources Typing and Mission Ready Packaging GIS Resources:</vt:lpstr>
      <vt:lpstr>Mutual Aid</vt:lpstr>
      <vt:lpstr>NIMS Resource Typing</vt:lpstr>
      <vt:lpstr>Deepwater Horizon Response</vt:lpstr>
      <vt:lpstr>Resource Typing Library Tool</vt:lpstr>
      <vt:lpstr>Resource Typing Library Tool</vt:lpstr>
      <vt:lpstr>All Hazards Incident Management Team</vt:lpstr>
      <vt:lpstr>AHIMT</vt:lpstr>
      <vt:lpstr>AHIMT</vt:lpstr>
      <vt:lpstr>NAPSG Position/Team Resource Types </vt:lpstr>
      <vt:lpstr>Position/Team Resource Types </vt:lpstr>
      <vt:lpstr>Position/Team Resource Types </vt:lpstr>
      <vt:lpstr>Position/Team Resource Types </vt:lpstr>
      <vt:lpstr>Position/Team Resource Types </vt:lpstr>
      <vt:lpstr>Mission Ready Packages</vt:lpstr>
      <vt:lpstr>Mission Ready Packages</vt:lpstr>
      <vt:lpstr>Questions?</vt:lpstr>
    </vt:vector>
  </TitlesOfParts>
  <Company>DCA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Rebecca Harned</cp:lastModifiedBy>
  <cp:revision>136</cp:revision>
  <dcterms:created xsi:type="dcterms:W3CDTF">2014-01-22T16:36:02Z</dcterms:created>
  <dcterms:modified xsi:type="dcterms:W3CDTF">2017-08-04T19:53:00Z</dcterms:modified>
</cp:coreProperties>
</file>