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6"/>
  </p:notesMasterIdLst>
  <p:handoutMasterIdLst>
    <p:handoutMasterId r:id="rId17"/>
  </p:handoutMasterIdLst>
  <p:sldIdLst>
    <p:sldId id="277" r:id="rId6"/>
    <p:sldId id="297" r:id="rId7"/>
    <p:sldId id="375" r:id="rId8"/>
    <p:sldId id="332" r:id="rId9"/>
    <p:sldId id="333" r:id="rId10"/>
    <p:sldId id="398" r:id="rId11"/>
    <p:sldId id="415" r:id="rId12"/>
    <p:sldId id="417" r:id="rId13"/>
    <p:sldId id="416" r:id="rId14"/>
    <p:sldId id="35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nn, Amanda" initials="GA" lastIdx="4" clrIdx="0"/>
  <p:cmAuthor id="2" name="Caplan, Marc" initials="CM" lastIdx="34" clrIdx="1">
    <p:extLst/>
  </p:cmAuthor>
  <p:cmAuthor id="3" name="u1" initials="u1" lastIdx="3" clrIdx="2">
    <p:extLst/>
  </p:cmAuthor>
  <p:cmAuthor id="4" name="Cotter, Daniel" initials="DMC" lastIdx="1" clrIdx="3"/>
  <p:cmAuthor id="5" name="Shah, Faiza (CTR)" initials="SF" lastIdx="6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  <a:srgbClr val="990000"/>
    <a:srgbClr val="DDDDDD"/>
    <a:srgbClr val="FFFF66"/>
    <a:srgbClr val="FFFF99"/>
    <a:srgbClr val="CC6600"/>
    <a:srgbClr val="993300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6310" autoAdjust="0"/>
  </p:normalViewPr>
  <p:slideViewPr>
    <p:cSldViewPr snapToGrid="0" snapToObjects="1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0C06-D84E-4A80-B2B9-5E2C6B90718F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FD54-7285-4FCD-A73F-721628BA8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1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3C332D-67E5-4A41-90DC-FF0AA194729F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11605E-7D39-9049-AA24-2B55D6329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93" indent="-178293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333333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605E-7D39-9049-AA24-2B55D6329F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0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69" indent="-174969">
              <a:buFontTx/>
              <a:buChar char="•"/>
            </a:pPr>
            <a:endParaRPr lang="en-US" dirty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5.5 million responders statistic includes private sector, which is not included in the 3.3 million first responder total on slide 2. </a:t>
            </a:r>
          </a:p>
        </p:txBody>
      </p:sp>
    </p:spTree>
    <p:extLst>
      <p:ext uri="{BB962C8B-B14F-4D97-AF65-F5344CB8AC3E}">
        <p14:creationId xmlns:p14="http://schemas.microsoft.com/office/powerpoint/2010/main" val="380760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605E-7D39-9049-AA24-2B55D6329F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7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/>
              <a:t>[Explosion]</a:t>
            </a:r>
          </a:p>
          <a:p>
            <a:endParaRPr lang="en-US" b="0" dirty="0"/>
          </a:p>
          <a:p>
            <a:r>
              <a:rPr lang="en-US" b="0" dirty="0"/>
              <a:t>When</a:t>
            </a:r>
            <a:r>
              <a:rPr lang="en-US" b="0" baseline="0" dirty="0"/>
              <a:t> an incident does occur and that 9-1-1 call comes in, everything shifts from preparing to response and recovery.  And here again, we are developing technologies to meet the needs of those who are on the front line.</a:t>
            </a:r>
            <a:endParaRPr lang="en-US" b="0" dirty="0"/>
          </a:p>
          <a:p>
            <a:endParaRPr lang="en-US" dirty="0">
              <a:latin typeface="Times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35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126" indent="-291588" defTabSz="92335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347" indent="-233269" defTabSz="92335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2888" indent="-233269" defTabSz="92335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427" indent="-233269" defTabSz="92335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5966" indent="-233269" defTabSz="92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505" indent="-233269" defTabSz="92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044" indent="-233269" defTabSz="92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5584" indent="-233269" defTabSz="9233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DE1EC0-0F89-F447-BA57-A5419DB6B2A8}" type="slidenum">
              <a:rPr lang="en-US" sz="1200">
                <a:solidFill>
                  <a:prstClr val="black"/>
                </a:solidFill>
                <a:latin typeface="Times" charset="0"/>
              </a:rPr>
              <a:pPr/>
              <a:t>6</a:t>
            </a:fld>
            <a:endParaRPr lang="en-US" sz="1200" dirty="0">
              <a:solidFill>
                <a:prstClr val="black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1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A08D-DF43-4E16-B185-FD2DCB5EF2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C99F-AD03-1744-9BB0-6B6977B08E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1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79" y="3570507"/>
            <a:ext cx="8221718" cy="1033024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0070B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3"/>
          <p:cNvSpPr txBox="1">
            <a:spLocks/>
          </p:cNvSpPr>
          <p:nvPr userDrawn="1"/>
        </p:nvSpPr>
        <p:spPr bwMode="auto">
          <a:xfrm>
            <a:off x="310100" y="2652455"/>
            <a:ext cx="7924800" cy="64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F80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DHS SCIENCE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 AND TECHNOLOGY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DHS_S&amp;T_logo_blue_rgb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00" y="5254919"/>
            <a:ext cx="2476275" cy="1050354"/>
          </a:xfrm>
          <a:prstGeom prst="rect">
            <a:avLst/>
          </a:prstGeom>
        </p:spPr>
      </p:pic>
      <p:sp>
        <p:nvSpPr>
          <p:cNvPr id="9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5273565"/>
            <a:ext cx="4038600" cy="3810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5654565"/>
            <a:ext cx="4038600" cy="1066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6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Office</a:t>
            </a:r>
            <a:br>
              <a:rPr lang="en-US" dirty="0"/>
            </a:br>
            <a:r>
              <a:rPr lang="en-US" dirty="0"/>
              <a:t>Science and Technology Directorate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76800" y="4740165"/>
            <a:ext cx="4038600" cy="3810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778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C167-F447-7C45-B6F6-A5C7392EA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2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55"/>
            <a:ext cx="9144000" cy="197069"/>
          </a:xfrm>
          <a:prstGeom prst="rect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rgbClr val="00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568544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DHS Science and Technology Directorate | MOBILIZING INNOVATION FOR A SECURE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972" y="0"/>
            <a:ext cx="9144000" cy="19706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8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568544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DHS Science and Technology Directorate | MOBILIZING INNOVATION FOR A SECURE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55"/>
            <a:ext cx="9144000" cy="197069"/>
          </a:xfrm>
          <a:prstGeom prst="rect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rgbClr val="3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568544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DHS Science and Technology Directorate | MOBILIZING INNOVATION FOR A SECURE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55"/>
            <a:ext cx="9144000" cy="197069"/>
          </a:xfrm>
          <a:prstGeom prst="rect">
            <a:avLst/>
          </a:prstGeom>
          <a:solidFill>
            <a:srgbClr val="00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bg>
      <p:bgPr>
        <a:solidFill>
          <a:srgbClr val="0070B2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568544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DHS Science and Technology Directorate | MOBILIZING INNOVATION FOR A SECURE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972" y="0"/>
            <a:ext cx="9144000" cy="19706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9123"/>
            <a:ext cx="9144000" cy="1626501"/>
          </a:xfrm>
          <a:prstGeom prst="rect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6371"/>
            <a:ext cx="7886700" cy="40405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55"/>
            <a:ext cx="9144000" cy="19706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DBFC-53EF-7A40-92DF-21BB7AE4E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fld id="{3F01C167-F447-7C45-B6F6-A5C7392EAD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5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6" r:id="rId6"/>
    <p:sldLayoutId id="2147483668" r:id="rId7"/>
    <p:sldLayoutId id="2147483665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rgbClr val="33333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quared.com/products/eod-tools/" TargetMode="External"/><Relationship Id="rId13" Type="http://schemas.openxmlformats.org/officeDocument/2006/relationships/hyperlink" Target="https://crewbossppe.com/" TargetMode="External"/><Relationship Id="rId18" Type="http://schemas.openxmlformats.org/officeDocument/2006/relationships/hyperlink" Target="http://www.soterawireless.com/" TargetMode="External"/><Relationship Id="rId3" Type="http://schemas.openxmlformats.org/officeDocument/2006/relationships/hyperlink" Target="http://www.halcyonproducts.com/fgc/" TargetMode="External"/><Relationship Id="rId7" Type="http://schemas.openxmlformats.org/officeDocument/2006/relationships/hyperlink" Target="https://www.firstsupporttools.com/" TargetMode="External"/><Relationship Id="rId12" Type="http://schemas.openxmlformats.org/officeDocument/2006/relationships/hyperlink" Target="http://www.workrite.com/" TargetMode="External"/><Relationship Id="rId17" Type="http://schemas.openxmlformats.org/officeDocument/2006/relationships/hyperlink" Target="https://www.erad-group.com/erad-prepaid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specops-grou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elbyglove.com/flextuff/flex-tuff-hs.html" TargetMode="External"/><Relationship Id="rId11" Type="http://schemas.openxmlformats.org/officeDocument/2006/relationships/hyperlink" Target="http://www.avtecinc.com/scout/integration/ric-m" TargetMode="External"/><Relationship Id="rId5" Type="http://schemas.openxmlformats.org/officeDocument/2006/relationships/hyperlink" Target="http://www.ivcco.com/" TargetMode="External"/><Relationship Id="rId15" Type="http://schemas.openxmlformats.org/officeDocument/2006/relationships/hyperlink" Target="http://www.r4-inc.com/" TargetMode="External"/><Relationship Id="rId10" Type="http://schemas.openxmlformats.org/officeDocument/2006/relationships/hyperlink" Target="http://christinewireless.com/purchase/" TargetMode="External"/><Relationship Id="rId4" Type="http://schemas.openxmlformats.org/officeDocument/2006/relationships/hyperlink" Target="http://www.board-armor.com/" TargetMode="External"/><Relationship Id="rId9" Type="http://schemas.openxmlformats.org/officeDocument/2006/relationships/hyperlink" Target="http://www.fireandrescuetraining.ca.gov/" TargetMode="External"/><Relationship Id="rId14" Type="http://schemas.openxmlformats.org/officeDocument/2006/relationships/hyperlink" Target="https://www.digitalbarriers.com/tvi-encode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First Responders Group (FRG)</a:t>
            </a:r>
          </a:p>
          <a:p>
            <a:br>
              <a:rPr lang="en-US" dirty="0"/>
            </a:br>
            <a:endParaRPr lang="en-US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899" y="4792388"/>
            <a:ext cx="4038600" cy="381000"/>
          </a:xfrm>
        </p:spPr>
        <p:txBody>
          <a:bodyPr/>
          <a:lstStyle/>
          <a:p>
            <a:r>
              <a:rPr lang="en-US" dirty="0"/>
              <a:t>August 8,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516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8733-B944-3E4E-898F-A2753843011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DHS_S&amp;T_logo_blue_rgb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05571"/>
            <a:ext cx="7543800" cy="31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600200"/>
            <a:ext cx="9153663" cy="1628775"/>
          </a:xfrm>
          <a:prstGeom prst="rect">
            <a:avLst/>
          </a:prstGeom>
          <a:solidFill>
            <a:srgbClr val="0066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0" y="3083379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FRG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8768733-B944-3E4E-898F-A2753843011F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" y="1600201"/>
            <a:ext cx="8915400" cy="213360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Strengthen first responder safety and effectiveness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1100" b="1" i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0" y="15240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descr="FIRE_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68" y="4140283"/>
            <a:ext cx="950119" cy="95011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31" y="4140283"/>
            <a:ext cx="966119" cy="9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EMS-icon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5" y="4140283"/>
            <a:ext cx="1009651" cy="1009651"/>
          </a:xfrm>
          <a:prstGeom prst="rect">
            <a:avLst/>
          </a:prstGeom>
        </p:spPr>
      </p:pic>
      <p:pic>
        <p:nvPicPr>
          <p:cNvPr id="18" name="Picture 17" descr="Comms_Icon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4140283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294" y="5480273"/>
            <a:ext cx="3333348" cy="1015663"/>
          </a:xfrm>
          <a:prstGeom prst="rect">
            <a:avLst/>
          </a:prstGeom>
          <a:solidFill>
            <a:srgbClr val="0070B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3.3 Million First Responders, </a:t>
            </a:r>
            <a:b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70,000 Organizations,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$144B in Annual Operating Costs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204" y="3545443"/>
            <a:ext cx="8810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595959"/>
                </a:solidFill>
              </a:rPr>
              <a:t>FRG is unique in supporting research for all first responder disciplines</a:t>
            </a:r>
          </a:p>
        </p:txBody>
      </p:sp>
    </p:spTree>
    <p:extLst>
      <p:ext uri="{BB962C8B-B14F-4D97-AF65-F5344CB8AC3E}">
        <p14:creationId xmlns:p14="http://schemas.microsoft.com/office/powerpoint/2010/main" val="86559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FRG Impact Themes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DBFC-53EF-7A40-92DF-21BB7AE4EC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825" y="4918743"/>
            <a:ext cx="2962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Making first responders safer and more effective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4891" y="4940589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Powering industry and spurring innovation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2568" y="4453211"/>
            <a:ext cx="23928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Securing communities across America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86" y="2481214"/>
            <a:ext cx="2840482" cy="2739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4"/>
          <a:stretch/>
        </p:blipFill>
        <p:spPr>
          <a:xfrm>
            <a:off x="204111" y="2472779"/>
            <a:ext cx="2845920" cy="27440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53476" y="1728095"/>
            <a:ext cx="4437048" cy="550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</a:rPr>
              <a:t>Protected, Connected and Fully Aware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20148"/>
          <a:stretch/>
        </p:blipFill>
        <p:spPr>
          <a:xfrm>
            <a:off x="6124957" y="2497096"/>
            <a:ext cx="2819400" cy="27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8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527175" y="0"/>
            <a:ext cx="8074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F80"/>
              </a:solidFill>
            </a:endParaRPr>
          </a:p>
        </p:txBody>
      </p:sp>
      <p:pic>
        <p:nvPicPr>
          <p:cNvPr id="28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0" y="454113"/>
            <a:ext cx="9144000" cy="11228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7663" algn="ctr">
              <a:spcBef>
                <a:spcPts val="6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United States:  326+ Million people served daily by </a:t>
            </a:r>
            <a:r>
              <a:rPr lang="en-US" b="1" i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first responders</a:t>
            </a:r>
          </a:p>
          <a:p>
            <a:pPr marL="347663" algn="ctr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5.5 million responders, 70,000 organizations, 240 million 9-1-1 calls per year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6160" y="6290482"/>
            <a:ext cx="192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Firefighters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8228" y="6292417"/>
            <a:ext cx="192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Security Officers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6978" y="3639979"/>
            <a:ext cx="192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911 Operators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442" y="3622357"/>
            <a:ext cx="21686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State/ Local Law Enforcement Officers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5759" y="1853874"/>
            <a:ext cx="1950720" cy="1760297"/>
            <a:chOff x="3611880" y="1492271"/>
            <a:chExt cx="1920240" cy="19202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71" t="3089" r="10242" b="4231"/>
            <a:stretch/>
          </p:blipFill>
          <p:spPr>
            <a:xfrm>
              <a:off x="3611880" y="1492271"/>
              <a:ext cx="1920240" cy="192024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976167" y="2932852"/>
              <a:ext cx="1191673" cy="402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1,100,000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05195" y="1873197"/>
            <a:ext cx="1929205" cy="1749160"/>
            <a:chOff x="6532625" y="1509808"/>
            <a:chExt cx="1920240" cy="19202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1" t="4532" r="5748" b="2437"/>
            <a:stretch/>
          </p:blipFill>
          <p:spPr>
            <a:xfrm>
              <a:off x="6532625" y="1509808"/>
              <a:ext cx="1920240" cy="192024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985995" y="2958583"/>
              <a:ext cx="1013495" cy="405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250,000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78547" y="4419378"/>
            <a:ext cx="1940052" cy="1862443"/>
            <a:chOff x="682791" y="4000594"/>
            <a:chExt cx="1920240" cy="192024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" t="5246" r="3067" b="23076"/>
            <a:stretch/>
          </p:blipFill>
          <p:spPr>
            <a:xfrm>
              <a:off x="682791" y="4000594"/>
              <a:ext cx="1920240" cy="192024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054248" y="5448242"/>
              <a:ext cx="1198225" cy="380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1,100,000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03051" y="4526640"/>
            <a:ext cx="1940052" cy="1749160"/>
            <a:chOff x="5086149" y="4072064"/>
            <a:chExt cx="1920240" cy="19202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7" t="1191" r="25306" b="2768"/>
            <a:stretch/>
          </p:blipFill>
          <p:spPr>
            <a:xfrm>
              <a:off x="5086149" y="4072064"/>
              <a:ext cx="1920240" cy="192024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447156" y="5521507"/>
              <a:ext cx="1198225" cy="405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2,200,000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8219" y="4541407"/>
            <a:ext cx="1965801" cy="1741077"/>
            <a:chOff x="691135" y="1561544"/>
            <a:chExt cx="1920240" cy="19202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35" y="1561544"/>
              <a:ext cx="1920240" cy="192024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153941" y="2990048"/>
              <a:ext cx="994628" cy="4073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850,000</a:t>
              </a:r>
            </a:p>
          </p:txBody>
        </p:sp>
      </p:grp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1410222" y="107866"/>
            <a:ext cx="6209778" cy="629209"/>
          </a:xfrm>
        </p:spPr>
        <p:txBody>
          <a:bodyPr/>
          <a:lstStyle/>
          <a:p>
            <a:pPr algn="ctr"/>
            <a:r>
              <a:rPr lang="en-US" sz="2800" dirty="0"/>
              <a:t>U.S. Public Safety Community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</p:spPr>
        <p:txBody>
          <a:bodyPr/>
          <a:lstStyle/>
          <a:p>
            <a:fld id="{28768733-B944-3E4E-898F-A275384301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490083" y="1866215"/>
            <a:ext cx="1941508" cy="176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393948" y="3630706"/>
            <a:ext cx="21686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Emergency Operations Centers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90597" y="321118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6,000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240" y="6290482"/>
            <a:ext cx="192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EMS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18077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407285" cy="1325563"/>
          </a:xfrm>
        </p:spPr>
        <p:txBody>
          <a:bodyPr>
            <a:normAutofit/>
          </a:bodyPr>
          <a:lstStyle/>
          <a:p>
            <a:r>
              <a:rPr lang="en-US" dirty="0"/>
              <a:t>Major FRG Programs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174851"/>
          </a:xfrm>
        </p:spPr>
        <p:txBody>
          <a:bodyPr>
            <a:normAutofit/>
          </a:bodyPr>
          <a:lstStyle/>
          <a:p>
            <a:r>
              <a:rPr lang="en-US" sz="1800" dirty="0"/>
              <a:t>First Responder Technologies </a:t>
            </a:r>
          </a:p>
          <a:p>
            <a:pPr lvl="1"/>
            <a:r>
              <a:rPr lang="en-US" sz="1600" dirty="0"/>
              <a:t>Personal Protective Equipment </a:t>
            </a:r>
          </a:p>
          <a:p>
            <a:pPr lvl="1"/>
            <a:r>
              <a:rPr lang="en-US" sz="1600" dirty="0"/>
              <a:t>Communications interoperability, compatibility and resiliency </a:t>
            </a:r>
          </a:p>
          <a:p>
            <a:pPr lvl="1"/>
            <a:r>
              <a:rPr lang="en-US" sz="1600" dirty="0"/>
              <a:t>IED Response and Defeat Operations (</a:t>
            </a:r>
            <a:r>
              <a:rPr lang="en-US" sz="1600" dirty="0" err="1"/>
              <a:t>RedOps</a:t>
            </a:r>
            <a:r>
              <a:rPr lang="en-US" sz="1600" dirty="0"/>
              <a:t>)</a:t>
            </a:r>
          </a:p>
          <a:p>
            <a:r>
              <a:rPr lang="en-US" sz="1800" dirty="0"/>
              <a:t>Public Safety Next Generation First Responder Apex</a:t>
            </a:r>
          </a:p>
          <a:p>
            <a:r>
              <a:rPr lang="en-US" sz="1800" dirty="0"/>
              <a:t>Situational Awareness and Decision Support </a:t>
            </a:r>
          </a:p>
          <a:p>
            <a:r>
              <a:rPr lang="en-US" sz="1800" dirty="0"/>
              <a:t>Behavioral, Economic and Social Sciences </a:t>
            </a:r>
          </a:p>
          <a:p>
            <a:r>
              <a:rPr lang="en-US" sz="1800" dirty="0"/>
              <a:t>Flood Apex </a:t>
            </a:r>
            <a:endParaRPr lang="en-US" sz="1800" i="1" dirty="0"/>
          </a:p>
          <a:p>
            <a:r>
              <a:rPr lang="en-US" sz="1800" dirty="0"/>
              <a:t>First Responder Unmanned Aerial Systems Applications </a:t>
            </a:r>
          </a:p>
          <a:p>
            <a:r>
              <a:rPr lang="en-US" sz="1800" dirty="0"/>
              <a:t>International Engagement </a:t>
            </a:r>
          </a:p>
          <a:p>
            <a:r>
              <a:rPr lang="en-US" sz="1800" dirty="0"/>
              <a:t>National Urban Security Technology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C167-F447-7C45-B6F6-A5C7392EAD5E}" type="slidenum">
              <a:rPr lang="en-US" sz="900" smtClean="0"/>
              <a:t>5</a:t>
            </a:fld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2" y="5590085"/>
            <a:ext cx="1372683" cy="9781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5" y="5590085"/>
            <a:ext cx="1645486" cy="97813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31" y="5590085"/>
            <a:ext cx="845217" cy="9781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48" y="5590085"/>
            <a:ext cx="1742666" cy="980060"/>
          </a:xfrm>
          <a:prstGeom prst="rect">
            <a:avLst/>
          </a:prstGeom>
          <a:noFill/>
          <a:ln w="19050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33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5590084"/>
            <a:ext cx="1561046" cy="9781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88" y="5590329"/>
            <a:ext cx="1483426" cy="9778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4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56809" y="6442254"/>
            <a:ext cx="457200" cy="260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E3FD33-5CFA-0242-AACD-A05C63379D73}" type="slidenum">
              <a:rPr lang="en-US" sz="900">
                <a:solidFill>
                  <a:srgbClr val="333333"/>
                </a:solidFill>
              </a:rPr>
              <a:pPr/>
              <a:t>6</a:t>
            </a:fld>
            <a:endParaRPr lang="en-US" sz="900" dirty="0">
              <a:solidFill>
                <a:srgbClr val="3333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Commercially Transitioned Technologies Examples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20112"/>
              </p:ext>
            </p:extLst>
          </p:nvPr>
        </p:nvGraphicFramePr>
        <p:xfrm>
          <a:off x="381000" y="1697696"/>
          <a:ext cx="8382000" cy="473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96">
                <a:tc>
                  <a:txBody>
                    <a:bodyPr/>
                    <a:lstStyle/>
                    <a:p>
                      <a:r>
                        <a:rPr lang="en-US" sz="1200" dirty="0"/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Transition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Partner /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Purchase Information /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Fire Ground Compass®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Halcyon Products, Inc.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http://www.halcyonproducts.com/fgc/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Board Armor™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Board Armor®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4"/>
                        </a:rPr>
                        <a:t>http://www.board-armor.com/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Low Light TPZ Camera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Industrial Video and Control Co. 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  <a:hlinkClick r:id="rId5"/>
                        </a:rPr>
                        <a:t>http://www.ivcco.com/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Flex-Tuff HS Glove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(Improved Structure Firefighting Glove)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Shelby Specialty Gloves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6"/>
                        </a:rPr>
                        <a:t>http://www.shelbyglove.com/flextuff/flex-tuff-hs.html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First Responder Support Tools (FiRST) App 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Applied Research Associates, Inc.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7"/>
                        </a:rPr>
                        <a:t>https://www.firstsupporttools.com/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Pipe Bomb Cutter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RE2, Inc.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8"/>
                        </a:rPr>
                        <a:t>http://www.resquared.com/products/eod-tools/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Virtual Training: Enhanced Dynamic Geo-Social Environment (EDGE)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California Fire &amp; Rescue Training Authority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9"/>
                        </a:rPr>
                        <a:t>http://www.fireandrescuetraining.ca.gov/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Radio Internet-Protocol Communications Module (RIC-M)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Christine Wireless, Inc.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Avtec, Inc.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0"/>
                        </a:rPr>
                        <a:t>http://christinewireless.com/purchase/</a:t>
                      </a:r>
                      <a:endParaRPr lang="en-US" sz="1000" b="0" baseline="0" dirty="0">
                        <a:solidFill>
                          <a:srgbClr val="0066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1"/>
                        </a:rPr>
                        <a:t>http://www.avtecinc.com/scout/integration/ric-m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Wildland Firefighter Advanced Personal Protective System  (WLFF APPS)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Workrite Uniform Company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Crew Boss PPE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2"/>
                        </a:rPr>
                        <a:t>http://www.workrite.com/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3"/>
                        </a:rPr>
                        <a:t>https://crewbossppe.com/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CB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High Definition (HD) Video Encoder (HD-S600)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Digital Barriers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05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4"/>
                        </a:rPr>
                        <a:t>https://www.digitalbarriers.com/tvi-encoders</a:t>
                      </a:r>
                      <a:r>
                        <a:rPr lang="en-US" sz="1000" b="0" baseline="0" dirty="0">
                          <a:solidFill>
                            <a:srgbClr val="0005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Finding Individuals for Disaster and Emergency  Response  (FINDER)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R4, Inc.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SpecOps  Group Inc.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5"/>
                        </a:rPr>
                        <a:t>http://www.r4-inc.com</a:t>
                      </a:r>
                      <a:endParaRPr lang="en-US" sz="1000" b="0" baseline="0" dirty="0">
                        <a:solidFill>
                          <a:srgbClr val="0066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6"/>
                        </a:rPr>
                        <a:t>http://www.specops-group.com/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Prepaid Card Reader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ERAD Group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7"/>
                        </a:rPr>
                        <a:t>https://www.erad-group.com/erad-prepaid</a:t>
                      </a:r>
                      <a:r>
                        <a:rPr lang="en-US" sz="1000" b="0" baseline="0" dirty="0">
                          <a:solidFill>
                            <a:srgbClr val="00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7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ViSi Mobile</a:t>
                      </a: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® </a:t>
                      </a:r>
                      <a:r>
                        <a:rPr lang="en-US" sz="1000" b="1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System</a:t>
                      </a:r>
                      <a:endParaRPr lang="en-US" sz="1000" b="1" baseline="0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(Wireless Patient Vital Signs Monitoring)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333333"/>
                          </a:solidFill>
                          <a:latin typeface="+mn-lt"/>
                        </a:rPr>
                        <a:t>Sotera Wireless , Inc.</a:t>
                      </a:r>
                      <a:endParaRPr lang="en-US" sz="1000" b="0" baseline="0" dirty="0">
                        <a:solidFill>
                          <a:srgbClr val="33333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  <a:hlinkClick r:id="rId18"/>
                        </a:rPr>
                        <a:t>http://www.soterawireless.com/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n-US" sz="1000" b="0" baseline="0" dirty="0">
                        <a:solidFill>
                          <a:srgbClr val="0066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2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914400"/>
            <a:ext cx="8458200" cy="0"/>
          </a:xfrm>
          <a:prstGeom prst="line">
            <a:avLst/>
          </a:prstGeom>
          <a:ln w="38100">
            <a:solidFill>
              <a:srgbClr val="002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04194"/>
              </p:ext>
            </p:extLst>
          </p:nvPr>
        </p:nvGraphicFramePr>
        <p:xfrm>
          <a:off x="0" y="263658"/>
          <a:ext cx="9131968" cy="64335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13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</a:t>
                      </a:r>
                      <a:r>
                        <a:rPr lang="en-US" sz="16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Responder 4 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Most Critical Capabilities in Rank Order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1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: The ability to know the location of responders and their proximity to risks and hazards in real time.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5: The ability to communicate with responders in any environmental conditions (including through barriers, inside buildings, and underground).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2: The ability to 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detect, monitor, and analyze passive and active threats and hazards at incident scenes in real time.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3: The ability to rapidly identify hazardous agents and contaminants.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9: Protective clothing and equipment for all responders that protects against multiple hazards.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6: Communications systems that are hands-free, ergonomically-optimized, and can be integrated into personal protective equipment.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4: The ability to 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incorporate information from multiple and non-traditional sources (e.g., crowdsourcing and social media) into incident command and operations</a:t>
                      </a:r>
                      <a:r>
                        <a:rPr lang="en-US" sz="1500" u="none" strike="noStrike" dirty="0">
                          <a:effectLst/>
                        </a:rPr>
                        <a:t>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7: The ability to 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remotely monitor the tactical actions and progress of all responders involved in the incident in real time.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12: The ability to remotely scan an incident scene for signs of life and decomposition to identify and locate casualties and fatalities.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10: The ability to identify what resources are available to support a response (including resources not traditionally involved in response), what their capabilities are, and where they are, in real time.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11: Readily accessible, 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high-fidelity simulation tools to support training and exercises </a:t>
                      </a:r>
                      <a:r>
                        <a:rPr lang="en-US" sz="1500" u="none" strike="noStrike" dirty="0">
                          <a:effectLst/>
                        </a:rPr>
                        <a:t>in incident management and response.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8: The ability 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identify trends, patterns, and important content from large volumes of information from multiple sources </a:t>
                      </a:r>
                      <a:r>
                        <a:rPr lang="en-US" sz="1500" u="none" strike="noStrike" dirty="0">
                          <a:effectLst/>
                        </a:rPr>
                        <a:t>(including non-traditional sources) to support incident decision-making.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13: The ability to </a:t>
                      </a:r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monitor the status of resources and their functionality in current conditions, in real time.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Capability 14: The ability to identify, assess, and validate emergency-response related software applications.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86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" y="729747"/>
            <a:ext cx="8959562" cy="5626604"/>
          </a:xfrm>
          <a:ln w="57150"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C167-F447-7C45-B6F6-A5C7392EAD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5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69" y="94483"/>
            <a:ext cx="4075697" cy="66742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C167-F447-7C45-B6F6-A5C7392EAD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7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 S&amp;T Core Brief Theme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70B2"/>
      </a:accent1>
      <a:accent2>
        <a:srgbClr val="003366"/>
      </a:accent2>
      <a:accent3>
        <a:srgbClr val="339900"/>
      </a:accent3>
      <a:accent4>
        <a:srgbClr val="333333"/>
      </a:accent4>
      <a:accent5>
        <a:srgbClr val="C8C8C8"/>
      </a:accent5>
      <a:accent6>
        <a:srgbClr val="AA1B1E"/>
      </a:accent6>
      <a:hlink>
        <a:srgbClr val="003366"/>
      </a:hlink>
      <a:folHlink>
        <a:srgbClr val="339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Notes xmlns="724f95dd-6e46-4ea1-8ff8-420ad39e0cdf" xsi:nil="true"/>
    <RequestType xmlns="5a6f26d4-3dda-45da-9a0b-085bb473a9d1" xsi:nil="true"/>
    <PublishingExpirationDate xmlns="http://schemas.microsoft.com/sharepoint/v3" xsi:nil="true"/>
    <Topic xmlns="724f95dd-6e46-4ea1-8ff8-420ad39e0cdf" xsi:nil="true"/>
    <PublishingStartDate xmlns="http://schemas.microsoft.com/sharepoint/v3" xsi:nil="true"/>
    <_dlc_DocId xmlns="76f256a7-8101-48ee-a792-2fb642b15527">JKE5J2VFZD76-96-1433</_dlc_DocId>
    <_dlc_DocIdUrl xmlns="76f256a7-8101-48ee-a792-2fb642b15527">
      <Url>https://collaborate.st.dhs.gov/frg01/DocReview/_layouts/DocIdRedir.aspx?ID=JKE5J2VFZD76-96-1433</Url>
      <Description>JKE5J2VFZD76-96-1433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40567EFA5B147B92E4F682414767C" ma:contentTypeVersion="6" ma:contentTypeDescription="Create a new document." ma:contentTypeScope="" ma:versionID="a12d1fe72d6361492bc9d42359cf9ecc">
  <xsd:schema xmlns:xsd="http://www.w3.org/2001/XMLSchema" xmlns:xs="http://www.w3.org/2001/XMLSchema" xmlns:p="http://schemas.microsoft.com/office/2006/metadata/properties" xmlns:ns1="http://schemas.microsoft.com/sharepoint/v3" xmlns:ns2="76f256a7-8101-48ee-a792-2fb642b15527" xmlns:ns3="724f95dd-6e46-4ea1-8ff8-420ad39e0cdf" xmlns:ns4="5a6f26d4-3dda-45da-9a0b-085bb473a9d1" targetNamespace="http://schemas.microsoft.com/office/2006/metadata/properties" ma:root="true" ma:fieldsID="7ec1217a6647e2ccd0b4f79b73ec2d49" ns1:_="" ns2:_="" ns3:_="" ns4:_="">
    <xsd:import namespace="http://schemas.microsoft.com/sharepoint/v3"/>
    <xsd:import namespace="76f256a7-8101-48ee-a792-2fb642b15527"/>
    <xsd:import namespace="724f95dd-6e46-4ea1-8ff8-420ad39e0cdf"/>
    <xsd:import namespace="5a6f26d4-3dda-45da-9a0b-085bb473a9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Topic" minOccurs="0"/>
                <xsd:element ref="ns3:Topic_x003a_ID" minOccurs="0"/>
                <xsd:element ref="ns4:RequestType" minOccurs="0"/>
                <xsd:element ref="ns3:Doc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256a7-8101-48ee-a792-2fb642b155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f95dd-6e46-4ea1-8ff8-420ad39e0cdf" elementFormDefault="qualified">
    <xsd:import namespace="http://schemas.microsoft.com/office/2006/documentManagement/types"/>
    <xsd:import namespace="http://schemas.microsoft.com/office/infopath/2007/PartnerControls"/>
    <xsd:element name="Topic" ma:index="13" nillable="true" ma:displayName="Topic" ma:list="{122b12f9-6581-42f9-acdc-84f51b9a6f5f}" ma:internalName="Topic" ma:showField="Title">
      <xsd:simpleType>
        <xsd:restriction base="dms:Lookup"/>
      </xsd:simpleType>
    </xsd:element>
    <xsd:element name="Topic_x003a_ID" ma:index="14" nillable="true" ma:displayName="Topic:ID" ma:list="{122b12f9-6581-42f9-acdc-84f51b9a6f5f}" ma:internalName="Topic_x003a_ID" ma:readOnly="true" ma:showField="ID" ma:web="5a6f26d4-3dda-45da-9a0b-085bb473a9d1">
      <xsd:simpleType>
        <xsd:restriction base="dms:Lookup"/>
      </xsd:simpleType>
    </xsd:element>
    <xsd:element name="DocNotes" ma:index="16" nillable="true" ma:displayName="DocNotes" ma:internalName="Doc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f26d4-3dda-45da-9a0b-085bb473a9d1" elementFormDefault="qualified">
    <xsd:import namespace="http://schemas.microsoft.com/office/2006/documentManagement/types"/>
    <xsd:import namespace="http://schemas.microsoft.com/office/infopath/2007/PartnerControls"/>
    <xsd:element name="RequestType" ma:index="15" nillable="true" ma:displayName="RequestType" ma:format="Dropdown" ma:internalName="RequestType">
      <xsd:simpleType>
        <xsd:restriction base="dms:Choice">
          <xsd:enumeration value="Draft"/>
          <xsd:enumeration value="Submitted"/>
          <xsd:enumeration value="SME Review"/>
          <xsd:enumeration value="Tech Edit"/>
          <xsd:enumeration value="CORE Review"/>
          <xsd:enumeration value="OCC Review"/>
          <xsd:enumeration value="FDO Review"/>
          <xsd:enumeration value="508 Review"/>
          <xsd:enumeration value="Completed"/>
          <xsd:enumeration value="Hol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74972-A06A-48AC-AEB4-37B1BBA480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DAF191A-FC29-4FD4-8F44-B62C7FD2BC1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5a6f26d4-3dda-45da-9a0b-085bb473a9d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24f95dd-6e46-4ea1-8ff8-420ad39e0cdf"/>
    <ds:schemaRef ds:uri="76f256a7-8101-48ee-a792-2fb642b1552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E03711-340B-4EBF-B3D4-AC2CCA3457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D39183-CE2E-43B5-A67C-1F2E68119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f256a7-8101-48ee-a792-2fb642b15527"/>
    <ds:schemaRef ds:uri="724f95dd-6e46-4ea1-8ff8-420ad39e0cdf"/>
    <ds:schemaRef ds:uri="5a6f26d4-3dda-45da-9a0b-085bb473a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26442</TotalTime>
  <Words>907</Words>
  <Application>Microsoft Office PowerPoint</Application>
  <PresentationFormat>On-screen Show (4:3)</PresentationFormat>
  <Paragraphs>130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Franklin Gothic Medium Cond</vt:lpstr>
      <vt:lpstr>Times</vt:lpstr>
      <vt:lpstr>Times New Roman</vt:lpstr>
      <vt:lpstr>Office Theme</vt:lpstr>
      <vt:lpstr>PowerPoint Presentation</vt:lpstr>
      <vt:lpstr> FRG Mission</vt:lpstr>
      <vt:lpstr>FRG Impact Themes </vt:lpstr>
      <vt:lpstr>U.S. Public Safety Community</vt:lpstr>
      <vt:lpstr>Major FRG Programs</vt:lpstr>
      <vt:lpstr>Commercially Transitioned Technologies Examples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Jaclyn Cotugno</dc:creator>
  <cp:lastModifiedBy>Rebecca Harned</cp:lastModifiedBy>
  <cp:revision>334</cp:revision>
  <cp:lastPrinted>2017-07-17T14:57:06Z</cp:lastPrinted>
  <dcterms:created xsi:type="dcterms:W3CDTF">2016-08-11T15:08:55Z</dcterms:created>
  <dcterms:modified xsi:type="dcterms:W3CDTF">2017-08-08T17:31:18Z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0x0101004BD40567EFA5B147B92E4F682414767C</vt:lpwstr>
  </property>
  <property fmtid="{D5CDD505-2E9C-101B-9397-08002B2CF9AE}" pid="3" name="_dlc_DocIdItemGuid">
    <vt:lpwstr>a1c78aeb-6e70-4f81-8a63-686c3491fe5c</vt:lpwstr>
  </property>
</Properties>
</file>