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9"/>
  </p:sldMasterIdLst>
  <p:notesMasterIdLst>
    <p:notesMasterId r:id="rId53"/>
  </p:notesMasterIdLst>
  <p:handoutMasterIdLst>
    <p:handoutMasterId r:id="rId54"/>
  </p:handoutMasterIdLst>
  <p:sldIdLst>
    <p:sldId id="256" r:id="rId30"/>
    <p:sldId id="274" r:id="rId31"/>
    <p:sldId id="278" r:id="rId32"/>
    <p:sldId id="304" r:id="rId33"/>
    <p:sldId id="279" r:id="rId34"/>
    <p:sldId id="283" r:id="rId35"/>
    <p:sldId id="305" r:id="rId36"/>
    <p:sldId id="310" r:id="rId37"/>
    <p:sldId id="280" r:id="rId38"/>
    <p:sldId id="306" r:id="rId39"/>
    <p:sldId id="281" r:id="rId40"/>
    <p:sldId id="294" r:id="rId41"/>
    <p:sldId id="295" r:id="rId42"/>
    <p:sldId id="286" r:id="rId43"/>
    <p:sldId id="282" r:id="rId44"/>
    <p:sldId id="296" r:id="rId45"/>
    <p:sldId id="298" r:id="rId46"/>
    <p:sldId id="299" r:id="rId47"/>
    <p:sldId id="284" r:id="rId48"/>
    <p:sldId id="301" r:id="rId49"/>
    <p:sldId id="307" r:id="rId50"/>
    <p:sldId id="309" r:id="rId51"/>
    <p:sldId id="308" r:id="rId52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0" autoAdjust="0"/>
  </p:normalViewPr>
  <p:slideViewPr>
    <p:cSldViewPr>
      <p:cViewPr varScale="1">
        <p:scale>
          <a:sx n="63" d="100"/>
          <a:sy n="63" d="100"/>
        </p:scale>
        <p:origin x="6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0.xml"/><Relationship Id="rId21" Type="http://schemas.openxmlformats.org/officeDocument/2006/relationships/customXml" Target="../customXml/item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Master" Target="slideMasters/slideMaster1.xml"/><Relationship Id="rId41" Type="http://schemas.openxmlformats.org/officeDocument/2006/relationships/slide" Target="slides/slide12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22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 b="0">
                <a:latin typeface="Times New Roman" pitchFamily="18" charset="0"/>
              </a:defRPr>
            </a:lvl1pPr>
          </a:lstStyle>
          <a:p>
            <a:fld id="{DA60F685-494C-49D9-B4AB-E00442957C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403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 b="0">
                <a:latin typeface="Times New Roman" pitchFamily="18" charset="0"/>
              </a:defRPr>
            </a:lvl1pPr>
          </a:lstStyle>
          <a:p>
            <a:fld id="{16A933F0-4BB9-4C30-B66F-6553AD6EE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057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133600"/>
            <a:ext cx="5562600" cy="1774825"/>
          </a:xfr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962400"/>
            <a:ext cx="5562600" cy="990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A36FF4D-0941-442D-A232-59AF5A01B1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3875E-8F78-4553-9351-4011F5848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18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274638"/>
            <a:ext cx="1962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7340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2C99-5541-4F59-A2D4-65E6D4A5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55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7F185-03EC-4C14-931C-AB1A84B7BC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49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30686-DE00-4FCF-92B6-508CB3AF5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88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E6B8A-EDF3-4AC7-A5A3-287844CE40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80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09DB8-EFA8-48B1-9867-3E4F87A262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3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E782-C7A6-4499-B854-1814671ED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93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AE92A-F49D-44BD-8B6B-0D327AB81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79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89FE6-F575-4897-AB49-689C88093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50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8603B-8D72-4C8C-A15E-507B05111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11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848600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4876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00800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fld id="{34043713-FBD9-4028-9F77-8FB5871C25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11" Type="http://schemas.openxmlformats.org/officeDocument/2006/relationships/image" Target="../media/image45.e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7010400" cy="3070225"/>
          </a:xfrm>
        </p:spPr>
        <p:txBody>
          <a:bodyPr/>
          <a:lstStyle/>
          <a:p>
            <a:r>
              <a:rPr lang="en-US" altLang="en-US" b="1" dirty="0"/>
              <a:t>Emergency Response Mapping in Texas</a:t>
            </a:r>
            <a:br>
              <a:rPr lang="en-US" altLang="en-US" b="1" dirty="0"/>
            </a:br>
            <a:r>
              <a:rPr lang="en-US" altLang="en-US" dirty="0"/>
              <a:t>Who is involved and how we’re set up…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6172200" cy="2057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dirty="0"/>
              <a:t>David W. Allen, GISP</a:t>
            </a:r>
          </a:p>
          <a:p>
            <a:pPr>
              <a:spcBef>
                <a:spcPts val="600"/>
              </a:spcBef>
            </a:pPr>
            <a:r>
              <a:rPr lang="en-US" altLang="en-US" dirty="0"/>
              <a:t>State Director of Operations</a:t>
            </a:r>
          </a:p>
          <a:p>
            <a:pPr>
              <a:spcBef>
                <a:spcPts val="600"/>
              </a:spcBef>
            </a:pPr>
            <a:r>
              <a:rPr lang="en-US" altLang="en-US" dirty="0"/>
              <a:t>Texas Emergency GIS Response Team</a:t>
            </a:r>
          </a:p>
          <a:p>
            <a:pPr>
              <a:spcBef>
                <a:spcPts val="600"/>
              </a:spcBef>
            </a:pPr>
            <a:r>
              <a:rPr lang="en-US" altLang="en-US" dirty="0"/>
              <a:t>Director@TexasEGRT.org</a:t>
            </a:r>
          </a:p>
          <a:p>
            <a:pPr>
              <a:spcBef>
                <a:spcPts val="600"/>
              </a:spcBef>
            </a:pPr>
            <a:r>
              <a:rPr lang="en-US" altLang="en-US" dirty="0"/>
              <a:t>www.TexasEGRT.org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274638"/>
            <a:ext cx="4800600" cy="1173162"/>
          </a:xfrm>
        </p:spPr>
        <p:txBody>
          <a:bodyPr/>
          <a:lstStyle/>
          <a:p>
            <a:r>
              <a:rPr lang="en-US" altLang="en-US" dirty="0"/>
              <a:t>Texas EGRT Deployments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Equipment</a:t>
            </a:r>
          </a:p>
          <a:p>
            <a:pPr lvl="1"/>
            <a:r>
              <a:rPr lang="en-US" altLang="en-US" sz="1600" dirty="0"/>
              <a:t>Laptops / plotters / projectors</a:t>
            </a:r>
          </a:p>
          <a:p>
            <a:r>
              <a:rPr lang="en-US" altLang="en-US" sz="2000" dirty="0"/>
              <a:t>Trained Personnel</a:t>
            </a:r>
          </a:p>
          <a:p>
            <a:pPr lvl="1"/>
            <a:r>
              <a:rPr lang="en-US" altLang="en-US" sz="1600" dirty="0"/>
              <a:t>Typically one mapper for Planning and one mapper for Operations </a:t>
            </a:r>
          </a:p>
          <a:p>
            <a:r>
              <a:rPr lang="en-US" altLang="en-US" sz="2000" dirty="0"/>
              <a:t>Mapping software</a:t>
            </a:r>
          </a:p>
          <a:p>
            <a:r>
              <a:rPr lang="en-US" altLang="en-US" sz="2000" dirty="0"/>
              <a:t>Data</a:t>
            </a:r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With our prepared datasets and mapping templates, we simply start up the laptop, pan the map to the disaster site, and we’re ready to go – even with no Internet connections.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46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Mobile Capabilities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70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000000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b="0" kern="0" dirty="0"/>
              <a:t>City of Lewisville EOC-In-A-Box</a:t>
            </a:r>
          </a:p>
        </p:txBody>
      </p:sp>
      <p:pic>
        <p:nvPicPr>
          <p:cNvPr id="6" name="Picture 3" descr="C:\Texas EGRT\Images\trai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24275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958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26" y="18288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111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Mobile Capabilities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/>
          <a:lstStyle/>
          <a:p>
            <a:r>
              <a:rPr lang="en-US" dirty="0"/>
              <a:t>Salvation Army Communication Truck</a:t>
            </a:r>
          </a:p>
        </p:txBody>
      </p:sp>
      <p:pic>
        <p:nvPicPr>
          <p:cNvPr id="11" name="Picture 2" descr="C:\Texas EGRT\Images\20150829_093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50" y="4218542"/>
            <a:ext cx="3052550" cy="22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Texas EGRT\Images\20150829_101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Texas EGRT\Images\20150605_1007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3" y="4038599"/>
            <a:ext cx="2641602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Texas EGRT\Images\20150603_1057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38350"/>
            <a:ext cx="317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64756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054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Mobile Capabilities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/>
          <a:lstStyle/>
          <a:p>
            <a:r>
              <a:rPr lang="en-US" dirty="0"/>
              <a:t>Texas EGRT Response Trailer (Fall 2017)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09742" y="2133600"/>
            <a:ext cx="7620000" cy="4648200"/>
            <a:chOff x="304800" y="1295400"/>
            <a:chExt cx="8153400" cy="5272477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875" y="2633662"/>
              <a:ext cx="2004131" cy="1503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741779"/>
              <a:ext cx="2667000" cy="200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625" y="5373625"/>
              <a:ext cx="1219200" cy="105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167" y="1295400"/>
              <a:ext cx="1741932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884871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5264736"/>
              <a:ext cx="1514958" cy="64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9" descr="1074825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584" y="3971925"/>
              <a:ext cx="1666875" cy="166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95400"/>
              <a:ext cx="3439666" cy="26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099892"/>
              <a:ext cx="2702052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718" y="5585661"/>
              <a:ext cx="982216" cy="98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339" y="3866335"/>
              <a:ext cx="1353879" cy="135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884" y="5906587"/>
              <a:ext cx="700700" cy="5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1511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Texas EGRT Responses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Multiple flood events</a:t>
            </a:r>
          </a:p>
          <a:p>
            <a:r>
              <a:rPr lang="en-US" altLang="en-US" sz="2000" dirty="0"/>
              <a:t>Dam monitoring events</a:t>
            </a:r>
          </a:p>
          <a:p>
            <a:r>
              <a:rPr lang="en-US" altLang="en-US" sz="2000" dirty="0"/>
              <a:t>LP Tanker truck accident</a:t>
            </a:r>
          </a:p>
          <a:p>
            <a:r>
              <a:rPr lang="en-US" altLang="en-US" sz="2000" dirty="0"/>
              <a:t>Pope’s visit to Juarez, Mexico (supporting state operations in El Paso)</a:t>
            </a:r>
          </a:p>
          <a:p>
            <a:r>
              <a:rPr lang="en-US" altLang="en-US" sz="2000" dirty="0"/>
              <a:t>Multiple full-scale exercises</a:t>
            </a:r>
          </a:p>
          <a:p>
            <a:r>
              <a:rPr lang="en-US" altLang="en-US" sz="2000" dirty="0"/>
              <a:t>High profile responses:</a:t>
            </a:r>
          </a:p>
          <a:p>
            <a:pPr lvl="1"/>
            <a:r>
              <a:rPr lang="en-US" altLang="en-US" sz="1600" dirty="0"/>
              <a:t>Ebola cases in Dallas</a:t>
            </a:r>
          </a:p>
          <a:p>
            <a:pPr lvl="1"/>
            <a:r>
              <a:rPr lang="en-US" altLang="en-US" sz="1600" dirty="0"/>
              <a:t>2016 Flooding in Denton and Tarrant Counties</a:t>
            </a:r>
          </a:p>
          <a:p>
            <a:pPr lvl="1"/>
            <a:r>
              <a:rPr lang="en-US" altLang="en-US" sz="1600" dirty="0"/>
              <a:t>Christmas 2015 tornadoes in Rowlett / Garland</a:t>
            </a:r>
          </a:p>
          <a:p>
            <a:pPr lvl="1"/>
            <a:r>
              <a:rPr lang="en-US" altLang="en-US" sz="1600" dirty="0"/>
              <a:t>April 2017 tornadoes in Van Zandt County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359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G:\Big X Presentation\Photos\IMG_0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72648"/>
            <a:ext cx="3886201" cy="28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Big X Presentation\Photos\20161111_115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9" y="1752600"/>
            <a:ext cx="4057860" cy="28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Big X Presentation\Photos\Slide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20" y="4633260"/>
            <a:ext cx="2887527" cy="20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Big X Presentation\Photos\Slide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44" y="1770952"/>
            <a:ext cx="2822745" cy="196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Texas EGRT Responses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2958" y="4244911"/>
            <a:ext cx="341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Nick Turner, Gini Connolly, Kasey Cox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6204464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Tom Konzel, David Allen, </a:t>
            </a:r>
            <a:r>
              <a:rPr lang="en-US" sz="1400" dirty="0" err="1"/>
              <a:t>Oleysa</a:t>
            </a:r>
            <a:r>
              <a:rPr lang="en-US" sz="1400" dirty="0"/>
              <a:t> Powers</a:t>
            </a:r>
          </a:p>
        </p:txBody>
      </p:sp>
    </p:spTree>
    <p:extLst>
      <p:ext uri="{BB962C8B-B14F-4D97-AF65-F5344CB8AC3E}">
        <p14:creationId xmlns:p14="http://schemas.microsoft.com/office/powerpoint/2010/main" val="150011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Texas EGRT Responses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5190"/>
            <a:ext cx="5129859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1"/>
            <a:ext cx="435683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b="341"/>
          <a:stretch/>
        </p:blipFill>
        <p:spPr bwMode="auto">
          <a:xfrm>
            <a:off x="5510098" y="4038601"/>
            <a:ext cx="3176702" cy="267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54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Texas EGRT Responses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8229600" cy="2415387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99508"/>
            <a:ext cx="3258343" cy="237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43" y="4299508"/>
            <a:ext cx="2943447" cy="237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94740"/>
            <a:ext cx="2864708" cy="237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541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Texas EGRT Responses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5187"/>
            <a:ext cx="6943725" cy="531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4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5153"/>
            <a:ext cx="2296085" cy="306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20352"/>
              </p:ext>
            </p:extLst>
          </p:nvPr>
        </p:nvGraphicFramePr>
        <p:xfrm>
          <a:off x="2524685" y="3024659"/>
          <a:ext cx="3824148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Acrobat Document" r:id="rId5" imgW="13030132" imgH="8915400" progId="AcroExch.Document.7">
                  <p:embed/>
                </p:oleObj>
              </mc:Choice>
              <mc:Fallback>
                <p:oleObj name="Acrobat Document" r:id="rId5" imgW="13030132" imgH="8915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24685" y="3024659"/>
                        <a:ext cx="3824148" cy="261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5153"/>
            <a:ext cx="3986968" cy="25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Texas EGRT\Temp\MAP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8" y="3429000"/>
            <a:ext cx="228600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68" y="4495800"/>
            <a:ext cx="334174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7723"/>
              </p:ext>
            </p:extLst>
          </p:nvPr>
        </p:nvGraphicFramePr>
        <p:xfrm>
          <a:off x="6096000" y="1745876"/>
          <a:ext cx="2741612" cy="1875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Acrobat Document" r:id="rId10" imgW="13030132" imgH="8915400" progId="AcroExch.Document.7">
                  <p:embed/>
                </p:oleObj>
              </mc:Choice>
              <mc:Fallback>
                <p:oleObj name="Acrobat Document" r:id="rId10" imgW="13030132" imgH="8915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96000" y="1745876"/>
                        <a:ext cx="2741612" cy="1875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377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274638"/>
            <a:ext cx="5867400" cy="1173162"/>
          </a:xfrm>
        </p:spPr>
        <p:txBody>
          <a:bodyPr/>
          <a:lstStyle/>
          <a:p>
            <a:r>
              <a:rPr lang="en-US" altLang="en-US" dirty="0"/>
              <a:t>Why do we need maps for emergency response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Stop me when you see a question that you HAVEN’T heard in the EOC …</a:t>
            </a:r>
          </a:p>
          <a:p>
            <a:pPr lvl="1"/>
            <a:r>
              <a:rPr lang="en-US" altLang="en-US" sz="1600" dirty="0"/>
              <a:t>Where did that happen?</a:t>
            </a:r>
          </a:p>
          <a:p>
            <a:pPr lvl="1"/>
            <a:r>
              <a:rPr lang="en-US" altLang="en-US" sz="1600" dirty="0"/>
              <a:t>How much area is affected?</a:t>
            </a:r>
          </a:p>
          <a:p>
            <a:pPr lvl="1"/>
            <a:r>
              <a:rPr lang="en-US" altLang="en-US" sz="1600" dirty="0"/>
              <a:t>What’s next to that?</a:t>
            </a:r>
          </a:p>
          <a:p>
            <a:pPr lvl="1"/>
            <a:r>
              <a:rPr lang="en-US" altLang="en-US" sz="1600" dirty="0"/>
              <a:t>The ?-Team has arrived … where can we stage them?</a:t>
            </a:r>
          </a:p>
          <a:p>
            <a:pPr lvl="1"/>
            <a:r>
              <a:rPr lang="en-US" altLang="en-US" sz="1600" dirty="0"/>
              <a:t>Somebody tell them how to get there.</a:t>
            </a:r>
          </a:p>
          <a:p>
            <a:pPr lvl="1"/>
            <a:r>
              <a:rPr lang="en-US" altLang="en-US" sz="1600" dirty="0"/>
              <a:t>How many houses / structures were damaged</a:t>
            </a:r>
          </a:p>
          <a:p>
            <a:pPr lvl="1"/>
            <a:r>
              <a:rPr lang="en-US" altLang="en-US" sz="1600" dirty="0"/>
              <a:t>What’s the population in that area?</a:t>
            </a:r>
          </a:p>
          <a:p>
            <a:r>
              <a:rPr lang="en-US" altLang="en-US" sz="2000" dirty="0"/>
              <a:t>The EOC command staff needs a LOT of information about the area – WE GOT THAT</a:t>
            </a:r>
          </a:p>
          <a:p>
            <a:pPr marL="0" indent="0">
              <a:buNone/>
            </a:pPr>
            <a:endParaRPr lang="en-US" altLang="en-US" sz="2000" dirty="0"/>
          </a:p>
          <a:p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… you don’t have to sell map people on the benefit of maps …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Future for Emergency </a:t>
            </a:r>
            <a:br>
              <a:rPr lang="en-US" altLang="en-US" dirty="0"/>
            </a:br>
            <a:r>
              <a:rPr lang="en-US" altLang="en-US" dirty="0"/>
              <a:t>Response Mapping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000000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altLang="en-US" sz="2000" b="0" kern="0" dirty="0"/>
              <a:t>Drone Information can be imported into the mapping or put on a web map. (Geotagged images or Drone 2 Map)</a:t>
            </a:r>
          </a:p>
        </p:txBody>
      </p:sp>
      <p:pic>
        <p:nvPicPr>
          <p:cNvPr id="2050" name="Picture 2" descr="F:\DroneSampl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2" y="2590800"/>
            <a:ext cx="7826248" cy="39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15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Future for Emergency </a:t>
            </a:r>
            <a:br>
              <a:rPr lang="en-US" altLang="en-US" dirty="0"/>
            </a:br>
            <a:r>
              <a:rPr lang="en-US" altLang="en-US" dirty="0"/>
              <a:t>Response Mapping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920578" y="1603591"/>
            <a:ext cx="7315200" cy="190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000000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Garamond" pitchFamily="18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altLang="en-US" sz="2000" b="0" kern="0" dirty="0"/>
              <a:t>Phone / Tablet apps can be used to capture and relay field information into the EOC (example of ATC-45 using Survey 123)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5" y="2366243"/>
            <a:ext cx="34544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35722"/>
            <a:ext cx="3454400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10" y="3886200"/>
            <a:ext cx="3454401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1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Conclusions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620000" cy="4297363"/>
          </a:xfrm>
        </p:spPr>
        <p:txBody>
          <a:bodyPr/>
          <a:lstStyle/>
          <a:p>
            <a:r>
              <a:rPr lang="en-US" altLang="en-US" sz="2000" dirty="0"/>
              <a:t>Texas EGRT is experienced and prepared to provide mapping services in the EOC / Command Post in most of Texas</a:t>
            </a:r>
          </a:p>
          <a:p>
            <a:r>
              <a:rPr lang="en-US" altLang="en-US" sz="2000" dirty="0"/>
              <a:t>We coordinate with other agencies at the local, regional, or state level to supply on-site mapping services</a:t>
            </a:r>
          </a:p>
          <a:p>
            <a:r>
              <a:rPr lang="en-US" altLang="en-US" sz="2000" dirty="0"/>
              <a:t>Mapping is expanding from printed paper maps to include web services</a:t>
            </a:r>
          </a:p>
          <a:p>
            <a:r>
              <a:rPr lang="en-US" altLang="en-US" sz="2000" dirty="0"/>
              <a:t>Drones and or Mobile Device apps can be used for field collection</a:t>
            </a:r>
          </a:p>
          <a:p>
            <a:r>
              <a:rPr lang="en-US" altLang="en-US" sz="2000" dirty="0"/>
              <a:t>We are working to integrate mapping capabilities across different agencies to provide comprehensive mapping support throughout Texas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76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981200"/>
            <a:ext cx="5562600" cy="2752867"/>
          </a:xfrm>
        </p:spPr>
        <p:txBody>
          <a:bodyPr/>
          <a:lstStyle/>
          <a:p>
            <a:r>
              <a:rPr lang="en-US" altLang="en-US" dirty="0"/>
              <a:t>David W. Allen, GISP</a:t>
            </a:r>
          </a:p>
          <a:p>
            <a:r>
              <a:rPr lang="en-US" altLang="en-US" dirty="0"/>
              <a:t>817-685-1633</a:t>
            </a:r>
          </a:p>
          <a:p>
            <a:r>
              <a:rPr lang="en-US" altLang="en-US" dirty="0"/>
              <a:t>www.TexasEGRT.org</a:t>
            </a:r>
          </a:p>
          <a:p>
            <a:r>
              <a:rPr lang="en-US" altLang="en-US" dirty="0"/>
              <a:t>Director@TexasEGRT.org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4953000"/>
            <a:ext cx="478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en-US" dirty="0">
                <a:solidFill>
                  <a:schemeClr val="bg1">
                    <a:lumMod val="75000"/>
                  </a:schemeClr>
                </a:solidFill>
              </a:rPr>
              <a:t>http://esriurl.com/EMgtMaps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377436"/>
              </p:ext>
            </p:extLst>
          </p:nvPr>
        </p:nvGraphicFramePr>
        <p:xfrm>
          <a:off x="5791200" y="76201"/>
          <a:ext cx="3200400" cy="288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-PAINT" r:id="rId4" imgW="3200040" imgH="2889360" progId="CorelPHOTOPAINT.Image.16">
                  <p:embed/>
                </p:oleObj>
              </mc:Choice>
              <mc:Fallback>
                <p:oleObj name="PHOTO-PAINT" r:id="rId4" imgW="3200040" imgH="288936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1200" y="76201"/>
                        <a:ext cx="3200400" cy="288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79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274638"/>
            <a:ext cx="5867400" cy="1173162"/>
          </a:xfrm>
        </p:spPr>
        <p:txBody>
          <a:bodyPr/>
          <a:lstStyle/>
          <a:p>
            <a:r>
              <a:rPr lang="en-US" altLang="en-US" dirty="0"/>
              <a:t>Why call a mapping team … Why not DIY?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Don’t tie up your trained responders by appointing them “The Map Guy”</a:t>
            </a:r>
          </a:p>
          <a:p>
            <a:r>
              <a:rPr lang="en-US" altLang="en-US" sz="2000" dirty="0"/>
              <a:t>We integrate well with specialty response teams that realize they need mapping</a:t>
            </a:r>
          </a:p>
          <a:p>
            <a:pPr lvl="1"/>
            <a:r>
              <a:rPr lang="en-US" altLang="en-US" sz="1600" dirty="0"/>
              <a:t>SWAT</a:t>
            </a:r>
          </a:p>
          <a:p>
            <a:pPr lvl="1"/>
            <a:r>
              <a:rPr lang="en-US" altLang="en-US" sz="1600" dirty="0" err="1"/>
              <a:t>HazMat</a:t>
            </a:r>
            <a:endParaRPr lang="en-US" altLang="en-US" sz="1600" dirty="0"/>
          </a:p>
          <a:p>
            <a:pPr lvl="1"/>
            <a:r>
              <a:rPr lang="en-US" altLang="en-US" sz="1600" dirty="0"/>
              <a:t>Public Works response</a:t>
            </a:r>
          </a:p>
          <a:p>
            <a:pPr lvl="1"/>
            <a:r>
              <a:rPr lang="en-US" altLang="en-US" sz="1600" dirty="0"/>
              <a:t>EOD</a:t>
            </a:r>
          </a:p>
          <a:p>
            <a:pPr lvl="1"/>
            <a:r>
              <a:rPr lang="en-US" altLang="en-US" sz="1600" dirty="0"/>
              <a:t>USAR</a:t>
            </a:r>
          </a:p>
          <a:p>
            <a:pPr lvl="1"/>
            <a:r>
              <a:rPr lang="en-US" altLang="en-US" sz="1600" dirty="0"/>
              <a:t>Wildland Fire</a:t>
            </a:r>
          </a:p>
          <a:p>
            <a:pPr lvl="1"/>
            <a:r>
              <a:rPr lang="en-US" altLang="en-US" sz="1600" dirty="0"/>
              <a:t>Emergency Management Support</a:t>
            </a:r>
          </a:p>
          <a:p>
            <a:pPr lvl="1"/>
            <a:r>
              <a:rPr lang="en-US" altLang="en-US" sz="1600" dirty="0"/>
              <a:t>UAS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2971800"/>
            <a:ext cx="4648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en-US" sz="1600" b="0" dirty="0">
                <a:solidFill>
                  <a:srgbClr val="000000"/>
                </a:solidFill>
                <a:latin typeface="+mn-lt"/>
              </a:rPr>
              <a:t>-    Texas A&amp;M Forest Service</a:t>
            </a:r>
          </a:p>
          <a:p>
            <a:pPr lvl="1"/>
            <a:r>
              <a:rPr lang="en-US" altLang="en-US" sz="1600" b="0" dirty="0">
                <a:solidFill>
                  <a:srgbClr val="000000"/>
                </a:solidFill>
                <a:latin typeface="+mn-lt"/>
              </a:rPr>
              <a:t>-    Texas Commission on Environmental Quality</a:t>
            </a:r>
          </a:p>
          <a:p>
            <a:pPr marL="742950" lvl="1" indent="-285750">
              <a:buFontTx/>
              <a:buChar char="-"/>
            </a:pPr>
            <a:r>
              <a:rPr lang="en-US" altLang="en-US" sz="1600" b="0" dirty="0">
                <a:solidFill>
                  <a:srgbClr val="000000"/>
                </a:solidFill>
                <a:latin typeface="+mn-lt"/>
              </a:rPr>
              <a:t>Texas A&amp;M Emergency Veterinarian Response</a:t>
            </a:r>
          </a:p>
          <a:p>
            <a:pPr marL="742950" lvl="1" indent="-285750">
              <a:buFontTx/>
              <a:buChar char="-"/>
            </a:pPr>
            <a:r>
              <a:rPr lang="en-US" altLang="en-US" sz="1600" b="0" dirty="0">
                <a:solidFill>
                  <a:srgbClr val="000000"/>
                </a:solidFill>
                <a:latin typeface="+mn-lt"/>
              </a:rPr>
              <a:t>Building Officials Association of Texas</a:t>
            </a:r>
          </a:p>
          <a:p>
            <a:pPr marL="742950" lvl="1" indent="-285750">
              <a:buFontTx/>
              <a:buChar char="-"/>
            </a:pPr>
            <a:r>
              <a:rPr lang="en-US" altLang="en-US" sz="1600" b="0" dirty="0">
                <a:solidFill>
                  <a:srgbClr val="000000"/>
                </a:solidFill>
                <a:latin typeface="+mn-lt"/>
              </a:rPr>
              <a:t>Texas Task Force 1</a:t>
            </a:r>
          </a:p>
          <a:p>
            <a:pPr lvl="1"/>
            <a:r>
              <a:rPr lang="en-US" altLang="en-US" sz="1600" b="0" dirty="0">
                <a:solidFill>
                  <a:srgbClr val="000000"/>
                </a:solidFill>
                <a:latin typeface="+mn-lt"/>
              </a:rPr>
              <a:t>-     </a:t>
            </a:r>
            <a:r>
              <a:rPr lang="en-US" altLang="en-US" sz="1600" b="0" dirty="0" err="1">
                <a:solidFill>
                  <a:srgbClr val="000000"/>
                </a:solidFill>
                <a:latin typeface="+mn-lt"/>
              </a:rPr>
              <a:t>Tex</a:t>
            </a:r>
            <a:r>
              <a:rPr lang="en-US" altLang="en-US" sz="1600" b="0" dirty="0">
                <a:solidFill>
                  <a:srgbClr val="000000"/>
                </a:solidFill>
                <a:latin typeface="+mn-lt"/>
              </a:rPr>
              <a:t>-SAR</a:t>
            </a:r>
          </a:p>
        </p:txBody>
      </p:sp>
    </p:spTree>
    <p:extLst>
      <p:ext uri="{BB962C8B-B14F-4D97-AF65-F5344CB8AC3E}">
        <p14:creationId xmlns:p14="http://schemas.microsoft.com/office/powerpoint/2010/main" val="1500111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274638"/>
            <a:ext cx="5867400" cy="1173162"/>
          </a:xfrm>
        </p:spPr>
        <p:txBody>
          <a:bodyPr/>
          <a:lstStyle/>
          <a:p>
            <a:r>
              <a:rPr lang="en-US" altLang="en-US" dirty="0"/>
              <a:t>Emergency Mapping in Texas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7315200" cy="4602163"/>
          </a:xfrm>
        </p:spPr>
        <p:txBody>
          <a:bodyPr/>
          <a:lstStyle/>
          <a:p>
            <a:r>
              <a:rPr lang="en-US" altLang="en-US" sz="2000" dirty="0"/>
              <a:t>Many larger cities and state agencies have formed GIS response teams</a:t>
            </a:r>
          </a:p>
          <a:p>
            <a:pPr lvl="1"/>
            <a:r>
              <a:rPr lang="en-US" altLang="en-US" sz="1600" dirty="0"/>
              <a:t>Members from multiple departments</a:t>
            </a:r>
          </a:p>
          <a:p>
            <a:pPr lvl="1"/>
            <a:r>
              <a:rPr lang="en-US" altLang="en-US" sz="1600" dirty="0"/>
              <a:t>Compiled local datasets</a:t>
            </a:r>
          </a:p>
          <a:p>
            <a:r>
              <a:rPr lang="en-US" altLang="en-US" sz="2000" dirty="0"/>
              <a:t>Texas Emergency GIS Response Team (</a:t>
            </a:r>
            <a:r>
              <a:rPr lang="en-US" altLang="en-US" sz="2000" dirty="0" err="1"/>
              <a:t>Tx</a:t>
            </a:r>
            <a:r>
              <a:rPr lang="en-US" altLang="en-US" sz="2000" dirty="0"/>
              <a:t> EGRT)</a:t>
            </a:r>
          </a:p>
          <a:p>
            <a:pPr lvl="1"/>
            <a:r>
              <a:rPr lang="en-US" altLang="en-US" sz="1600" dirty="0"/>
              <a:t>Training protocols set up</a:t>
            </a:r>
          </a:p>
          <a:p>
            <a:pPr lvl="1"/>
            <a:r>
              <a:rPr lang="en-US" altLang="en-US" sz="1600" dirty="0"/>
              <a:t>Available ArcGIS software and ArcGIS Online</a:t>
            </a:r>
          </a:p>
          <a:p>
            <a:pPr lvl="1"/>
            <a:r>
              <a:rPr lang="en-US" altLang="en-US" sz="1600" dirty="0"/>
              <a:t>Over 250 members state-wide</a:t>
            </a:r>
          </a:p>
          <a:p>
            <a:pPr lvl="1"/>
            <a:r>
              <a:rPr lang="en-US" altLang="en-US" sz="1600" dirty="0"/>
              <a:t>State-wide data and map templates set up and ready</a:t>
            </a:r>
          </a:p>
          <a:p>
            <a:r>
              <a:rPr lang="en-US" altLang="en-US" sz="2000" dirty="0"/>
              <a:t>Texas Division of Emergency Management (TDEM)</a:t>
            </a:r>
          </a:p>
          <a:p>
            <a:pPr lvl="1"/>
            <a:r>
              <a:rPr lang="en-US" altLang="en-US" sz="1600" dirty="0"/>
              <a:t>GIS analysts on staff for the State Operations Center w/ support</a:t>
            </a:r>
          </a:p>
          <a:p>
            <a:pPr lvl="1"/>
            <a:r>
              <a:rPr lang="en-US" altLang="en-US" sz="1600" dirty="0"/>
              <a:t>Plotters at the regional EOC’s</a:t>
            </a:r>
          </a:p>
          <a:p>
            <a:pPr lvl="1"/>
            <a:r>
              <a:rPr lang="en-US" altLang="en-US" sz="1600" dirty="0"/>
              <a:t>Available computers (coming soon)</a:t>
            </a:r>
          </a:p>
          <a:p>
            <a:pPr marL="0" indent="0">
              <a:buNone/>
            </a:pPr>
            <a:r>
              <a:rPr lang="en-US" altLang="en-US" sz="2000" dirty="0"/>
              <a:t>The goal is to integrate other response teams, Texas EGRT, and TDEM into a state-wide GIS resource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65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is Texas EGRT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Deployable GIS mapping team     1-844-Tex-EGRT</a:t>
            </a:r>
          </a:p>
          <a:p>
            <a:r>
              <a:rPr lang="en-US" altLang="en-US" sz="2000" dirty="0"/>
              <a:t>Started as a regional group in 2006 after the 2003 Space Shuttle disaster</a:t>
            </a:r>
          </a:p>
          <a:p>
            <a:pPr lvl="1"/>
            <a:r>
              <a:rPr lang="en-US" altLang="en-US" sz="1600" dirty="0"/>
              <a:t>Represented 14 cities</a:t>
            </a:r>
          </a:p>
          <a:p>
            <a:r>
              <a:rPr lang="en-US" altLang="en-US" sz="2000" dirty="0"/>
              <a:t>Expanded to a state-wide group in 2014</a:t>
            </a:r>
          </a:p>
          <a:p>
            <a:pPr lvl="1"/>
            <a:r>
              <a:rPr lang="en-US" altLang="en-US" sz="1600" dirty="0"/>
              <a:t>Started in TDEM Region 1 as a Pilot Study</a:t>
            </a:r>
          </a:p>
          <a:p>
            <a:pPr lvl="1"/>
            <a:r>
              <a:rPr lang="en-US" altLang="en-US" sz="1600" dirty="0"/>
              <a:t>42 Counties in North Texas</a:t>
            </a:r>
          </a:p>
          <a:p>
            <a:pPr lvl="1"/>
            <a:r>
              <a:rPr lang="en-US" altLang="en-US" sz="1600" dirty="0"/>
              <a:t>Trained GIS responders and participated in exercises</a:t>
            </a:r>
          </a:p>
          <a:p>
            <a:pPr lvl="1"/>
            <a:r>
              <a:rPr lang="en-US" altLang="en-US" sz="1600" dirty="0"/>
              <a:t>Built trust with EMC’s and regional agencies</a:t>
            </a:r>
          </a:p>
          <a:p>
            <a:r>
              <a:rPr lang="en-US" altLang="en-US" sz="2000" dirty="0"/>
              <a:t>Over 250 Members all over the State of Texas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11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/>
          <a:stretch/>
        </p:blipFill>
        <p:spPr bwMode="auto">
          <a:xfrm>
            <a:off x="155058" y="328190"/>
            <a:ext cx="8833884" cy="620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8070" y="4038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Currently Active in Regions 1, 4, and 6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8521"/>
            <a:ext cx="1361396" cy="10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96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Texas EGRT Training Level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FEMA IS Courses</a:t>
            </a:r>
          </a:p>
          <a:p>
            <a:pPr lvl="1"/>
            <a:r>
              <a:rPr lang="en-US" altLang="en-US" sz="1600" dirty="0"/>
              <a:t>IS 100 b</a:t>
            </a:r>
          </a:p>
          <a:p>
            <a:pPr lvl="1"/>
            <a:r>
              <a:rPr lang="en-US" altLang="en-US" sz="1600" dirty="0"/>
              <a:t>IS 700 a</a:t>
            </a:r>
          </a:p>
          <a:p>
            <a:pPr lvl="1"/>
            <a:r>
              <a:rPr lang="en-US" altLang="en-US" sz="1600" dirty="0"/>
              <a:t>IS 103</a:t>
            </a:r>
          </a:p>
          <a:p>
            <a:pPr lvl="1"/>
            <a:r>
              <a:rPr lang="en-US" altLang="en-US" sz="1600" dirty="0"/>
              <a:t>IS-200 b (optional)</a:t>
            </a:r>
          </a:p>
          <a:p>
            <a:pPr lvl="1"/>
            <a:r>
              <a:rPr lang="en-US" altLang="en-US" sz="1600" dirty="0"/>
              <a:t>IS-800 b (optional</a:t>
            </a:r>
          </a:p>
          <a:p>
            <a:r>
              <a:rPr lang="en-US" altLang="en-US" sz="2000" dirty="0" err="1"/>
              <a:t>Tx</a:t>
            </a:r>
            <a:r>
              <a:rPr lang="en-US" altLang="en-US" sz="2000" dirty="0"/>
              <a:t> EGRT Online Course</a:t>
            </a:r>
          </a:p>
          <a:p>
            <a:r>
              <a:rPr lang="en-US" altLang="en-US" sz="2000" dirty="0" err="1"/>
              <a:t>Tx</a:t>
            </a:r>
            <a:r>
              <a:rPr lang="en-US" altLang="en-US" sz="2000" dirty="0"/>
              <a:t> EGRT In-Person 1 day training class</a:t>
            </a:r>
          </a:p>
          <a:p>
            <a:r>
              <a:rPr lang="en-US" altLang="en-US" sz="2000" dirty="0"/>
              <a:t>Members receive training on standard mapping protocols in various scenarios as well as our response guide and data sets.</a:t>
            </a:r>
          </a:p>
          <a:p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87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09600" y="1219200"/>
            <a:ext cx="6172200" cy="3867150"/>
            <a:chOff x="155177" y="838201"/>
            <a:chExt cx="6172200" cy="386715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55177" y="838201"/>
              <a:ext cx="6172200" cy="38671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4149108"/>
                </p:ext>
              </p:extLst>
            </p:nvPr>
          </p:nvGraphicFramePr>
          <p:xfrm>
            <a:off x="193277" y="873126"/>
            <a:ext cx="6096000" cy="3797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name="PHOTO-PAINT" r:id="rId3" imgW="12582360" imgH="7839000" progId="CorelPHOTOPAINT.Image.16">
                    <p:embed/>
                  </p:oleObj>
                </mc:Choice>
                <mc:Fallback>
                  <p:oleObj name="PHOTO-PAINT" r:id="rId3" imgW="12582360" imgH="783900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3277" y="873126"/>
                          <a:ext cx="6096000" cy="3797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1043598" y="1591198"/>
            <a:ext cx="6172200" cy="3867150"/>
            <a:chOff x="381000" y="1143000"/>
            <a:chExt cx="6172200" cy="386715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81000" y="1143000"/>
              <a:ext cx="6172200" cy="38671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3686643"/>
                </p:ext>
              </p:extLst>
            </p:nvPr>
          </p:nvGraphicFramePr>
          <p:xfrm>
            <a:off x="422817" y="1181526"/>
            <a:ext cx="6096000" cy="3776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1" name="PHOTO-PAINT" r:id="rId5" imgW="12553920" imgH="7914960" progId="CorelPHOTOPAINT.Image.16">
                    <p:embed/>
                  </p:oleObj>
                </mc:Choice>
                <mc:Fallback>
                  <p:oleObj name="PHOTO-PAINT" r:id="rId5" imgW="12553920" imgH="791496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22817" y="1181526"/>
                          <a:ext cx="6096000" cy="37766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1477596" y="1910846"/>
            <a:ext cx="6172200" cy="3867150"/>
            <a:chOff x="265793" y="1443560"/>
            <a:chExt cx="6172200" cy="386715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65793" y="1443560"/>
              <a:ext cx="6172200" cy="38671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8920263"/>
                </p:ext>
              </p:extLst>
            </p:nvPr>
          </p:nvGraphicFramePr>
          <p:xfrm>
            <a:off x="303893" y="1485900"/>
            <a:ext cx="6096000" cy="3798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2" name="PHOTO-PAINT" r:id="rId7" imgW="12591720" imgH="7848360" progId="CorelPHOTOPAINT.Image.16">
                    <p:embed/>
                  </p:oleObj>
                </mc:Choice>
                <mc:Fallback>
                  <p:oleObj name="PHOTO-PAINT" r:id="rId7" imgW="12591720" imgH="784836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3893" y="1485900"/>
                          <a:ext cx="6096000" cy="3798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1896726" y="2352172"/>
            <a:ext cx="6172200" cy="3867150"/>
            <a:chOff x="533400" y="1828800"/>
            <a:chExt cx="6172200" cy="3867150"/>
          </a:xfrm>
        </p:grpSpPr>
        <p:sp>
          <p:nvSpPr>
            <p:cNvPr id="8" name="Rectangle 7"/>
            <p:cNvSpPr/>
            <p:nvPr/>
          </p:nvSpPr>
          <p:spPr bwMode="auto">
            <a:xfrm>
              <a:off x="533400" y="1828800"/>
              <a:ext cx="6172200" cy="38671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4096522"/>
                </p:ext>
              </p:extLst>
            </p:nvPr>
          </p:nvGraphicFramePr>
          <p:xfrm>
            <a:off x="571500" y="1872456"/>
            <a:ext cx="6096000" cy="3779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3" name="PHOTO-PAINT" r:id="rId9" imgW="12658680" imgH="7848360" progId="CorelPHOTOPAINT.Image.16">
                    <p:embed/>
                  </p:oleObj>
                </mc:Choice>
                <mc:Fallback>
                  <p:oleObj name="PHOTO-PAINT" r:id="rId9" imgW="12658680" imgH="784836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71500" y="1872456"/>
                          <a:ext cx="6096000" cy="3779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ectangle 3"/>
          <p:cNvSpPr/>
          <p:nvPr/>
        </p:nvSpPr>
        <p:spPr bwMode="auto">
          <a:xfrm>
            <a:off x="2277726" y="2741109"/>
            <a:ext cx="6172200" cy="38671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274638"/>
            <a:ext cx="7848600" cy="647700"/>
          </a:xfrm>
        </p:spPr>
        <p:txBody>
          <a:bodyPr/>
          <a:lstStyle/>
          <a:p>
            <a:r>
              <a:rPr lang="en-US" altLang="en-US" dirty="0"/>
              <a:t>Texas EGRT Training Level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53726" y="1674309"/>
            <a:ext cx="7315200" cy="4525963"/>
          </a:xfrm>
        </p:spPr>
        <p:txBody>
          <a:bodyPr/>
          <a:lstStyle/>
          <a:p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214373"/>
              </p:ext>
            </p:extLst>
          </p:nvPr>
        </p:nvGraphicFramePr>
        <p:xfrm>
          <a:off x="2315826" y="2779209"/>
          <a:ext cx="6096000" cy="3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PHOTO-PAINT" r:id="rId12" imgW="12772800" imgH="7943760" progId="CorelPHOTOPAINT.Image.16">
                  <p:embed/>
                </p:oleObj>
              </mc:Choice>
              <mc:Fallback>
                <p:oleObj name="PHOTO-PAINT" r:id="rId12" imgW="12772800" imgH="794376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15826" y="2779209"/>
                        <a:ext cx="6096000" cy="379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279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Texas EGRT Templates </a:t>
            </a:r>
            <a:br>
              <a:rPr lang="en-US" altLang="en-US" dirty="0"/>
            </a:br>
            <a:r>
              <a:rPr lang="en-US" altLang="en-US" dirty="0"/>
              <a:t>and Datasets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Templates for Common Operational Picture and Incident Action Plan</a:t>
            </a:r>
          </a:p>
          <a:p>
            <a:pPr lvl="1"/>
            <a:r>
              <a:rPr lang="en-US" altLang="en-US" sz="1600" dirty="0"/>
              <a:t>Each template can then be augmented with pre-symbolized layer files for various response scenarios</a:t>
            </a:r>
          </a:p>
          <a:p>
            <a:r>
              <a:rPr lang="en-US" altLang="en-US" sz="2000" dirty="0"/>
              <a:t>State-wide Datasets compiled from the Texas Natural Resources Information System</a:t>
            </a:r>
          </a:p>
          <a:p>
            <a:pPr lvl="1"/>
            <a:r>
              <a:rPr lang="en-US" altLang="en-US" sz="1600" dirty="0"/>
              <a:t>These datasets are then augmented with local datasets as needed</a:t>
            </a:r>
          </a:p>
          <a:p>
            <a:r>
              <a:rPr lang="en-US" altLang="en-US" sz="2000" dirty="0"/>
              <a:t>I just finished a project with ESRI to port these templates to ArcGIS Pro and make them available for free on their website.</a:t>
            </a:r>
          </a:p>
          <a:p>
            <a:pPr lvl="1"/>
            <a:r>
              <a:rPr lang="en-US" altLang="en-US" b="1" dirty="0">
                <a:solidFill>
                  <a:schemeClr val="bg1">
                    <a:lumMod val="75000"/>
                  </a:schemeClr>
                </a:solidFill>
              </a:rPr>
              <a:t>http://esriurl.com/EMgtMaps</a:t>
            </a:r>
          </a:p>
          <a:p>
            <a:pPr lvl="1"/>
            <a:endParaRPr lang="en-US" altLang="en-US" sz="1600" dirty="0"/>
          </a:p>
          <a:p>
            <a:pPr marL="457200" lvl="1" indent="0">
              <a:buNone/>
            </a:pPr>
            <a:endParaRPr lang="en-US" alt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04" y="76201"/>
            <a:ext cx="194400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11128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for project post-mortem">
  <a:themeElements>
    <a:clrScheme name="Office Theme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Office Them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74D1F87C-392C-48EB-B260-9A12C5345EC8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D06B9C03-0E92-4EA2-B287-47452CA5E3E5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264DDCF-6CFE-460C-AA2B-D61CA2C795A9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F9C1337-36C9-475E-B137-BE854B40233A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A89EF1D-8F17-42A8-A804-BB9B6FE3D1DB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48FA8D0-4CEC-4285-B428-5E23DA470C2A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62458C1-9BC6-4A1C-B3CB-C5F1BB42689C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989CFD13-D6CF-4B28-8050-C8F399A043B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0D332BF6-3E10-4ED3-A907-CC97A9720753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27433B58-56CB-4E33-AEAA-A1C2C2298EB7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A786154B-F8D3-471F-BDEB-605A07F7021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2257E9A-DFE7-4D6B-A06D-EECDF471E256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DCEBCADC-AF17-44D8-911E-9820C3889FE2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C05DE0D3-7FA8-4782-9E1A-EBD4B8B92C1D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26167402-261A-4FB1-A3E4-566B6AAD5D31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8578295-2080-40E6-9CCF-817932FBA18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24F6D500-6184-4D79-988E-85C27011774B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F0842C41-0686-40DA-AF9F-7F3EDFF2BC96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378DBD87-D853-4960-8206-D6C09B073CEB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1B3189A6-0A96-4077-9ABB-4E8A92A6A0EA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1D417F26-9730-42CB-8A16-712EA609020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663E10F9-18BE-4FD3-B9CB-1DE2BDA3CB7F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14F5A1B-26D7-4062-911C-DDB4C11DF09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951985C7-DD05-4029-9972-E0843BA5C9F7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65152239-C8F5-4892-8377-ADBF3E957D8C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695CDDF-EDA5-46B0-9730-D95623C96D54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FA98C19E-4913-4CDA-892B-791D8958C8BF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DCCCC12-81FD-4D28-8B24-E570C95D105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project post-mortem</Template>
  <TotalTime>848</TotalTime>
  <Words>857</Words>
  <Application>Microsoft Office PowerPoint</Application>
  <PresentationFormat>On-screen Show (4:3)</PresentationFormat>
  <Paragraphs>128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Garamond</vt:lpstr>
      <vt:lpstr>Times New Roman</vt:lpstr>
      <vt:lpstr>Presentation for project post-mortem</vt:lpstr>
      <vt:lpstr>PHOTO-PAINT</vt:lpstr>
      <vt:lpstr>Acrobat Document</vt:lpstr>
      <vt:lpstr>Emergency Response Mapping in Texas Who is involved and how we’re set up…</vt:lpstr>
      <vt:lpstr>Why do we need maps for emergency response</vt:lpstr>
      <vt:lpstr>Why call a mapping team … Why not DIY?</vt:lpstr>
      <vt:lpstr>Emergency Mapping in Texas</vt:lpstr>
      <vt:lpstr>What is Texas EGRT</vt:lpstr>
      <vt:lpstr>PowerPoint Presentation</vt:lpstr>
      <vt:lpstr>Texas EGRT Training Level</vt:lpstr>
      <vt:lpstr>Texas EGRT Training Level</vt:lpstr>
      <vt:lpstr>Texas EGRT Templates  and Datasets</vt:lpstr>
      <vt:lpstr>Texas EGRT Deployments</vt:lpstr>
      <vt:lpstr>Mobile Capabilities</vt:lpstr>
      <vt:lpstr>Mobile Capabilities</vt:lpstr>
      <vt:lpstr>Mobile Capabilities</vt:lpstr>
      <vt:lpstr>Texas EGRT Responses</vt:lpstr>
      <vt:lpstr>Texas EGRT Responses</vt:lpstr>
      <vt:lpstr>Texas EGRT Responses</vt:lpstr>
      <vt:lpstr>Texas EGRT Responses</vt:lpstr>
      <vt:lpstr>Texas EGRT Responses</vt:lpstr>
      <vt:lpstr>PowerPoint Presentation</vt:lpstr>
      <vt:lpstr>Future for Emergency  Response Mapping</vt:lpstr>
      <vt:lpstr>Future for Emergency  Response Mapping</vt:lpstr>
      <vt:lpstr>Conclusions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[Project Name] Post-Mortem</dc:title>
  <dc:creator>David Allen</dc:creator>
  <cp:lastModifiedBy>Rebecca Harned</cp:lastModifiedBy>
  <cp:revision>64</cp:revision>
  <cp:lastPrinted>1601-01-01T00:00:00Z</cp:lastPrinted>
  <dcterms:created xsi:type="dcterms:W3CDTF">2017-02-28T21:30:39Z</dcterms:created>
  <dcterms:modified xsi:type="dcterms:W3CDTF">2017-08-03T16:48:00Z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TC010184551033</vt:lpwstr>
  </property>
</Properties>
</file>