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6"/>
  </p:notesMasterIdLst>
  <p:handoutMasterIdLst>
    <p:handoutMasterId r:id="rId7"/>
  </p:handoutMasterIdLst>
  <p:sldIdLst>
    <p:sldId id="446" r:id="rId2"/>
    <p:sldId id="443" r:id="rId3"/>
    <p:sldId id="444" r:id="rId4"/>
    <p:sldId id="445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5FFFF"/>
    <a:srgbClr val="000000"/>
    <a:srgbClr val="FFE4AF"/>
    <a:srgbClr val="FF0000"/>
    <a:srgbClr val="B2F074"/>
    <a:srgbClr val="B9FFFF"/>
    <a:srgbClr val="B3FFFF"/>
    <a:srgbClr val="FFFF00"/>
    <a:srgbClr val="FF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3857" autoAdjust="0"/>
  </p:normalViewPr>
  <p:slideViewPr>
    <p:cSldViewPr snapToGrid="0"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80CC49-00E5-4A03-9E48-B2F0D5B98351}" type="doc">
      <dgm:prSet loTypeId="urn:microsoft.com/office/officeart/2005/8/layout/arrow2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06BC201-8042-47E1-9C23-DFC874A464FD}">
      <dgm:prSet/>
      <dgm:spPr/>
      <dgm:t>
        <a:bodyPr/>
        <a:lstStyle/>
        <a:p>
          <a:endParaRPr lang="en-US"/>
        </a:p>
      </dgm:t>
    </dgm:pt>
    <dgm:pt modelId="{A1685740-C04C-4B73-9508-B38B9201D558}" type="parTrans" cxnId="{0B8B1C56-42DF-4408-999F-3F4C15A364E4}">
      <dgm:prSet/>
      <dgm:spPr/>
      <dgm:t>
        <a:bodyPr/>
        <a:lstStyle/>
        <a:p>
          <a:endParaRPr lang="en-US"/>
        </a:p>
      </dgm:t>
    </dgm:pt>
    <dgm:pt modelId="{3C16628D-84AF-4A19-AAF9-9D37D3B44E05}" type="sibTrans" cxnId="{0B8B1C56-42DF-4408-999F-3F4C15A364E4}">
      <dgm:prSet/>
      <dgm:spPr/>
      <dgm:t>
        <a:bodyPr/>
        <a:lstStyle/>
        <a:p>
          <a:endParaRPr lang="en-US"/>
        </a:p>
      </dgm:t>
    </dgm:pt>
    <dgm:pt modelId="{3BBB52C5-5042-4A71-A3E6-B1F52F563BE1}" type="pres">
      <dgm:prSet presAssocID="{4480CC49-00E5-4A03-9E48-B2F0D5B98351}" presName="arrowDiagram" presStyleCnt="0">
        <dgm:presLayoutVars>
          <dgm:chMax val="5"/>
          <dgm:dir/>
          <dgm:resizeHandles val="exact"/>
        </dgm:presLayoutVars>
      </dgm:prSet>
      <dgm:spPr/>
    </dgm:pt>
    <dgm:pt modelId="{E06E925D-B43E-4789-BE02-D8B80334E2C9}" type="pres">
      <dgm:prSet presAssocID="{4480CC49-00E5-4A03-9E48-B2F0D5B98351}" presName="arrow" presStyleLbl="bgShp" presStyleIdx="0" presStyleCnt="1" custScaleX="117675" custLinFactNeighborX="-769" custLinFactNeighborY="2361"/>
      <dgm:spPr>
        <a:solidFill>
          <a:schemeClr val="accent3">
            <a:lumMod val="75000"/>
            <a:alpha val="91000"/>
          </a:schemeClr>
        </a:solidFill>
      </dgm:spPr>
    </dgm:pt>
    <dgm:pt modelId="{0D615F31-76BC-4376-B8A8-7F49A76A5026}" type="pres">
      <dgm:prSet presAssocID="{4480CC49-00E5-4A03-9E48-B2F0D5B98351}" presName="arrowDiagram1" presStyleCnt="0">
        <dgm:presLayoutVars>
          <dgm:bulletEnabled val="1"/>
        </dgm:presLayoutVars>
      </dgm:prSet>
      <dgm:spPr/>
    </dgm:pt>
    <dgm:pt modelId="{00AC79E1-8CCC-426C-9D6D-18AAD9B952E3}" type="pres">
      <dgm:prSet presAssocID="{406BC201-8042-47E1-9C23-DFC874A464FD}" presName="bullet1" presStyleLbl="node1" presStyleIdx="0" presStyleCnt="1" custScaleX="66416" custScaleY="66135" custLinFactNeighborX="39235" custLinFactNeighborY="8564"/>
      <dgm:spPr>
        <a:prstGeom prst="triangle">
          <a:avLst/>
        </a:prstGeom>
        <a:solidFill>
          <a:schemeClr val="accent6">
            <a:lumMod val="60000"/>
            <a:lumOff val="40000"/>
          </a:schemeClr>
        </a:solidFill>
        <a:ln w="19050">
          <a:solidFill>
            <a:schemeClr val="bg1"/>
          </a:solidFill>
        </a:ln>
      </dgm:spPr>
    </dgm:pt>
    <dgm:pt modelId="{6A72C4DB-780C-4BB5-AD9F-A824484FE4A2}" type="pres">
      <dgm:prSet presAssocID="{406BC201-8042-47E1-9C23-DFC874A464FD}" presName="textBox1" presStyleLbl="revTx" presStyleIdx="0" presStyleCnt="1">
        <dgm:presLayoutVars>
          <dgm:bulletEnabled val="1"/>
        </dgm:presLayoutVars>
      </dgm:prSet>
      <dgm:spPr/>
    </dgm:pt>
  </dgm:ptLst>
  <dgm:cxnLst>
    <dgm:cxn modelId="{0B8B1C56-42DF-4408-999F-3F4C15A364E4}" srcId="{4480CC49-00E5-4A03-9E48-B2F0D5B98351}" destId="{406BC201-8042-47E1-9C23-DFC874A464FD}" srcOrd="0" destOrd="0" parTransId="{A1685740-C04C-4B73-9508-B38B9201D558}" sibTransId="{3C16628D-84AF-4A19-AAF9-9D37D3B44E05}"/>
    <dgm:cxn modelId="{42F0D68B-2301-461E-8DDF-CD8943462B93}" type="presOf" srcId="{4480CC49-00E5-4A03-9E48-B2F0D5B98351}" destId="{3BBB52C5-5042-4A71-A3E6-B1F52F563BE1}" srcOrd="0" destOrd="0" presId="urn:microsoft.com/office/officeart/2005/8/layout/arrow2"/>
    <dgm:cxn modelId="{1F23F4D9-D0C4-4F35-AB07-6291061431F3}" type="presOf" srcId="{406BC201-8042-47E1-9C23-DFC874A464FD}" destId="{6A72C4DB-780C-4BB5-AD9F-A824484FE4A2}" srcOrd="0" destOrd="0" presId="urn:microsoft.com/office/officeart/2005/8/layout/arrow2"/>
    <dgm:cxn modelId="{BD464A1F-5A9A-41DF-8696-576BAC44C4CD}" type="presParOf" srcId="{3BBB52C5-5042-4A71-A3E6-B1F52F563BE1}" destId="{E06E925D-B43E-4789-BE02-D8B80334E2C9}" srcOrd="0" destOrd="0" presId="urn:microsoft.com/office/officeart/2005/8/layout/arrow2"/>
    <dgm:cxn modelId="{ED8A70E5-5654-40F6-AD66-78628F9A1319}" type="presParOf" srcId="{3BBB52C5-5042-4A71-A3E6-B1F52F563BE1}" destId="{0D615F31-76BC-4376-B8A8-7F49A76A5026}" srcOrd="1" destOrd="0" presId="urn:microsoft.com/office/officeart/2005/8/layout/arrow2"/>
    <dgm:cxn modelId="{3A451B89-A67F-40F5-8B8D-721AA0F1397B}" type="presParOf" srcId="{0D615F31-76BC-4376-B8A8-7F49A76A5026}" destId="{00AC79E1-8CCC-426C-9D6D-18AAD9B952E3}" srcOrd="0" destOrd="0" presId="urn:microsoft.com/office/officeart/2005/8/layout/arrow2"/>
    <dgm:cxn modelId="{ED033C7C-16D1-41E7-A39D-C8830A5BD4C9}" type="presParOf" srcId="{0D615F31-76BC-4376-B8A8-7F49A76A5026}" destId="{6A72C4DB-780C-4BB5-AD9F-A824484FE4A2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6E925D-B43E-4789-BE02-D8B80334E2C9}">
      <dsp:nvSpPr>
        <dsp:cNvPr id="0" name=""/>
        <dsp:cNvSpPr/>
      </dsp:nvSpPr>
      <dsp:spPr>
        <a:xfrm>
          <a:off x="211709" y="0"/>
          <a:ext cx="8501516" cy="451535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lumMod val="75000"/>
            <a:alpha val="91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AC79E1-8CCC-426C-9D6D-18AAD9B952E3}">
      <dsp:nvSpPr>
        <dsp:cNvPr id="0" name=""/>
        <dsp:cNvSpPr/>
      </dsp:nvSpPr>
      <dsp:spPr>
        <a:xfrm>
          <a:off x="6717617" y="1052023"/>
          <a:ext cx="355072" cy="353569"/>
        </a:xfrm>
        <a:prstGeom prst="triangle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bg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A72C4DB-780C-4BB5-AD9F-A824484FE4A2}">
      <dsp:nvSpPr>
        <dsp:cNvPr id="0" name=""/>
        <dsp:cNvSpPr/>
      </dsp:nvSpPr>
      <dsp:spPr>
        <a:xfrm>
          <a:off x="3795566" y="1183023"/>
          <a:ext cx="2889829" cy="3332334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83283" bIns="0" numCol="1" spcCol="1270" anchor="t" anchorCtr="0">
          <a:noAutofit/>
        </a:bodyPr>
        <a:lstStyle/>
        <a:p>
          <a:pPr marL="0" lvl="0" indent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3936636" y="1324093"/>
        <a:ext cx="2607689" cy="3050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7633E-CCAB-42CC-AF23-D7487F06EF58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9302A-9540-4141-BBEF-A4E4E1FFD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7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4EB308CB-6E8B-4E0F-9110-9EF33D68830E}" type="datetimeFigureOut">
              <a:rPr lang="en-US"/>
              <a:pPr>
                <a:defRPr/>
              </a:pPr>
              <a:t>8/18/2017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18BECAF5-7BAA-4136-BAA2-4FF8FD1316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51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BECAF5-7BAA-4136-BAA2-4FF8FD1316E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41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56FEDEE-C70D-45A6-87FB-B2D6482F624C}" type="slidenum">
              <a:rPr lang="en-US" altLang="en-US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4</a:t>
            </a:fld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55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8/18/2017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43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8/18/2017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75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8/18/2017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389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ic 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857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8/18/2017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25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8/18/2017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3062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8/18/2017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5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8/18/2017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0987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8/18/2017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06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8/18/2017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561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8/18/2017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4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8/18/2017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895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4CBEAF9-9E58-4CC8-A6FF-6DD8A58DEEA4}" type="datetimeFigureOut">
              <a:rPr lang="en-US" b="0" smtClean="0">
                <a:solidFill>
                  <a:srgbClr val="F0A22E">
                    <a:shade val="75000"/>
                  </a:srgbClr>
                </a:solidFill>
                <a:latin typeface="Franklin Gothic Book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8/18/2017</a:t>
            </a:fld>
            <a:endParaRPr lang="en-US" b="0" dirty="0">
              <a:solidFill>
                <a:srgbClr val="F0A22E">
                  <a:shade val="75000"/>
                </a:srgbClr>
              </a:solidFill>
              <a:latin typeface="Franklin Gothic Book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 dirty="0">
              <a:solidFill>
                <a:srgbClr val="F0A22E">
                  <a:shade val="75000"/>
                </a:srgbClr>
              </a:solidFill>
              <a:latin typeface="Franklin Gothic Book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A15C064-DD44-4CAC-873E-2D1F54821676}" type="slidenum">
              <a:rPr lang="en-US" b="0" smtClean="0">
                <a:solidFill>
                  <a:srgbClr val="F0A22E">
                    <a:shade val="75000"/>
                  </a:srgbClr>
                </a:solidFill>
                <a:latin typeface="Franklin Gothic Book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F0A22E">
                  <a:shade val="75000"/>
                </a:srgbClr>
              </a:solidFill>
              <a:latin typeface="Franklin Gothic Book"/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54887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/>
          <p:cNvSpPr/>
          <p:nvPr/>
        </p:nvSpPr>
        <p:spPr>
          <a:xfrm>
            <a:off x="152400" y="2514600"/>
            <a:ext cx="2362200" cy="411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68" name="Explosion 1 67"/>
          <p:cNvSpPr/>
          <p:nvPr/>
        </p:nvSpPr>
        <p:spPr>
          <a:xfrm rot="10800000">
            <a:off x="533400" y="5029200"/>
            <a:ext cx="1752600" cy="1066800"/>
          </a:xfrm>
          <a:prstGeom prst="irregularSeal1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93382" y="5392029"/>
            <a:ext cx="9944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CRISIS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6172200" y="666157"/>
            <a:ext cx="2590800" cy="155829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71" name="Freeform 70"/>
          <p:cNvSpPr/>
          <p:nvPr/>
        </p:nvSpPr>
        <p:spPr>
          <a:xfrm>
            <a:off x="3063194" y="3281752"/>
            <a:ext cx="5735782" cy="2980827"/>
          </a:xfrm>
          <a:custGeom>
            <a:avLst/>
            <a:gdLst>
              <a:gd name="connsiteX0" fmla="*/ 0 w 5735782"/>
              <a:gd name="connsiteY0" fmla="*/ 605641 h 3016332"/>
              <a:gd name="connsiteX1" fmla="*/ 1306286 w 5735782"/>
              <a:gd name="connsiteY1" fmla="*/ 593766 h 3016332"/>
              <a:gd name="connsiteX2" fmla="*/ 4334494 w 5735782"/>
              <a:gd name="connsiteY2" fmla="*/ 0 h 3016332"/>
              <a:gd name="connsiteX3" fmla="*/ 5723907 w 5735782"/>
              <a:gd name="connsiteY3" fmla="*/ 11875 h 3016332"/>
              <a:gd name="connsiteX4" fmla="*/ 5735782 w 5735782"/>
              <a:gd name="connsiteY4" fmla="*/ 3016332 h 3016332"/>
              <a:gd name="connsiteX5" fmla="*/ 23751 w 5735782"/>
              <a:gd name="connsiteY5" fmla="*/ 2992582 h 3016332"/>
              <a:gd name="connsiteX6" fmla="*/ 0 w 5735782"/>
              <a:gd name="connsiteY6" fmla="*/ 605641 h 3016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35782" h="3016332">
                <a:moveTo>
                  <a:pt x="0" y="605641"/>
                </a:moveTo>
                <a:lnTo>
                  <a:pt x="1306286" y="593766"/>
                </a:lnTo>
                <a:lnTo>
                  <a:pt x="4334494" y="0"/>
                </a:lnTo>
                <a:lnTo>
                  <a:pt x="5723907" y="11875"/>
                </a:lnTo>
                <a:cubicBezTo>
                  <a:pt x="5727865" y="1013361"/>
                  <a:pt x="5731824" y="2014846"/>
                  <a:pt x="5735782" y="3016332"/>
                </a:cubicBezTo>
                <a:lnTo>
                  <a:pt x="23751" y="2992582"/>
                </a:lnTo>
                <a:cubicBezTo>
                  <a:pt x="19792" y="2192977"/>
                  <a:pt x="15834" y="1393371"/>
                  <a:pt x="0" y="605641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ate</a:t>
            </a:r>
          </a:p>
        </p:txBody>
      </p:sp>
      <p:sp>
        <p:nvSpPr>
          <p:cNvPr id="99" name="Rectangle 98"/>
          <p:cNvSpPr/>
          <p:nvPr/>
        </p:nvSpPr>
        <p:spPr>
          <a:xfrm>
            <a:off x="3615245" y="673184"/>
            <a:ext cx="2590800" cy="1524000"/>
          </a:xfrm>
          <a:prstGeom prst="rect">
            <a:avLst/>
          </a:prstGeom>
          <a:gradFill flip="none" rotWithShape="1">
            <a:gsLst>
              <a:gs pos="0">
                <a:srgbClr val="AAC547">
                  <a:tint val="66000"/>
                  <a:satMod val="160000"/>
                </a:srgbClr>
              </a:gs>
              <a:gs pos="50000">
                <a:srgbClr val="AAC547">
                  <a:tint val="44500"/>
                  <a:satMod val="160000"/>
                </a:srgbClr>
              </a:gs>
              <a:gs pos="100000">
                <a:srgbClr val="AAC547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0051" y="5722655"/>
            <a:ext cx="2251626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7100" y="6289670"/>
            <a:ext cx="1443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Incident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8616" y="5911705"/>
            <a:ext cx="669581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Town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11842" y="5863916"/>
            <a:ext cx="69577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Mutual- Aid</a:t>
            </a:r>
          </a:p>
        </p:txBody>
      </p:sp>
      <p:cxnSp>
        <p:nvCxnSpPr>
          <p:cNvPr id="17" name="Straight Arrow Connector 16"/>
          <p:cNvCxnSpPr>
            <a:stCxn id="9" idx="3"/>
          </p:cNvCxnSpPr>
          <p:nvPr/>
        </p:nvCxnSpPr>
        <p:spPr>
          <a:xfrm>
            <a:off x="978197" y="6034816"/>
            <a:ext cx="733645" cy="15111"/>
          </a:xfrm>
          <a:prstGeom prst="straightConnector1">
            <a:avLst/>
          </a:prstGeom>
          <a:ln w="2222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81350" y="5373506"/>
            <a:ext cx="16764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i="1" u="sng" dirty="0">
                <a:solidFill>
                  <a:srgbClr val="000000"/>
                </a:solidFill>
              </a:rPr>
              <a:t>State  Information and Analysis Center</a:t>
            </a:r>
          </a:p>
          <a:p>
            <a:pPr algn="ctr"/>
            <a:endParaRPr lang="en-US" sz="500" i="1" dirty="0">
              <a:solidFill>
                <a:srgbClr val="000000"/>
              </a:solidFill>
            </a:endParaRPr>
          </a:p>
          <a:p>
            <a:pPr algn="ctr"/>
            <a:r>
              <a:rPr lang="en-US" sz="1100" dirty="0">
                <a:solidFill>
                  <a:srgbClr val="000000"/>
                </a:solidFill>
              </a:rPr>
              <a:t>Monitor and analyze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24200" y="3919634"/>
            <a:ext cx="1809750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i="1" u="sng" dirty="0">
                <a:solidFill>
                  <a:srgbClr val="000000"/>
                </a:solidFill>
              </a:rPr>
              <a:t>Homeland Security and Emergency Operations</a:t>
            </a:r>
          </a:p>
          <a:p>
            <a:pPr algn="ctr"/>
            <a:endParaRPr lang="en-US" sz="1100" dirty="0">
              <a:solidFill>
                <a:srgbClr val="000000"/>
              </a:solidFill>
            </a:endParaRPr>
          </a:p>
          <a:p>
            <a:pPr algn="ctr"/>
            <a:r>
              <a:rPr lang="en-US" sz="1100" dirty="0">
                <a:solidFill>
                  <a:srgbClr val="000000"/>
                </a:solidFill>
              </a:rPr>
              <a:t>Monitor information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10178" y="3739497"/>
            <a:ext cx="1744979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>
                <a:solidFill>
                  <a:srgbClr val="000000"/>
                </a:solidFill>
              </a:rPr>
              <a:t>State Police Dispatch</a:t>
            </a:r>
          </a:p>
          <a:p>
            <a:pPr algn="ctr"/>
            <a:r>
              <a:rPr lang="en-US" sz="900" i="1" dirty="0">
                <a:solidFill>
                  <a:srgbClr val="000000"/>
                </a:solidFill>
              </a:rPr>
              <a:t>E911 Call Center</a:t>
            </a:r>
          </a:p>
          <a:p>
            <a:pPr algn="ctr"/>
            <a:r>
              <a:rPr lang="en-US" sz="900" i="1" dirty="0">
                <a:solidFill>
                  <a:srgbClr val="000000"/>
                </a:solidFill>
              </a:rPr>
              <a:t>DOT Traffic</a:t>
            </a:r>
          </a:p>
          <a:p>
            <a:pPr algn="ctr"/>
            <a:r>
              <a:rPr lang="en-US" sz="900" i="1" dirty="0">
                <a:solidFill>
                  <a:srgbClr val="000000"/>
                </a:solidFill>
              </a:rPr>
              <a:t>Public Health</a:t>
            </a:r>
          </a:p>
          <a:p>
            <a:pPr algn="ctr"/>
            <a:r>
              <a:rPr lang="en-US" sz="900" i="1" dirty="0">
                <a:solidFill>
                  <a:srgbClr val="000000"/>
                </a:solidFill>
              </a:rPr>
              <a:t>National Weather Service</a:t>
            </a:r>
          </a:p>
          <a:p>
            <a:pPr algn="ctr"/>
            <a:r>
              <a:rPr lang="en-US" sz="900" i="1" dirty="0">
                <a:solidFill>
                  <a:srgbClr val="000000"/>
                </a:solidFill>
              </a:rPr>
              <a:t>Critical Infrastructure </a:t>
            </a:r>
          </a:p>
          <a:p>
            <a:pPr algn="ctr"/>
            <a:r>
              <a:rPr lang="en-US" sz="900" i="1" dirty="0">
                <a:solidFill>
                  <a:srgbClr val="000000"/>
                </a:solidFill>
              </a:rPr>
              <a:t>Nuclear Power Plants</a:t>
            </a:r>
          </a:p>
          <a:p>
            <a:pPr algn="ctr"/>
            <a:r>
              <a:rPr lang="en-US" sz="900" i="1" dirty="0">
                <a:solidFill>
                  <a:srgbClr val="000000"/>
                </a:solidFill>
              </a:rPr>
              <a:t>Office of Energy</a:t>
            </a:r>
          </a:p>
          <a:p>
            <a:pPr algn="ctr"/>
            <a:r>
              <a:rPr lang="en-US" sz="900" i="1" dirty="0">
                <a:solidFill>
                  <a:srgbClr val="000000"/>
                </a:solidFill>
              </a:rPr>
              <a:t>Banking Commission</a:t>
            </a:r>
          </a:p>
          <a:p>
            <a:pPr algn="ctr"/>
            <a:r>
              <a:rPr lang="en-US" sz="900" i="1" dirty="0">
                <a:solidFill>
                  <a:srgbClr val="000000"/>
                </a:solidFill>
              </a:rPr>
              <a:t>News Media</a:t>
            </a:r>
          </a:p>
          <a:p>
            <a:pPr algn="ctr"/>
            <a:r>
              <a:rPr lang="en-US" sz="900" i="1" dirty="0">
                <a:solidFill>
                  <a:srgbClr val="000000"/>
                </a:solidFill>
              </a:rPr>
              <a:t>Open Source Info</a:t>
            </a:r>
          </a:p>
          <a:p>
            <a:pPr algn="ctr"/>
            <a:r>
              <a:rPr lang="en-US" sz="900" i="1" dirty="0">
                <a:solidFill>
                  <a:srgbClr val="000000"/>
                </a:solidFill>
              </a:rPr>
              <a:t>Social Media</a:t>
            </a:r>
          </a:p>
          <a:p>
            <a:pPr algn="ctr"/>
            <a:r>
              <a:rPr lang="en-US" sz="900" i="1" dirty="0">
                <a:solidFill>
                  <a:srgbClr val="000000"/>
                </a:solidFill>
              </a:rPr>
              <a:t>Crowd Sourcing</a:t>
            </a:r>
          </a:p>
          <a:p>
            <a:pPr algn="ctr"/>
            <a:r>
              <a:rPr lang="en-US" sz="900" i="1" dirty="0">
                <a:solidFill>
                  <a:srgbClr val="000000"/>
                </a:solidFill>
              </a:rPr>
              <a:t>NG Actions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071235" y="5101408"/>
            <a:ext cx="1703070" cy="861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>
                <a:solidFill>
                  <a:srgbClr val="000000"/>
                </a:solidFill>
              </a:rPr>
              <a:t>Public Health  Info</a:t>
            </a:r>
          </a:p>
          <a:p>
            <a:pPr algn="ctr"/>
            <a:r>
              <a:rPr lang="en-US" sz="1000" i="1" dirty="0">
                <a:solidFill>
                  <a:srgbClr val="000000"/>
                </a:solidFill>
              </a:rPr>
              <a:t>National Weather Service</a:t>
            </a:r>
          </a:p>
          <a:p>
            <a:pPr algn="ctr"/>
            <a:r>
              <a:rPr lang="en-US" sz="1000" i="1" dirty="0">
                <a:solidFill>
                  <a:srgbClr val="000000"/>
                </a:solidFill>
              </a:rPr>
              <a:t>Critical Infrastructure </a:t>
            </a:r>
          </a:p>
          <a:p>
            <a:pPr algn="ctr"/>
            <a:r>
              <a:rPr lang="en-US" sz="1000" i="1" dirty="0">
                <a:solidFill>
                  <a:srgbClr val="000000"/>
                </a:solidFill>
              </a:rPr>
              <a:t>News Media</a:t>
            </a:r>
          </a:p>
          <a:p>
            <a:pPr algn="ctr"/>
            <a:r>
              <a:rPr lang="en-US" sz="1000" i="1" dirty="0">
                <a:solidFill>
                  <a:srgbClr val="000000"/>
                </a:solidFill>
              </a:rPr>
              <a:t>Open Source Info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91400" y="3438526"/>
            <a:ext cx="1371600" cy="9694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i="1" u="sng" dirty="0">
                <a:solidFill>
                  <a:srgbClr val="000000"/>
                </a:solidFill>
              </a:rPr>
              <a:t>In some states National Guard </a:t>
            </a:r>
          </a:p>
          <a:p>
            <a:pPr algn="ctr"/>
            <a:endParaRPr lang="en-US" sz="1100" i="1" dirty="0">
              <a:solidFill>
                <a:srgbClr val="000000"/>
              </a:solidFill>
            </a:endParaRPr>
          </a:p>
          <a:p>
            <a:pPr algn="ctr"/>
            <a:r>
              <a:rPr lang="en-US" sz="1100" dirty="0">
                <a:solidFill>
                  <a:srgbClr val="000000"/>
                </a:solidFill>
              </a:rPr>
              <a:t>Monitor information</a:t>
            </a:r>
          </a:p>
        </p:txBody>
      </p:sp>
      <p:cxnSp>
        <p:nvCxnSpPr>
          <p:cNvPr id="44" name="Straight Arrow Connector 43"/>
          <p:cNvCxnSpPr>
            <a:endCxn id="29" idx="3"/>
          </p:cNvCxnSpPr>
          <p:nvPr/>
        </p:nvCxnSpPr>
        <p:spPr>
          <a:xfrm flipH="1">
            <a:off x="4857750" y="5629835"/>
            <a:ext cx="350744" cy="97614"/>
          </a:xfrm>
          <a:prstGeom prst="straightConnector1">
            <a:avLst/>
          </a:prstGeom>
          <a:ln w="2222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112278" y="6331466"/>
            <a:ext cx="5646420" cy="3077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Guard - Part of the Fabric of Our Nation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077200" y="1676402"/>
            <a:ext cx="6096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000000"/>
                </a:solidFill>
              </a:rPr>
              <a:t>NGB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733800" y="1597226"/>
            <a:ext cx="13716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000000"/>
                </a:solidFill>
              </a:rPr>
              <a:t>FEMA Region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239000" y="1676402"/>
            <a:ext cx="685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000000"/>
                </a:solidFill>
              </a:rPr>
              <a:t>DCE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897630" y="914402"/>
            <a:ext cx="13716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000000"/>
                </a:solidFill>
              </a:rPr>
              <a:t>DHS / FEMA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212330" y="987625"/>
            <a:ext cx="139827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000000"/>
                </a:solidFill>
              </a:rPr>
              <a:t>NORTHCOM</a:t>
            </a:r>
            <a:endParaRPr lang="en-US" sz="1400" dirty="0">
              <a:solidFill>
                <a:srgbClr val="000000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rot="5400000" flipH="1" flipV="1">
            <a:off x="7429897" y="1485503"/>
            <a:ext cx="381000" cy="794"/>
          </a:xfrm>
          <a:prstGeom prst="straightConnector1">
            <a:avLst/>
          </a:prstGeom>
          <a:ln w="2222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5400000">
            <a:off x="8191897" y="1485503"/>
            <a:ext cx="381000" cy="794"/>
          </a:xfrm>
          <a:prstGeom prst="straightConnector1">
            <a:avLst/>
          </a:prstGeom>
          <a:ln w="22225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76" idx="0"/>
            <a:endCxn id="79" idx="2"/>
          </p:cNvCxnSpPr>
          <p:nvPr/>
        </p:nvCxnSpPr>
        <p:spPr>
          <a:xfrm flipV="1">
            <a:off x="4419600" y="1222179"/>
            <a:ext cx="163830" cy="375047"/>
          </a:xfrm>
          <a:prstGeom prst="straightConnector1">
            <a:avLst/>
          </a:prstGeom>
          <a:ln w="2222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5562600" y="990600"/>
            <a:ext cx="1219200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000000"/>
                </a:solidFill>
              </a:rPr>
              <a:t>External</a:t>
            </a:r>
          </a:p>
          <a:p>
            <a:pPr algn="ctr"/>
            <a:r>
              <a:rPr lang="en-US" sz="1400" i="1" dirty="0">
                <a:solidFill>
                  <a:srgbClr val="000000"/>
                </a:solidFill>
              </a:rPr>
              <a:t>Information</a:t>
            </a:r>
          </a:p>
          <a:p>
            <a:pPr algn="ctr"/>
            <a:r>
              <a:rPr lang="en-US" sz="1400" i="1" dirty="0">
                <a:solidFill>
                  <a:srgbClr val="000000"/>
                </a:solidFill>
              </a:rPr>
              <a:t>Flow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06" name="Right Arrow 105"/>
          <p:cNvSpPr/>
          <p:nvPr/>
        </p:nvSpPr>
        <p:spPr>
          <a:xfrm>
            <a:off x="1905004" y="3352800"/>
            <a:ext cx="1045711" cy="65872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981204" y="3505202"/>
            <a:ext cx="10098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14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RFA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152400" y="1371600"/>
            <a:ext cx="23622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52400" y="304800"/>
            <a:ext cx="23622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371600" y="126994"/>
            <a:ext cx="10668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>
                <a:solidFill>
                  <a:srgbClr val="000000"/>
                </a:solidFill>
              </a:rPr>
              <a:t> </a:t>
            </a:r>
            <a:r>
              <a:rPr lang="en-US" sz="1200" i="1" dirty="0">
                <a:solidFill>
                  <a:srgbClr val="000000"/>
                </a:solidFill>
              </a:rPr>
              <a:t>5 % </a:t>
            </a:r>
          </a:p>
          <a:p>
            <a:pPr algn="ctr"/>
            <a:r>
              <a:rPr lang="en-US" sz="1200" i="1" dirty="0">
                <a:solidFill>
                  <a:srgbClr val="000000"/>
                </a:solidFill>
              </a:rPr>
              <a:t>of domestic operations 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60081" y="310978"/>
            <a:ext cx="990600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000000"/>
                </a:solidFill>
              </a:rPr>
              <a:t>DSCA response actions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800" y="3497827"/>
            <a:ext cx="1981200" cy="19247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6848" y="5071464"/>
            <a:ext cx="1531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Major  Incident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51932" y="3709217"/>
            <a:ext cx="914400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000000"/>
                </a:solidFill>
              </a:rPr>
              <a:t>Mutual-Aid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95185" y="3825130"/>
            <a:ext cx="477803" cy="451035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37981" y="3551172"/>
            <a:ext cx="914400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000000"/>
                </a:solidFill>
              </a:rPr>
              <a:t>Mutual-Aid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1676402" y="3970829"/>
            <a:ext cx="157306" cy="29637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Bent Arrow 135"/>
          <p:cNvSpPr/>
          <p:nvPr/>
        </p:nvSpPr>
        <p:spPr>
          <a:xfrm flipH="1">
            <a:off x="2514600" y="1676400"/>
            <a:ext cx="533400" cy="533400"/>
          </a:xfrm>
          <a:prstGeom prst="bentArrow">
            <a:avLst>
              <a:gd name="adj1" fmla="val 23759"/>
              <a:gd name="adj2" fmla="val 27442"/>
              <a:gd name="adj3" fmla="val 25000"/>
              <a:gd name="adj4" fmla="val 4375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001E69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59376" y="1379716"/>
            <a:ext cx="11430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rgbClr val="000000"/>
                </a:solidFill>
              </a:rPr>
              <a:t>Federal Support through NRF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351812" y="2291561"/>
            <a:ext cx="12954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>
                <a:solidFill>
                  <a:srgbClr val="FFFFFF"/>
                </a:solidFill>
              </a:rPr>
              <a:t> </a:t>
            </a:r>
            <a:r>
              <a:rPr lang="en-US" sz="1200" i="1" dirty="0">
                <a:solidFill>
                  <a:srgbClr val="000000"/>
                </a:solidFill>
              </a:rPr>
              <a:t>80 - 85 % </a:t>
            </a:r>
          </a:p>
          <a:p>
            <a:pPr algn="ctr"/>
            <a:r>
              <a:rPr lang="en-US" sz="1200" i="1" dirty="0">
                <a:solidFill>
                  <a:srgbClr val="000000"/>
                </a:solidFill>
              </a:rPr>
              <a:t>of domestic operations 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62893" y="2519008"/>
            <a:ext cx="1360170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000000"/>
                </a:solidFill>
              </a:rPr>
              <a:t>State &amp; Local Response Actions</a:t>
            </a:r>
            <a:endParaRPr lang="en-US" sz="1400" dirty="0">
              <a:solidFill>
                <a:srgbClr val="000000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4920615" y="4347882"/>
            <a:ext cx="296844" cy="5047"/>
          </a:xfrm>
          <a:prstGeom prst="straightConnector1">
            <a:avLst/>
          </a:prstGeom>
          <a:ln w="2222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409625" y="1120173"/>
            <a:ext cx="10668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>
                <a:solidFill>
                  <a:srgbClr val="FFFFFF"/>
                </a:solidFill>
              </a:rPr>
              <a:t> </a:t>
            </a:r>
            <a:r>
              <a:rPr lang="en-US" sz="1200" i="1" dirty="0">
                <a:solidFill>
                  <a:srgbClr val="000000"/>
                </a:solidFill>
              </a:rPr>
              <a:t>10 % </a:t>
            </a:r>
          </a:p>
          <a:p>
            <a:pPr algn="ctr"/>
            <a:r>
              <a:rPr lang="en-US" sz="1200" i="1" dirty="0">
                <a:solidFill>
                  <a:srgbClr val="000000"/>
                </a:solidFill>
              </a:rPr>
              <a:t>of domestic operations 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81000" y="4826696"/>
            <a:ext cx="914400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000000"/>
                </a:solidFill>
              </a:rPr>
              <a:t>Mutual-Aid</a:t>
            </a:r>
          </a:p>
        </p:txBody>
      </p:sp>
      <p:cxnSp>
        <p:nvCxnSpPr>
          <p:cNvPr id="84" name="Straight Arrow Connector 83"/>
          <p:cNvCxnSpPr/>
          <p:nvPr/>
        </p:nvCxnSpPr>
        <p:spPr>
          <a:xfrm flipV="1">
            <a:off x="893384" y="4583087"/>
            <a:ext cx="409699" cy="236087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6248400" y="1878331"/>
            <a:ext cx="1143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Military</a:t>
            </a:r>
            <a:endParaRPr lang="en-US" sz="1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953000" y="1878331"/>
            <a:ext cx="1143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Civilian</a:t>
            </a:r>
            <a:endParaRPr lang="en-US" sz="1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4" name="Straight Arrow Connector 133"/>
          <p:cNvCxnSpPr>
            <a:stCxn id="33" idx="2"/>
            <a:endCxn id="32" idx="0"/>
          </p:cNvCxnSpPr>
          <p:nvPr/>
        </p:nvCxnSpPr>
        <p:spPr>
          <a:xfrm flipH="1">
            <a:off x="7922770" y="4408022"/>
            <a:ext cx="154430" cy="693386"/>
          </a:xfrm>
          <a:prstGeom prst="straightConnector1">
            <a:avLst/>
          </a:prstGeom>
          <a:ln w="2222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Freeform 137"/>
          <p:cNvSpPr/>
          <p:nvPr/>
        </p:nvSpPr>
        <p:spPr>
          <a:xfrm>
            <a:off x="2811443" y="1965814"/>
            <a:ext cx="614149" cy="696036"/>
          </a:xfrm>
          <a:custGeom>
            <a:avLst/>
            <a:gdLst>
              <a:gd name="connsiteX0" fmla="*/ 0 w 614149"/>
              <a:gd name="connsiteY0" fmla="*/ 0 h 696036"/>
              <a:gd name="connsiteX1" fmla="*/ 614149 w 614149"/>
              <a:gd name="connsiteY1" fmla="*/ 0 h 696036"/>
              <a:gd name="connsiteX2" fmla="*/ 614149 w 614149"/>
              <a:gd name="connsiteY2" fmla="*/ 388961 h 696036"/>
              <a:gd name="connsiteX3" fmla="*/ 232012 w 614149"/>
              <a:gd name="connsiteY3" fmla="*/ 696036 h 696036"/>
              <a:gd name="connsiteX4" fmla="*/ 6824 w 614149"/>
              <a:gd name="connsiteY4" fmla="*/ 320722 h 696036"/>
              <a:gd name="connsiteX5" fmla="*/ 0 w 614149"/>
              <a:gd name="connsiteY5" fmla="*/ 0 h 696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4149" h="696036">
                <a:moveTo>
                  <a:pt x="0" y="0"/>
                </a:moveTo>
                <a:lnTo>
                  <a:pt x="614149" y="0"/>
                </a:lnTo>
                <a:lnTo>
                  <a:pt x="614149" y="388961"/>
                </a:lnTo>
                <a:lnTo>
                  <a:pt x="232012" y="696036"/>
                </a:lnTo>
                <a:lnTo>
                  <a:pt x="6824" y="3207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819404" y="1914902"/>
            <a:ext cx="62882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RFA</a:t>
            </a:r>
          </a:p>
        </p:txBody>
      </p:sp>
      <p:sp>
        <p:nvSpPr>
          <p:cNvPr id="69" name="Freeform 68"/>
          <p:cNvSpPr/>
          <p:nvPr/>
        </p:nvSpPr>
        <p:spPr>
          <a:xfrm>
            <a:off x="3048000" y="2343401"/>
            <a:ext cx="5716980" cy="1446811"/>
          </a:xfrm>
          <a:custGeom>
            <a:avLst/>
            <a:gdLst>
              <a:gd name="connsiteX0" fmla="*/ 0 w 5640780"/>
              <a:gd name="connsiteY0" fmla="*/ 11875 h 1294410"/>
              <a:gd name="connsiteX1" fmla="*/ 0 w 5640780"/>
              <a:gd name="connsiteY1" fmla="*/ 1294410 h 1294410"/>
              <a:gd name="connsiteX2" fmla="*/ 1282535 w 5640780"/>
              <a:gd name="connsiteY2" fmla="*/ 1294410 h 1294410"/>
              <a:gd name="connsiteX3" fmla="*/ 4286993 w 5640780"/>
              <a:gd name="connsiteY3" fmla="*/ 771896 h 1294410"/>
              <a:gd name="connsiteX4" fmla="*/ 5640780 w 5640780"/>
              <a:gd name="connsiteY4" fmla="*/ 783771 h 1294410"/>
              <a:gd name="connsiteX5" fmla="*/ 5640780 w 5640780"/>
              <a:gd name="connsiteY5" fmla="*/ 0 h 1294410"/>
              <a:gd name="connsiteX6" fmla="*/ 0 w 5640780"/>
              <a:gd name="connsiteY6" fmla="*/ 11875 h 129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40780" h="1294410">
                <a:moveTo>
                  <a:pt x="0" y="11875"/>
                </a:moveTo>
                <a:lnTo>
                  <a:pt x="0" y="1294410"/>
                </a:lnTo>
                <a:lnTo>
                  <a:pt x="1282535" y="1294410"/>
                </a:lnTo>
                <a:lnTo>
                  <a:pt x="4286993" y="771896"/>
                </a:lnTo>
                <a:lnTo>
                  <a:pt x="5640780" y="783771"/>
                </a:lnTo>
                <a:lnTo>
                  <a:pt x="5640780" y="0"/>
                </a:lnTo>
                <a:lnTo>
                  <a:pt x="0" y="11875"/>
                </a:lnTo>
                <a:close/>
              </a:path>
            </a:pathLst>
          </a:custGeom>
          <a:solidFill>
            <a:srgbClr val="9696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315200" y="2514602"/>
            <a:ext cx="1371600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1100" i="1" dirty="0">
              <a:solidFill>
                <a:srgbClr val="FFFFFF"/>
              </a:solidFill>
            </a:endParaRPr>
          </a:p>
          <a:p>
            <a:pPr algn="ctr"/>
            <a:r>
              <a:rPr lang="en-US" sz="1200" i="1" dirty="0">
                <a:solidFill>
                  <a:srgbClr val="000000"/>
                </a:solidFill>
              </a:rPr>
              <a:t>- National Guard</a:t>
            </a:r>
          </a:p>
          <a:p>
            <a:pPr algn="ctr"/>
            <a:endParaRPr lang="en-US" sz="1100" i="1" dirty="0">
              <a:solidFill>
                <a:srgbClr val="FFFFFF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876800" y="2435433"/>
            <a:ext cx="2461260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-  </a:t>
            </a:r>
            <a:r>
              <a:rPr lang="en-US" sz="1100" dirty="0">
                <a:solidFill>
                  <a:srgbClr val="000000"/>
                </a:solidFill>
              </a:rPr>
              <a:t>Emergency Support Functions</a:t>
            </a:r>
          </a:p>
          <a:p>
            <a:r>
              <a:rPr lang="en-US" sz="1100" dirty="0">
                <a:solidFill>
                  <a:srgbClr val="000000"/>
                </a:solidFill>
              </a:rPr>
              <a:t>-  Supporting State Agencies</a:t>
            </a:r>
          </a:p>
          <a:p>
            <a:r>
              <a:rPr lang="en-US" sz="1100" dirty="0">
                <a:solidFill>
                  <a:srgbClr val="000000"/>
                </a:solidFill>
              </a:rPr>
              <a:t>-  Volunteer and Donations</a:t>
            </a:r>
          </a:p>
          <a:p>
            <a:r>
              <a:rPr lang="en-US" sz="1100" dirty="0">
                <a:solidFill>
                  <a:srgbClr val="000000"/>
                </a:solidFill>
              </a:rPr>
              <a:t>-  Contract Assistance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051810" y="2259834"/>
            <a:ext cx="167259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1100" i="1" dirty="0">
              <a:solidFill>
                <a:srgbClr val="FFFFFF"/>
              </a:solidFill>
            </a:endParaRPr>
          </a:p>
          <a:p>
            <a:pPr algn="ctr"/>
            <a:r>
              <a:rPr lang="en-US" sz="1200" i="1" u="sng" dirty="0">
                <a:solidFill>
                  <a:srgbClr val="000000"/>
                </a:solidFill>
              </a:rPr>
              <a:t>State Emergency Operations Center</a:t>
            </a:r>
          </a:p>
          <a:p>
            <a:pPr algn="ctr"/>
            <a:endParaRPr lang="en-US" sz="1100" i="1" dirty="0">
              <a:solidFill>
                <a:srgbClr val="000000"/>
              </a:solidFill>
            </a:endParaRPr>
          </a:p>
          <a:p>
            <a:pPr algn="ctr"/>
            <a:r>
              <a:rPr lang="en-US" sz="1100" dirty="0">
                <a:solidFill>
                  <a:srgbClr val="000000"/>
                </a:solidFill>
              </a:rPr>
              <a:t>Supports </a:t>
            </a:r>
            <a:r>
              <a:rPr lang="en-US" sz="1200" dirty="0">
                <a:solidFill>
                  <a:srgbClr val="000000"/>
                </a:solidFill>
              </a:rPr>
              <a:t>response</a:t>
            </a:r>
            <a:r>
              <a:rPr lang="en-US" sz="1100" dirty="0">
                <a:solidFill>
                  <a:srgbClr val="000000"/>
                </a:solidFill>
              </a:rPr>
              <a:t> actions to incident</a:t>
            </a:r>
          </a:p>
          <a:p>
            <a:pPr algn="ctr"/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512625" y="2216441"/>
            <a:ext cx="45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1E69"/>
                </a:solidFill>
              </a:rPr>
              <a:t>{</a:t>
            </a:r>
          </a:p>
        </p:txBody>
      </p:sp>
      <p:cxnSp>
        <p:nvCxnSpPr>
          <p:cNvPr id="95" name="Straight Connector 94"/>
          <p:cNvCxnSpPr/>
          <p:nvPr/>
        </p:nvCxnSpPr>
        <p:spPr>
          <a:xfrm flipH="1">
            <a:off x="4884174" y="3147107"/>
            <a:ext cx="1976" cy="5203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4884174" y="2375067"/>
            <a:ext cx="1976" cy="1830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77" idx="2"/>
          </p:cNvCxnSpPr>
          <p:nvPr/>
        </p:nvCxnSpPr>
        <p:spPr>
          <a:xfrm flipH="1" flipV="1">
            <a:off x="7581900" y="1984179"/>
            <a:ext cx="395258" cy="725362"/>
          </a:xfrm>
          <a:prstGeom prst="straightConnector1">
            <a:avLst/>
          </a:prstGeom>
          <a:ln w="22225">
            <a:solidFill>
              <a:srgbClr val="FFFF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75" idx="2"/>
          </p:cNvCxnSpPr>
          <p:nvPr/>
        </p:nvCxnSpPr>
        <p:spPr>
          <a:xfrm flipV="1">
            <a:off x="8078135" y="1984179"/>
            <a:ext cx="303865" cy="714142"/>
          </a:xfrm>
          <a:prstGeom prst="straightConnector1">
            <a:avLst/>
          </a:prstGeom>
          <a:ln w="22225">
            <a:solidFill>
              <a:srgbClr val="FFFF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3876383" y="1912947"/>
            <a:ext cx="252445" cy="560982"/>
          </a:xfrm>
          <a:prstGeom prst="straightConnector1">
            <a:avLst/>
          </a:prstGeom>
          <a:ln w="22225">
            <a:solidFill>
              <a:srgbClr val="FFFF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2514600" y="-64316"/>
            <a:ext cx="62959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FFFFFF"/>
                </a:solidFill>
                <a:latin typeface="Calibri" pitchFamily="34" charset="0"/>
              </a:rPr>
              <a:t>DOMOPS Information and RFA Model</a:t>
            </a:r>
            <a:endParaRPr lang="en-US" sz="2800" dirty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89" name="Straight Arrow Connector 88"/>
          <p:cNvCxnSpPr>
            <a:stCxn id="33" idx="1"/>
          </p:cNvCxnSpPr>
          <p:nvPr/>
        </p:nvCxnSpPr>
        <p:spPr>
          <a:xfrm flipH="1">
            <a:off x="6961021" y="3923274"/>
            <a:ext cx="430379" cy="215254"/>
          </a:xfrm>
          <a:prstGeom prst="straightConnector1">
            <a:avLst/>
          </a:prstGeom>
          <a:ln w="2222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178538" y="4293905"/>
            <a:ext cx="873547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Town(s)</a:t>
            </a:r>
          </a:p>
        </p:txBody>
      </p:sp>
      <p:sp>
        <p:nvSpPr>
          <p:cNvPr id="1026" name="Cloud"/>
          <p:cNvSpPr>
            <a:spLocks noChangeAspect="1" noEditPoints="1" noChangeArrowheads="1"/>
          </p:cNvSpPr>
          <p:nvPr/>
        </p:nvSpPr>
        <p:spPr bwMode="auto">
          <a:xfrm>
            <a:off x="3200400" y="467573"/>
            <a:ext cx="5803217" cy="19478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i="1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en-US" sz="3200" i="1" dirty="0">
                <a:solidFill>
                  <a:srgbClr val="000000"/>
                </a:solidFill>
                <a:latin typeface="Arial" charset="0"/>
              </a:rPr>
              <a:t>Cloud Services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095666" y="955114"/>
            <a:ext cx="127854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 charset="0"/>
                <a:cs typeface="Arial" pitchFamily="34" charset="0"/>
                <a:sym typeface="Arial" pitchFamily="26" charset="0"/>
              </a:rPr>
              <a:t>Virtual USA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093933" y="898807"/>
            <a:ext cx="127854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200" dirty="0">
                <a:solidFill>
                  <a:srgbClr val="FF0000"/>
                </a:solidFill>
                <a:latin typeface="Arial" charset="0"/>
                <a:cs typeface="Arial" pitchFamily="34" charset="0"/>
                <a:sym typeface="Arial" pitchFamily="26" charset="0"/>
              </a:rPr>
              <a:t>Amazon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001171" y="835504"/>
            <a:ext cx="127854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 charset="0"/>
                <a:cs typeface="Arial" pitchFamily="34" charset="0"/>
                <a:sym typeface="Arial" pitchFamily="26" charset="0"/>
              </a:rPr>
              <a:t>ArcGIS Online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075941" y="1720334"/>
            <a:ext cx="156580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 charset="0"/>
                <a:cs typeface="Arial" pitchFamily="34" charset="0"/>
                <a:sym typeface="Arial" pitchFamily="26" charset="0"/>
              </a:rPr>
              <a:t>GeoPlatform.GOV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167735" y="1777381"/>
            <a:ext cx="127854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 charset="0"/>
                <a:cs typeface="Arial" pitchFamily="34" charset="0"/>
                <a:sym typeface="Arial" pitchFamily="26" charset="0"/>
              </a:rPr>
              <a:t>FEMA </a:t>
            </a:r>
            <a:r>
              <a:rPr lang="en-US" sz="1200" dirty="0" err="1">
                <a:solidFill>
                  <a:srgbClr val="FF0000"/>
                </a:solidFill>
                <a:latin typeface="Arial" charset="0"/>
                <a:cs typeface="Arial" pitchFamily="34" charset="0"/>
                <a:sym typeface="Arial" pitchFamily="26" charset="0"/>
              </a:rPr>
              <a:t>GeoPortal</a:t>
            </a:r>
            <a:endParaRPr lang="en-US" sz="1200" dirty="0">
              <a:solidFill>
                <a:srgbClr val="FF0000"/>
              </a:solidFill>
              <a:latin typeface="Arial" charset="0"/>
              <a:cs typeface="Arial" pitchFamily="34" charset="0"/>
              <a:sym typeface="Arial" pitchFamily="26" charset="0"/>
            </a:endParaRPr>
          </a:p>
        </p:txBody>
      </p:sp>
      <p:sp>
        <p:nvSpPr>
          <p:cNvPr id="104" name="Curved Left Arrow 103"/>
          <p:cNvSpPr/>
          <p:nvPr/>
        </p:nvSpPr>
        <p:spPr bwMode="auto">
          <a:xfrm flipV="1">
            <a:off x="2551815" y="542261"/>
            <a:ext cx="520995" cy="1020727"/>
          </a:xfrm>
          <a:prstGeom prst="curvedLef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chemeClr val="tx2"/>
              </a:solidFill>
              <a:latin typeface="Arial" charset="0"/>
              <a:ea typeface="ＭＳ Ｐゴシック" pitchFamily="16" charset="-128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225801" y="4732070"/>
            <a:ext cx="1599309" cy="600164"/>
          </a:xfrm>
          <a:prstGeom prst="rect">
            <a:avLst/>
          </a:prstGeom>
          <a:ln>
            <a:solidFill>
              <a:schemeClr val="accent4">
                <a:lumMod val="2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000000"/>
                </a:solidFill>
              </a:rPr>
              <a:t>DHS </a:t>
            </a:r>
          </a:p>
          <a:p>
            <a:pPr algn="ctr"/>
            <a:r>
              <a:rPr lang="en-US" sz="1100" dirty="0">
                <a:solidFill>
                  <a:srgbClr val="000000"/>
                </a:solidFill>
              </a:rPr>
              <a:t>to include</a:t>
            </a:r>
          </a:p>
          <a:p>
            <a:pPr algn="ctr"/>
            <a:r>
              <a:rPr lang="en-US" sz="1100" dirty="0">
                <a:solidFill>
                  <a:srgbClr val="000000"/>
                </a:solidFill>
              </a:rPr>
              <a:t>NCCIC, ISACs, FEMA</a:t>
            </a:r>
          </a:p>
        </p:txBody>
      </p:sp>
      <p:sp>
        <p:nvSpPr>
          <p:cNvPr id="105" name="Curved Right Arrow 104"/>
          <p:cNvSpPr/>
          <p:nvPr/>
        </p:nvSpPr>
        <p:spPr bwMode="auto">
          <a:xfrm rot="-10800000">
            <a:off x="4794505" y="4547579"/>
            <a:ext cx="292608" cy="486461"/>
          </a:xfrm>
          <a:prstGeom prst="curvedRightArrow">
            <a:avLst/>
          </a:prstGeom>
          <a:solidFill>
            <a:srgbClr val="D4F08B"/>
          </a:solidFill>
          <a:ln w="25400" cap="flat" cmpd="sng" algn="ctr">
            <a:solidFill>
              <a:srgbClr val="A3CA4B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5400000">
              <a:srgbClr val="000000">
                <a:alpha val="20000"/>
              </a:srgbClr>
            </a:outerShdw>
          </a:effectLst>
        </p:spPr>
        <p:txBody>
          <a:bodyPr wrap="none" rtlCol="0" anchor="ctr"/>
          <a:lstStyle/>
          <a:p>
            <a:pPr algn="ctr"/>
            <a:endParaRPr lang="en-US" sz="1200" dirty="0">
              <a:solidFill>
                <a:schemeClr val="tx2"/>
              </a:solidFill>
              <a:latin typeface="Arial" charset="0"/>
              <a:ea typeface="ＭＳ Ｐゴシック" pitchFamily="16" charset="-128"/>
            </a:endParaRPr>
          </a:p>
        </p:txBody>
      </p:sp>
      <p:sp>
        <p:nvSpPr>
          <p:cNvPr id="109" name="Curved Left Arrow 108"/>
          <p:cNvSpPr/>
          <p:nvPr/>
        </p:nvSpPr>
        <p:spPr bwMode="auto">
          <a:xfrm>
            <a:off x="4793608" y="5200488"/>
            <a:ext cx="299923" cy="486461"/>
          </a:xfrm>
          <a:prstGeom prst="curvedLeftArrow">
            <a:avLst/>
          </a:prstGeom>
          <a:solidFill>
            <a:srgbClr val="D4F08B"/>
          </a:solidFill>
          <a:ln w="25400" cap="flat" cmpd="sng" algn="ctr">
            <a:solidFill>
              <a:srgbClr val="A3CA4B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5400000">
              <a:srgbClr val="000000">
                <a:alpha val="20000"/>
              </a:srgbClr>
            </a:outerShdw>
          </a:effectLst>
        </p:spPr>
        <p:txBody>
          <a:bodyPr wrap="none" rtlCol="0" anchor="ctr"/>
          <a:lstStyle/>
          <a:p>
            <a:pPr algn="ctr"/>
            <a:endParaRPr lang="en-US" sz="1200" dirty="0">
              <a:solidFill>
                <a:schemeClr val="tx2"/>
              </a:solidFill>
              <a:latin typeface="Arial" charset="0"/>
              <a:ea typeface="ＭＳ Ｐゴシック" pitchFamily="16" charset="-128"/>
            </a:endParaRPr>
          </a:p>
        </p:txBody>
      </p:sp>
      <p:sp>
        <p:nvSpPr>
          <p:cNvPr id="113" name="Curved Right Arrow 112"/>
          <p:cNvSpPr/>
          <p:nvPr/>
        </p:nvSpPr>
        <p:spPr bwMode="auto">
          <a:xfrm rot="-21600000">
            <a:off x="3019176" y="4522964"/>
            <a:ext cx="292608" cy="486461"/>
          </a:xfrm>
          <a:prstGeom prst="curvedRightArrow">
            <a:avLst/>
          </a:prstGeom>
          <a:solidFill>
            <a:srgbClr val="D4F08B"/>
          </a:solidFill>
          <a:ln w="25400" cap="flat" cmpd="sng" algn="ctr">
            <a:solidFill>
              <a:srgbClr val="A3CA4B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5400000">
              <a:srgbClr val="000000">
                <a:alpha val="20000"/>
              </a:srgbClr>
            </a:outerShdw>
          </a:effectLst>
        </p:spPr>
        <p:txBody>
          <a:bodyPr wrap="none" rtlCol="0" anchor="ctr"/>
          <a:lstStyle/>
          <a:p>
            <a:pPr algn="ctr"/>
            <a:endParaRPr lang="en-US" sz="1200" dirty="0">
              <a:solidFill>
                <a:schemeClr val="tx2"/>
              </a:solidFill>
              <a:latin typeface="Arial" charset="0"/>
              <a:ea typeface="ＭＳ Ｐゴシック" pitchFamily="16" charset="-128"/>
            </a:endParaRPr>
          </a:p>
        </p:txBody>
      </p:sp>
      <p:sp>
        <p:nvSpPr>
          <p:cNvPr id="114" name="Curved Left Arrow 113"/>
          <p:cNvSpPr/>
          <p:nvPr/>
        </p:nvSpPr>
        <p:spPr bwMode="auto">
          <a:xfrm rot="10800000">
            <a:off x="2992399" y="5185399"/>
            <a:ext cx="299923" cy="486461"/>
          </a:xfrm>
          <a:prstGeom prst="curvedLeftArrow">
            <a:avLst/>
          </a:prstGeom>
          <a:solidFill>
            <a:srgbClr val="D4F08B"/>
          </a:solidFill>
          <a:ln w="25400" cap="flat" cmpd="sng" algn="ctr">
            <a:solidFill>
              <a:srgbClr val="A3CA4B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5400000">
              <a:srgbClr val="000000">
                <a:alpha val="20000"/>
              </a:srgbClr>
            </a:outerShdw>
          </a:effectLst>
        </p:spPr>
        <p:txBody>
          <a:bodyPr wrap="none" rtlCol="0" anchor="ctr"/>
          <a:lstStyle/>
          <a:p>
            <a:pPr algn="ctr"/>
            <a:endParaRPr lang="en-US" sz="1200" dirty="0">
              <a:solidFill>
                <a:schemeClr val="tx2"/>
              </a:solidFill>
              <a:latin typeface="Arial" charset="0"/>
              <a:ea typeface="ＭＳ Ｐゴシック" pitchFamily="16" charset="-128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455573" y="6059372"/>
            <a:ext cx="5054600" cy="2308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00" i="1" dirty="0">
                <a:solidFill>
                  <a:srgbClr val="000000"/>
                </a:solidFill>
              </a:rPr>
              <a:t>Common Operational Data – Homeland Security Infrastructure Program; NG GeoPlatform</a:t>
            </a:r>
          </a:p>
        </p:txBody>
      </p:sp>
    </p:spTree>
    <p:extLst>
      <p:ext uri="{BB962C8B-B14F-4D97-AF65-F5344CB8AC3E}">
        <p14:creationId xmlns:p14="http://schemas.microsoft.com/office/powerpoint/2010/main" val="222227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500"/>
                            </p:stCondLst>
                            <p:childTnLst>
                              <p:par>
                                <p:cTn id="19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0"/>
                            </p:stCondLst>
                            <p:childTnLst>
                              <p:par>
                                <p:cTn id="19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6500"/>
                            </p:stCondLst>
                            <p:childTnLst>
                              <p:par>
                                <p:cTn id="20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68" grpId="0" animBg="1"/>
      <p:bldP spid="73" grpId="0"/>
      <p:bldP spid="120" grpId="0" animBg="1"/>
      <p:bldP spid="99" grpId="0" animBg="1"/>
      <p:bldP spid="13" grpId="0" animBg="1"/>
      <p:bldP spid="8" grpId="0"/>
      <p:bldP spid="9" grpId="0" animBg="1"/>
      <p:bldP spid="10" grpId="0" animBg="1"/>
      <p:bldP spid="75" grpId="0" animBg="1"/>
      <p:bldP spid="76" grpId="0" animBg="1"/>
      <p:bldP spid="77" grpId="0" animBg="1"/>
      <p:bldP spid="79" grpId="0" animBg="1"/>
      <p:bldP spid="81" grpId="0" animBg="1"/>
      <p:bldP spid="100" grpId="0" animBg="1"/>
      <p:bldP spid="106" grpId="0" animBg="1"/>
      <p:bldP spid="107" grpId="0"/>
      <p:bldP spid="110" grpId="0" animBg="1"/>
      <p:bldP spid="111" grpId="0" animBg="1"/>
      <p:bldP spid="112" grpId="0"/>
      <p:bldP spid="115" grpId="0" animBg="1"/>
      <p:bldP spid="19" grpId="0" animBg="1"/>
      <p:bldP spid="21" grpId="0"/>
      <p:bldP spid="23" grpId="0" animBg="1"/>
      <p:bldP spid="25" grpId="0" animBg="1"/>
      <p:bldP spid="136" grpId="0" animBg="1"/>
      <p:bldP spid="145" grpId="0" animBg="1"/>
      <p:bldP spid="146" grpId="0"/>
      <p:bldP spid="147" grpId="0" animBg="1"/>
      <p:bldP spid="82" grpId="0"/>
      <p:bldP spid="83" grpId="0" animBg="1"/>
      <p:bldP spid="125" grpId="0"/>
      <p:bldP spid="127" grpId="0"/>
      <p:bldP spid="138" grpId="0" animBg="1"/>
      <p:bldP spid="126" grpId="0"/>
      <p:bldP spid="126" grpId="1"/>
      <p:bldP spid="69" grpId="0" animBg="1"/>
      <p:bldP spid="70" grpId="0"/>
      <p:bldP spid="63" grpId="0"/>
      <p:bldP spid="41" grpId="0"/>
      <p:bldP spid="90" grpId="0"/>
      <p:bldP spid="92" grpId="0" animBg="1"/>
      <p:bldP spid="1026" grpId="0" animBg="1"/>
      <p:bldP spid="85" grpId="0"/>
      <p:bldP spid="87" grpId="0"/>
      <p:bldP spid="80" grpId="0"/>
      <p:bldP spid="86" grpId="0"/>
      <p:bldP spid="78" grpId="0"/>
      <p:bldP spid="1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Management</a:t>
            </a:r>
          </a:p>
        </p:txBody>
      </p:sp>
      <p:sp>
        <p:nvSpPr>
          <p:cNvPr id="6" name="Isosceles Triangle 5"/>
          <p:cNvSpPr/>
          <p:nvPr/>
        </p:nvSpPr>
        <p:spPr>
          <a:xfrm>
            <a:off x="1572966" y="1254641"/>
            <a:ext cx="7528537" cy="506109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236847" y="5419725"/>
            <a:ext cx="6200775" cy="9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Arrow 13"/>
          <p:cNvSpPr/>
          <p:nvPr/>
        </p:nvSpPr>
        <p:spPr>
          <a:xfrm rot="16200000">
            <a:off x="4869402" y="4336090"/>
            <a:ext cx="935665" cy="2176561"/>
          </a:xfrm>
          <a:prstGeom prst="rightArrow">
            <a:avLst/>
          </a:prstGeom>
          <a:gradFill flip="none" rotWithShape="1">
            <a:gsLst>
              <a:gs pos="0">
                <a:srgbClr val="FFFF00"/>
              </a:gs>
              <a:gs pos="56000">
                <a:srgbClr val="FFC000"/>
              </a:gs>
              <a:gs pos="49000">
                <a:srgbClr val="FFC000"/>
              </a:gs>
              <a:gs pos="100000">
                <a:srgbClr val="FF0000"/>
              </a:gs>
            </a:gsLst>
            <a:lin ang="108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prstClr val="black"/>
                </a:solidFill>
              </a:rPr>
              <a:t>Processing</a:t>
            </a:r>
            <a:endParaRPr lang="en-US" sz="1800" b="0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3229828" y="4086226"/>
            <a:ext cx="4214812" cy="47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 rot="16200000">
            <a:off x="4869402" y="3042586"/>
            <a:ext cx="935665" cy="2087711"/>
          </a:xfrm>
          <a:prstGeom prst="rightArrow">
            <a:avLst/>
          </a:prstGeom>
          <a:gradFill>
            <a:gsLst>
              <a:gs pos="0">
                <a:srgbClr val="00B050"/>
              </a:gs>
              <a:gs pos="39999">
                <a:srgbClr val="92D050"/>
              </a:gs>
              <a:gs pos="70000">
                <a:srgbClr val="FFFF00"/>
              </a:gs>
              <a:gs pos="100000">
                <a:srgbClr val="FFFF00"/>
              </a:gs>
            </a:gsLst>
            <a:lin ang="108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prstClr val="black"/>
                </a:solidFill>
              </a:rPr>
              <a:t>Cognition</a:t>
            </a:r>
            <a:endParaRPr lang="en-US" sz="1800" b="0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225190" y="2743200"/>
            <a:ext cx="2224088" cy="142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 rot="16200000">
            <a:off x="4869402" y="1753399"/>
            <a:ext cx="935665" cy="1990224"/>
          </a:xfrm>
          <a:prstGeom prst="rightArrow">
            <a:avLst/>
          </a:prstGeom>
          <a:gradFill flip="none" rotWithShape="0">
            <a:gsLst>
              <a:gs pos="0">
                <a:srgbClr val="00B050"/>
              </a:gs>
              <a:gs pos="55000">
                <a:srgbClr val="00B050"/>
              </a:gs>
              <a:gs pos="70000">
                <a:srgbClr val="00B050">
                  <a:alpha val="80000"/>
                </a:srgbClr>
              </a:gs>
              <a:gs pos="93000">
                <a:srgbClr val="00B050">
                  <a:alpha val="32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prstClr val="white"/>
                </a:solidFill>
              </a:rPr>
              <a:t>Judgment</a:t>
            </a:r>
            <a:endParaRPr lang="en-US" sz="1800" b="0" dirty="0">
              <a:solidFill>
                <a:prstClr val="white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77534" y="1729118"/>
            <a:ext cx="29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prstClr val="black"/>
                </a:solidFill>
                <a:latin typeface="Franklin Gothic Book"/>
              </a:rPr>
              <a:t>UNDER-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prstClr val="black"/>
                </a:solidFill>
                <a:latin typeface="Franklin Gothic Book"/>
              </a:rPr>
              <a:t>STANDING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503118" y="3246030"/>
            <a:ext cx="3668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prstClr val="black"/>
                </a:solidFill>
                <a:latin typeface="Franklin Gothic Book"/>
              </a:rPr>
              <a:t>KNOWLEDGE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503118" y="4599910"/>
            <a:ext cx="3668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prstClr val="black"/>
                </a:solidFill>
                <a:latin typeface="Franklin Gothic Book"/>
              </a:rPr>
              <a:t>INFORMATION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503118" y="5932523"/>
            <a:ext cx="3668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prstClr val="black"/>
                </a:solidFill>
                <a:latin typeface="Franklin Gothic Book"/>
              </a:rPr>
              <a:t>DATA</a:t>
            </a:r>
          </a:p>
        </p:txBody>
      </p:sp>
      <p:sp>
        <p:nvSpPr>
          <p:cNvPr id="52" name="Freeform 51"/>
          <p:cNvSpPr/>
          <p:nvPr/>
        </p:nvSpPr>
        <p:spPr>
          <a:xfrm>
            <a:off x="176635" y="4271806"/>
            <a:ext cx="2787181" cy="2099930"/>
          </a:xfrm>
          <a:custGeom>
            <a:avLst/>
            <a:gdLst>
              <a:gd name="connsiteX0" fmla="*/ 0 w 2849526"/>
              <a:gd name="connsiteY0" fmla="*/ 42530 h 2200939"/>
              <a:gd name="connsiteX1" fmla="*/ 21265 w 2849526"/>
              <a:gd name="connsiteY1" fmla="*/ 2200939 h 2200939"/>
              <a:gd name="connsiteX2" fmla="*/ 1233377 w 2849526"/>
              <a:gd name="connsiteY2" fmla="*/ 2190307 h 2200939"/>
              <a:gd name="connsiteX3" fmla="*/ 2849526 w 2849526"/>
              <a:gd name="connsiteY3" fmla="*/ 0 h 2200939"/>
              <a:gd name="connsiteX4" fmla="*/ 0 w 2849526"/>
              <a:gd name="connsiteY4" fmla="*/ 42530 h 2200939"/>
              <a:gd name="connsiteX0" fmla="*/ 0 w 2849526"/>
              <a:gd name="connsiteY0" fmla="*/ 0 h 2200939"/>
              <a:gd name="connsiteX1" fmla="*/ 21265 w 2849526"/>
              <a:gd name="connsiteY1" fmla="*/ 2200939 h 2200939"/>
              <a:gd name="connsiteX2" fmla="*/ 1233377 w 2849526"/>
              <a:gd name="connsiteY2" fmla="*/ 2190307 h 2200939"/>
              <a:gd name="connsiteX3" fmla="*/ 2849526 w 2849526"/>
              <a:gd name="connsiteY3" fmla="*/ 0 h 2200939"/>
              <a:gd name="connsiteX4" fmla="*/ 0 w 2849526"/>
              <a:gd name="connsiteY4" fmla="*/ 0 h 2200939"/>
              <a:gd name="connsiteX0" fmla="*/ 0 w 2807963"/>
              <a:gd name="connsiteY0" fmla="*/ 43999 h 2244938"/>
              <a:gd name="connsiteX1" fmla="*/ 21265 w 2807963"/>
              <a:gd name="connsiteY1" fmla="*/ 2244938 h 2244938"/>
              <a:gd name="connsiteX2" fmla="*/ 1233377 w 2807963"/>
              <a:gd name="connsiteY2" fmla="*/ 2234306 h 2244938"/>
              <a:gd name="connsiteX3" fmla="*/ 2807963 w 2807963"/>
              <a:gd name="connsiteY3" fmla="*/ 0 h 2244938"/>
              <a:gd name="connsiteX4" fmla="*/ 0 w 2807963"/>
              <a:gd name="connsiteY4" fmla="*/ 43999 h 2244938"/>
              <a:gd name="connsiteX0" fmla="*/ 0 w 2807963"/>
              <a:gd name="connsiteY0" fmla="*/ 0 h 2200939"/>
              <a:gd name="connsiteX1" fmla="*/ 21265 w 2807963"/>
              <a:gd name="connsiteY1" fmla="*/ 2200939 h 2200939"/>
              <a:gd name="connsiteX2" fmla="*/ 1233377 w 2807963"/>
              <a:gd name="connsiteY2" fmla="*/ 2190307 h 2200939"/>
              <a:gd name="connsiteX3" fmla="*/ 2807963 w 2807963"/>
              <a:gd name="connsiteY3" fmla="*/ 10999 h 2200939"/>
              <a:gd name="connsiteX4" fmla="*/ 0 w 2807963"/>
              <a:gd name="connsiteY4" fmla="*/ 0 h 2200939"/>
              <a:gd name="connsiteX0" fmla="*/ 0 w 2787181"/>
              <a:gd name="connsiteY0" fmla="*/ 21999 h 2222938"/>
              <a:gd name="connsiteX1" fmla="*/ 21265 w 2787181"/>
              <a:gd name="connsiteY1" fmla="*/ 2222938 h 2222938"/>
              <a:gd name="connsiteX2" fmla="*/ 1233377 w 2787181"/>
              <a:gd name="connsiteY2" fmla="*/ 2212306 h 2222938"/>
              <a:gd name="connsiteX3" fmla="*/ 2787181 w 2787181"/>
              <a:gd name="connsiteY3" fmla="*/ 0 h 2222938"/>
              <a:gd name="connsiteX4" fmla="*/ 0 w 2787181"/>
              <a:gd name="connsiteY4" fmla="*/ 21999 h 222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7181" h="2222938">
                <a:moveTo>
                  <a:pt x="0" y="21999"/>
                </a:moveTo>
                <a:lnTo>
                  <a:pt x="21265" y="2222938"/>
                </a:lnTo>
                <a:lnTo>
                  <a:pt x="1233377" y="2212306"/>
                </a:lnTo>
                <a:lnTo>
                  <a:pt x="2787181" y="0"/>
                </a:lnTo>
                <a:lnTo>
                  <a:pt x="0" y="21999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u="sng" dirty="0">
                <a:solidFill>
                  <a:prstClr val="black"/>
                </a:solidFill>
              </a:rPr>
              <a:t>Information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u="sng" dirty="0">
                <a:solidFill>
                  <a:prstClr val="black"/>
                </a:solidFill>
              </a:rPr>
              <a:t>Management Focus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b="0" dirty="0">
                <a:solidFill>
                  <a:prstClr val="black"/>
                </a:solidFill>
              </a:rPr>
              <a:t> Store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b="0" dirty="0">
                <a:solidFill>
                  <a:prstClr val="black"/>
                </a:solidFill>
              </a:rPr>
              <a:t> Display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b="0" dirty="0">
                <a:solidFill>
                  <a:prstClr val="black"/>
                </a:solidFill>
              </a:rPr>
              <a:t> Protect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b="0" dirty="0">
                <a:solidFill>
                  <a:prstClr val="black"/>
                </a:solidFill>
              </a:rPr>
              <a:t> Disseminate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b="0" dirty="0">
                <a:solidFill>
                  <a:prstClr val="black"/>
                </a:solidFill>
              </a:rPr>
              <a:t> Process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b="0" dirty="0">
                <a:solidFill>
                  <a:prstClr val="black"/>
                </a:solidFill>
              </a:rPr>
              <a:t> Collect</a:t>
            </a:r>
          </a:p>
        </p:txBody>
      </p:sp>
      <p:sp>
        <p:nvSpPr>
          <p:cNvPr id="54" name="Freeform 53"/>
          <p:cNvSpPr/>
          <p:nvPr/>
        </p:nvSpPr>
        <p:spPr>
          <a:xfrm>
            <a:off x="259773" y="1868472"/>
            <a:ext cx="4507238" cy="1778737"/>
          </a:xfrm>
          <a:custGeom>
            <a:avLst/>
            <a:gdLst>
              <a:gd name="connsiteX0" fmla="*/ 0 w 4157330"/>
              <a:gd name="connsiteY0" fmla="*/ 85061 h 1807535"/>
              <a:gd name="connsiteX1" fmla="*/ 0 w 4157330"/>
              <a:gd name="connsiteY1" fmla="*/ 1807535 h 1807535"/>
              <a:gd name="connsiteX2" fmla="*/ 2838893 w 4157330"/>
              <a:gd name="connsiteY2" fmla="*/ 1807535 h 1807535"/>
              <a:gd name="connsiteX3" fmla="*/ 4157330 w 4157330"/>
              <a:gd name="connsiteY3" fmla="*/ 0 h 1807535"/>
              <a:gd name="connsiteX4" fmla="*/ 0 w 4157330"/>
              <a:gd name="connsiteY4" fmla="*/ 10633 h 1807535"/>
              <a:gd name="connsiteX5" fmla="*/ 0 w 4157330"/>
              <a:gd name="connsiteY5" fmla="*/ 148856 h 1807535"/>
              <a:gd name="connsiteX0" fmla="*/ 0 w 4521012"/>
              <a:gd name="connsiteY0" fmla="*/ 93514 h 1815988"/>
              <a:gd name="connsiteX1" fmla="*/ 0 w 4521012"/>
              <a:gd name="connsiteY1" fmla="*/ 1815988 h 1815988"/>
              <a:gd name="connsiteX2" fmla="*/ 2838893 w 4521012"/>
              <a:gd name="connsiteY2" fmla="*/ 1815988 h 1815988"/>
              <a:gd name="connsiteX3" fmla="*/ 4521012 w 4521012"/>
              <a:gd name="connsiteY3" fmla="*/ 0 h 1815988"/>
              <a:gd name="connsiteX4" fmla="*/ 0 w 4521012"/>
              <a:gd name="connsiteY4" fmla="*/ 19086 h 1815988"/>
              <a:gd name="connsiteX5" fmla="*/ 0 w 4521012"/>
              <a:gd name="connsiteY5" fmla="*/ 157309 h 1815988"/>
              <a:gd name="connsiteX0" fmla="*/ 0 w 4365148"/>
              <a:gd name="connsiteY0" fmla="*/ 83689 h 1806163"/>
              <a:gd name="connsiteX1" fmla="*/ 0 w 4365148"/>
              <a:gd name="connsiteY1" fmla="*/ 1806163 h 1806163"/>
              <a:gd name="connsiteX2" fmla="*/ 2838893 w 4365148"/>
              <a:gd name="connsiteY2" fmla="*/ 1806163 h 1806163"/>
              <a:gd name="connsiteX3" fmla="*/ 4365148 w 4365148"/>
              <a:gd name="connsiteY3" fmla="*/ 0 h 1806163"/>
              <a:gd name="connsiteX4" fmla="*/ 0 w 4365148"/>
              <a:gd name="connsiteY4" fmla="*/ 9261 h 1806163"/>
              <a:gd name="connsiteX5" fmla="*/ 0 w 4365148"/>
              <a:gd name="connsiteY5" fmla="*/ 147484 h 1806163"/>
              <a:gd name="connsiteX0" fmla="*/ 0 w 4302803"/>
              <a:gd name="connsiteY0" fmla="*/ 93514 h 1815988"/>
              <a:gd name="connsiteX1" fmla="*/ 0 w 4302803"/>
              <a:gd name="connsiteY1" fmla="*/ 1815988 h 1815988"/>
              <a:gd name="connsiteX2" fmla="*/ 2838893 w 4302803"/>
              <a:gd name="connsiteY2" fmla="*/ 1815988 h 1815988"/>
              <a:gd name="connsiteX3" fmla="*/ 4302803 w 4302803"/>
              <a:gd name="connsiteY3" fmla="*/ 0 h 1815988"/>
              <a:gd name="connsiteX4" fmla="*/ 0 w 4302803"/>
              <a:gd name="connsiteY4" fmla="*/ 19086 h 1815988"/>
              <a:gd name="connsiteX5" fmla="*/ 0 w 4302803"/>
              <a:gd name="connsiteY5" fmla="*/ 157309 h 1815988"/>
              <a:gd name="connsiteX0" fmla="*/ 0 w 4240457"/>
              <a:gd name="connsiteY0" fmla="*/ 93514 h 1815988"/>
              <a:gd name="connsiteX1" fmla="*/ 0 w 4240457"/>
              <a:gd name="connsiteY1" fmla="*/ 1815988 h 1815988"/>
              <a:gd name="connsiteX2" fmla="*/ 2838893 w 4240457"/>
              <a:gd name="connsiteY2" fmla="*/ 1815988 h 1815988"/>
              <a:gd name="connsiteX3" fmla="*/ 4240457 w 4240457"/>
              <a:gd name="connsiteY3" fmla="*/ 0 h 1815988"/>
              <a:gd name="connsiteX4" fmla="*/ 0 w 4240457"/>
              <a:gd name="connsiteY4" fmla="*/ 19086 h 1815988"/>
              <a:gd name="connsiteX5" fmla="*/ 0 w 4240457"/>
              <a:gd name="connsiteY5" fmla="*/ 157309 h 1815988"/>
              <a:gd name="connsiteX0" fmla="*/ 0 w 4198894"/>
              <a:gd name="connsiteY0" fmla="*/ 104011 h 1826485"/>
              <a:gd name="connsiteX1" fmla="*/ 0 w 4198894"/>
              <a:gd name="connsiteY1" fmla="*/ 1826485 h 1826485"/>
              <a:gd name="connsiteX2" fmla="*/ 2838893 w 4198894"/>
              <a:gd name="connsiteY2" fmla="*/ 1826485 h 1826485"/>
              <a:gd name="connsiteX3" fmla="*/ 4198894 w 4198894"/>
              <a:gd name="connsiteY3" fmla="*/ 0 h 1826485"/>
              <a:gd name="connsiteX4" fmla="*/ 0 w 4198894"/>
              <a:gd name="connsiteY4" fmla="*/ 29583 h 1826485"/>
              <a:gd name="connsiteX5" fmla="*/ 0 w 4198894"/>
              <a:gd name="connsiteY5" fmla="*/ 167806 h 1826485"/>
              <a:gd name="connsiteX0" fmla="*/ 0 w 4167721"/>
              <a:gd name="connsiteY0" fmla="*/ 74428 h 1796902"/>
              <a:gd name="connsiteX1" fmla="*/ 0 w 4167721"/>
              <a:gd name="connsiteY1" fmla="*/ 1796902 h 1796902"/>
              <a:gd name="connsiteX2" fmla="*/ 2838893 w 4167721"/>
              <a:gd name="connsiteY2" fmla="*/ 1796902 h 1796902"/>
              <a:gd name="connsiteX3" fmla="*/ 4167721 w 4167721"/>
              <a:gd name="connsiteY3" fmla="*/ 1908 h 1796902"/>
              <a:gd name="connsiteX4" fmla="*/ 0 w 4167721"/>
              <a:gd name="connsiteY4" fmla="*/ 0 h 1796902"/>
              <a:gd name="connsiteX5" fmla="*/ 0 w 4167721"/>
              <a:gd name="connsiteY5" fmla="*/ 138223 h 1796902"/>
              <a:gd name="connsiteX0" fmla="*/ 0 w 4167721"/>
              <a:gd name="connsiteY0" fmla="*/ 74428 h 1838890"/>
              <a:gd name="connsiteX1" fmla="*/ 0 w 4167721"/>
              <a:gd name="connsiteY1" fmla="*/ 1796902 h 1838890"/>
              <a:gd name="connsiteX2" fmla="*/ 2915230 w 4167721"/>
              <a:gd name="connsiteY2" fmla="*/ 1838890 h 1838890"/>
              <a:gd name="connsiteX3" fmla="*/ 4167721 w 4167721"/>
              <a:gd name="connsiteY3" fmla="*/ 1908 h 1838890"/>
              <a:gd name="connsiteX4" fmla="*/ 0 w 4167721"/>
              <a:gd name="connsiteY4" fmla="*/ 0 h 1838890"/>
              <a:gd name="connsiteX5" fmla="*/ 0 w 4167721"/>
              <a:gd name="connsiteY5" fmla="*/ 138223 h 1838890"/>
              <a:gd name="connsiteX0" fmla="*/ 0 w 4167721"/>
              <a:gd name="connsiteY0" fmla="*/ 74428 h 1796902"/>
              <a:gd name="connsiteX1" fmla="*/ 0 w 4167721"/>
              <a:gd name="connsiteY1" fmla="*/ 1796902 h 1796902"/>
              <a:gd name="connsiteX2" fmla="*/ 2915230 w 4167721"/>
              <a:gd name="connsiteY2" fmla="*/ 1796902 h 1796902"/>
              <a:gd name="connsiteX3" fmla="*/ 4167721 w 4167721"/>
              <a:gd name="connsiteY3" fmla="*/ 1908 h 1796902"/>
              <a:gd name="connsiteX4" fmla="*/ 0 w 4167721"/>
              <a:gd name="connsiteY4" fmla="*/ 0 h 1796902"/>
              <a:gd name="connsiteX5" fmla="*/ 0 w 4167721"/>
              <a:gd name="connsiteY5" fmla="*/ 138223 h 1796902"/>
              <a:gd name="connsiteX0" fmla="*/ 0 w 4139094"/>
              <a:gd name="connsiteY0" fmla="*/ 74428 h 1796902"/>
              <a:gd name="connsiteX1" fmla="*/ 0 w 4139094"/>
              <a:gd name="connsiteY1" fmla="*/ 1796902 h 1796902"/>
              <a:gd name="connsiteX2" fmla="*/ 2915230 w 4139094"/>
              <a:gd name="connsiteY2" fmla="*/ 1796902 h 1796902"/>
              <a:gd name="connsiteX3" fmla="*/ 4139094 w 4139094"/>
              <a:gd name="connsiteY3" fmla="*/ 1908 h 1796902"/>
              <a:gd name="connsiteX4" fmla="*/ 0 w 4139094"/>
              <a:gd name="connsiteY4" fmla="*/ 0 h 1796902"/>
              <a:gd name="connsiteX5" fmla="*/ 0 w 4139094"/>
              <a:gd name="connsiteY5" fmla="*/ 138223 h 1796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9094" h="1796902">
                <a:moveTo>
                  <a:pt x="0" y="74428"/>
                </a:moveTo>
                <a:lnTo>
                  <a:pt x="0" y="1796902"/>
                </a:lnTo>
                <a:lnTo>
                  <a:pt x="2915230" y="1796902"/>
                </a:lnTo>
                <a:lnTo>
                  <a:pt x="4139094" y="1908"/>
                </a:lnTo>
                <a:lnTo>
                  <a:pt x="0" y="0"/>
                </a:lnTo>
                <a:lnTo>
                  <a:pt x="0" y="138223"/>
                </a:lnTo>
              </a:path>
            </a:pathLst>
          </a:cu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0" u="sng" dirty="0">
                <a:solidFill>
                  <a:prstClr val="white"/>
                </a:solidFill>
              </a:rPr>
              <a:t>Knowledge Management Focus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>
                <a:solidFill>
                  <a:prstClr val="white"/>
                </a:solidFill>
              </a:rPr>
              <a:t> Apply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>
                <a:solidFill>
                  <a:prstClr val="white"/>
                </a:solidFill>
              </a:rPr>
              <a:t> Decide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>
                <a:solidFill>
                  <a:prstClr val="white"/>
                </a:solidFill>
              </a:rPr>
              <a:t> Create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>
                <a:solidFill>
                  <a:prstClr val="white"/>
                </a:solidFill>
              </a:rPr>
              <a:t> Assess Risk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>
                <a:solidFill>
                  <a:prstClr val="white"/>
                </a:solidFill>
              </a:rPr>
              <a:t> Organize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881255" y="1423551"/>
            <a:ext cx="32627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lvl="1" indent="-1143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b="0" dirty="0">
                <a:solidFill>
                  <a:prstClr val="black"/>
                </a:solidFill>
                <a:latin typeface="Franklin Gothic Book"/>
              </a:rPr>
              <a:t>Based judgment &amp; experience</a:t>
            </a:r>
          </a:p>
          <a:p>
            <a:pPr marL="342900"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b="0" dirty="0">
                <a:solidFill>
                  <a:prstClr val="black"/>
                </a:solidFill>
                <a:latin typeface="Franklin Gothic Book"/>
              </a:rPr>
              <a:t>  what must I decide </a:t>
            </a:r>
          </a:p>
          <a:p>
            <a:pPr marL="342900"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b="0" dirty="0">
                <a:solidFill>
                  <a:prstClr val="black"/>
                </a:solidFill>
                <a:latin typeface="Franklin Gothic Book"/>
              </a:rPr>
              <a:t>  when must I decide</a:t>
            </a:r>
          </a:p>
          <a:p>
            <a:pPr marL="342900"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b="0" dirty="0">
                <a:solidFill>
                  <a:prstClr val="black"/>
                </a:solidFill>
                <a:latin typeface="Franklin Gothic Book"/>
              </a:rPr>
              <a:t>  what should the decision be </a:t>
            </a:r>
            <a:endParaRPr lang="en-US" sz="1400" b="0" dirty="0">
              <a:solidFill>
                <a:srgbClr val="FF0000"/>
              </a:solidFill>
              <a:latin typeface="Franklin Gothic Book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400" b="0" dirty="0">
              <a:solidFill>
                <a:srgbClr val="FF0000"/>
              </a:solidFill>
              <a:latin typeface="Franklin Gothic Book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98782" y="4144925"/>
            <a:ext cx="8628823" cy="30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63130" y="3642842"/>
            <a:ext cx="1849582" cy="92333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prstClr val="black"/>
                </a:solidFill>
                <a:latin typeface="Franklin Gothic Book"/>
              </a:rPr>
              <a:t>Do we operate above or below the </a:t>
            </a:r>
            <a:r>
              <a:rPr lang="en-US" sz="1800" b="0" dirty="0">
                <a:solidFill>
                  <a:srgbClr val="FF0000"/>
                </a:solidFill>
                <a:latin typeface="Franklin Gothic Book"/>
              </a:rPr>
              <a:t>RED</a:t>
            </a:r>
            <a:r>
              <a:rPr lang="en-US" sz="1800" b="0" dirty="0">
                <a:solidFill>
                  <a:prstClr val="black"/>
                </a:solidFill>
                <a:latin typeface="Franklin Gothic Book"/>
              </a:rPr>
              <a:t> line</a:t>
            </a:r>
          </a:p>
        </p:txBody>
      </p:sp>
    </p:spTree>
    <p:extLst>
      <p:ext uri="{BB962C8B-B14F-4D97-AF65-F5344CB8AC3E}">
        <p14:creationId xmlns:p14="http://schemas.microsoft.com/office/powerpoint/2010/main" val="186307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86775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Geospatial Knowledge Management </a:t>
            </a:r>
            <a:br>
              <a:rPr lang="en-US" sz="3600" dirty="0"/>
            </a:br>
            <a:r>
              <a:rPr lang="en-US" sz="3600" dirty="0"/>
              <a:t>Path to Decision Making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236847" y="5419725"/>
            <a:ext cx="6200775" cy="9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Arrow 13"/>
          <p:cNvSpPr/>
          <p:nvPr/>
        </p:nvSpPr>
        <p:spPr>
          <a:xfrm rot="16200000">
            <a:off x="4869402" y="4336090"/>
            <a:ext cx="935665" cy="2176561"/>
          </a:xfrm>
          <a:prstGeom prst="rightArrow">
            <a:avLst/>
          </a:prstGeom>
          <a:gradFill flip="none" rotWithShape="1">
            <a:gsLst>
              <a:gs pos="0">
                <a:srgbClr val="FFFF00"/>
              </a:gs>
              <a:gs pos="56000">
                <a:srgbClr val="FFC000"/>
              </a:gs>
              <a:gs pos="49000">
                <a:srgbClr val="FFC000"/>
              </a:gs>
              <a:gs pos="100000">
                <a:srgbClr val="FF0000"/>
              </a:gs>
            </a:gsLst>
            <a:lin ang="108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prstClr val="black"/>
                </a:solidFill>
              </a:rPr>
              <a:t>Processing</a:t>
            </a:r>
            <a:endParaRPr lang="en-US" sz="1800" b="0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3229828" y="4086226"/>
            <a:ext cx="4214812" cy="47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 rot="16200000">
            <a:off x="4869402" y="3042586"/>
            <a:ext cx="935665" cy="2087711"/>
          </a:xfrm>
          <a:prstGeom prst="rightArrow">
            <a:avLst/>
          </a:prstGeom>
          <a:gradFill>
            <a:gsLst>
              <a:gs pos="0">
                <a:srgbClr val="00B050"/>
              </a:gs>
              <a:gs pos="39999">
                <a:srgbClr val="92D050"/>
              </a:gs>
              <a:gs pos="70000">
                <a:srgbClr val="FFFF00"/>
              </a:gs>
              <a:gs pos="100000">
                <a:srgbClr val="FFFF00"/>
              </a:gs>
            </a:gsLst>
            <a:lin ang="108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prstClr val="black"/>
                </a:solidFill>
              </a:rPr>
              <a:t>Cognition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prstClr val="black"/>
                </a:solidFill>
              </a:rPr>
              <a:t>“Sense Making”</a:t>
            </a:r>
            <a:endParaRPr lang="en-US" sz="1800" b="0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225190" y="2743200"/>
            <a:ext cx="2224088" cy="142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 rot="16200000">
            <a:off x="4869402" y="1753399"/>
            <a:ext cx="935665" cy="1990224"/>
          </a:xfrm>
          <a:prstGeom prst="rightArrow">
            <a:avLst/>
          </a:prstGeom>
          <a:gradFill flip="none" rotWithShape="0">
            <a:gsLst>
              <a:gs pos="0">
                <a:srgbClr val="00B050"/>
              </a:gs>
              <a:gs pos="55000">
                <a:srgbClr val="00B050"/>
              </a:gs>
              <a:gs pos="70000">
                <a:srgbClr val="00B050">
                  <a:alpha val="80000"/>
                </a:srgbClr>
              </a:gs>
              <a:gs pos="93000">
                <a:srgbClr val="00B050">
                  <a:alpha val="32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prstClr val="white"/>
                </a:solidFill>
              </a:rPr>
              <a:t>Judgment</a:t>
            </a:r>
            <a:endParaRPr lang="en-US" sz="1800" b="0" dirty="0">
              <a:solidFill>
                <a:prstClr val="white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77534" y="1729118"/>
            <a:ext cx="29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prstClr val="black"/>
                </a:solidFill>
                <a:latin typeface="Franklin Gothic Book"/>
              </a:rPr>
              <a:t>UNDER-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prstClr val="black"/>
                </a:solidFill>
                <a:latin typeface="Franklin Gothic Book"/>
              </a:rPr>
              <a:t>STANDING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503118" y="3246030"/>
            <a:ext cx="3668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prstClr val="black"/>
                </a:solidFill>
                <a:latin typeface="Franklin Gothic Book"/>
              </a:rPr>
              <a:t>KNOWLEDGE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503118" y="4599910"/>
            <a:ext cx="3668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prstClr val="black"/>
                </a:solidFill>
                <a:latin typeface="Franklin Gothic Book"/>
              </a:rPr>
              <a:t>INFORMATION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503118" y="5932523"/>
            <a:ext cx="3668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prstClr val="black"/>
                </a:solidFill>
                <a:latin typeface="Franklin Gothic Book"/>
              </a:rPr>
              <a:t>DATA</a:t>
            </a:r>
          </a:p>
        </p:txBody>
      </p:sp>
      <p:sp>
        <p:nvSpPr>
          <p:cNvPr id="52" name="Freeform 51"/>
          <p:cNvSpPr/>
          <p:nvPr/>
        </p:nvSpPr>
        <p:spPr>
          <a:xfrm>
            <a:off x="176635" y="4271806"/>
            <a:ext cx="2787181" cy="2099930"/>
          </a:xfrm>
          <a:custGeom>
            <a:avLst/>
            <a:gdLst>
              <a:gd name="connsiteX0" fmla="*/ 0 w 2849526"/>
              <a:gd name="connsiteY0" fmla="*/ 42530 h 2200939"/>
              <a:gd name="connsiteX1" fmla="*/ 21265 w 2849526"/>
              <a:gd name="connsiteY1" fmla="*/ 2200939 h 2200939"/>
              <a:gd name="connsiteX2" fmla="*/ 1233377 w 2849526"/>
              <a:gd name="connsiteY2" fmla="*/ 2190307 h 2200939"/>
              <a:gd name="connsiteX3" fmla="*/ 2849526 w 2849526"/>
              <a:gd name="connsiteY3" fmla="*/ 0 h 2200939"/>
              <a:gd name="connsiteX4" fmla="*/ 0 w 2849526"/>
              <a:gd name="connsiteY4" fmla="*/ 42530 h 2200939"/>
              <a:gd name="connsiteX0" fmla="*/ 0 w 2849526"/>
              <a:gd name="connsiteY0" fmla="*/ 0 h 2200939"/>
              <a:gd name="connsiteX1" fmla="*/ 21265 w 2849526"/>
              <a:gd name="connsiteY1" fmla="*/ 2200939 h 2200939"/>
              <a:gd name="connsiteX2" fmla="*/ 1233377 w 2849526"/>
              <a:gd name="connsiteY2" fmla="*/ 2190307 h 2200939"/>
              <a:gd name="connsiteX3" fmla="*/ 2849526 w 2849526"/>
              <a:gd name="connsiteY3" fmla="*/ 0 h 2200939"/>
              <a:gd name="connsiteX4" fmla="*/ 0 w 2849526"/>
              <a:gd name="connsiteY4" fmla="*/ 0 h 2200939"/>
              <a:gd name="connsiteX0" fmla="*/ 0 w 2807963"/>
              <a:gd name="connsiteY0" fmla="*/ 43999 h 2244938"/>
              <a:gd name="connsiteX1" fmla="*/ 21265 w 2807963"/>
              <a:gd name="connsiteY1" fmla="*/ 2244938 h 2244938"/>
              <a:gd name="connsiteX2" fmla="*/ 1233377 w 2807963"/>
              <a:gd name="connsiteY2" fmla="*/ 2234306 h 2244938"/>
              <a:gd name="connsiteX3" fmla="*/ 2807963 w 2807963"/>
              <a:gd name="connsiteY3" fmla="*/ 0 h 2244938"/>
              <a:gd name="connsiteX4" fmla="*/ 0 w 2807963"/>
              <a:gd name="connsiteY4" fmla="*/ 43999 h 2244938"/>
              <a:gd name="connsiteX0" fmla="*/ 0 w 2807963"/>
              <a:gd name="connsiteY0" fmla="*/ 0 h 2200939"/>
              <a:gd name="connsiteX1" fmla="*/ 21265 w 2807963"/>
              <a:gd name="connsiteY1" fmla="*/ 2200939 h 2200939"/>
              <a:gd name="connsiteX2" fmla="*/ 1233377 w 2807963"/>
              <a:gd name="connsiteY2" fmla="*/ 2190307 h 2200939"/>
              <a:gd name="connsiteX3" fmla="*/ 2807963 w 2807963"/>
              <a:gd name="connsiteY3" fmla="*/ 10999 h 2200939"/>
              <a:gd name="connsiteX4" fmla="*/ 0 w 2807963"/>
              <a:gd name="connsiteY4" fmla="*/ 0 h 2200939"/>
              <a:gd name="connsiteX0" fmla="*/ 0 w 2787181"/>
              <a:gd name="connsiteY0" fmla="*/ 21999 h 2222938"/>
              <a:gd name="connsiteX1" fmla="*/ 21265 w 2787181"/>
              <a:gd name="connsiteY1" fmla="*/ 2222938 h 2222938"/>
              <a:gd name="connsiteX2" fmla="*/ 1233377 w 2787181"/>
              <a:gd name="connsiteY2" fmla="*/ 2212306 h 2222938"/>
              <a:gd name="connsiteX3" fmla="*/ 2787181 w 2787181"/>
              <a:gd name="connsiteY3" fmla="*/ 0 h 2222938"/>
              <a:gd name="connsiteX4" fmla="*/ 0 w 2787181"/>
              <a:gd name="connsiteY4" fmla="*/ 21999 h 222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7181" h="2222938">
                <a:moveTo>
                  <a:pt x="0" y="21999"/>
                </a:moveTo>
                <a:lnTo>
                  <a:pt x="21265" y="2222938"/>
                </a:lnTo>
                <a:lnTo>
                  <a:pt x="1233377" y="2212306"/>
                </a:lnTo>
                <a:lnTo>
                  <a:pt x="2787181" y="0"/>
                </a:lnTo>
                <a:lnTo>
                  <a:pt x="0" y="21999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u="sng" dirty="0">
                <a:solidFill>
                  <a:prstClr val="black"/>
                </a:solidFill>
              </a:rPr>
              <a:t>Information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u="sng" dirty="0">
                <a:solidFill>
                  <a:prstClr val="black"/>
                </a:solidFill>
              </a:rPr>
              <a:t>Management Focus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b="0" dirty="0">
                <a:solidFill>
                  <a:prstClr val="black"/>
                </a:solidFill>
              </a:rPr>
              <a:t> Store / Access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b="0" dirty="0">
                <a:solidFill>
                  <a:prstClr val="black"/>
                </a:solidFill>
              </a:rPr>
              <a:t> Display / Analyze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b="0" dirty="0">
                <a:solidFill>
                  <a:prstClr val="black"/>
                </a:solidFill>
              </a:rPr>
              <a:t> Consume / Share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b="0" dirty="0">
                <a:solidFill>
                  <a:prstClr val="black"/>
                </a:solidFill>
              </a:rPr>
              <a:t> Disseminate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b="0" dirty="0">
                <a:solidFill>
                  <a:prstClr val="black"/>
                </a:solidFill>
              </a:rPr>
              <a:t> Process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b="0" dirty="0">
                <a:solidFill>
                  <a:prstClr val="black"/>
                </a:solidFill>
              </a:rPr>
              <a:t> Collect</a:t>
            </a:r>
          </a:p>
        </p:txBody>
      </p:sp>
      <p:sp>
        <p:nvSpPr>
          <p:cNvPr id="54" name="Freeform 53"/>
          <p:cNvSpPr/>
          <p:nvPr/>
        </p:nvSpPr>
        <p:spPr>
          <a:xfrm>
            <a:off x="259773" y="1868472"/>
            <a:ext cx="4507238" cy="1778737"/>
          </a:xfrm>
          <a:custGeom>
            <a:avLst/>
            <a:gdLst>
              <a:gd name="connsiteX0" fmla="*/ 0 w 4157330"/>
              <a:gd name="connsiteY0" fmla="*/ 85061 h 1807535"/>
              <a:gd name="connsiteX1" fmla="*/ 0 w 4157330"/>
              <a:gd name="connsiteY1" fmla="*/ 1807535 h 1807535"/>
              <a:gd name="connsiteX2" fmla="*/ 2838893 w 4157330"/>
              <a:gd name="connsiteY2" fmla="*/ 1807535 h 1807535"/>
              <a:gd name="connsiteX3" fmla="*/ 4157330 w 4157330"/>
              <a:gd name="connsiteY3" fmla="*/ 0 h 1807535"/>
              <a:gd name="connsiteX4" fmla="*/ 0 w 4157330"/>
              <a:gd name="connsiteY4" fmla="*/ 10633 h 1807535"/>
              <a:gd name="connsiteX5" fmla="*/ 0 w 4157330"/>
              <a:gd name="connsiteY5" fmla="*/ 148856 h 1807535"/>
              <a:gd name="connsiteX0" fmla="*/ 0 w 4521012"/>
              <a:gd name="connsiteY0" fmla="*/ 93514 h 1815988"/>
              <a:gd name="connsiteX1" fmla="*/ 0 w 4521012"/>
              <a:gd name="connsiteY1" fmla="*/ 1815988 h 1815988"/>
              <a:gd name="connsiteX2" fmla="*/ 2838893 w 4521012"/>
              <a:gd name="connsiteY2" fmla="*/ 1815988 h 1815988"/>
              <a:gd name="connsiteX3" fmla="*/ 4521012 w 4521012"/>
              <a:gd name="connsiteY3" fmla="*/ 0 h 1815988"/>
              <a:gd name="connsiteX4" fmla="*/ 0 w 4521012"/>
              <a:gd name="connsiteY4" fmla="*/ 19086 h 1815988"/>
              <a:gd name="connsiteX5" fmla="*/ 0 w 4521012"/>
              <a:gd name="connsiteY5" fmla="*/ 157309 h 1815988"/>
              <a:gd name="connsiteX0" fmla="*/ 0 w 4365148"/>
              <a:gd name="connsiteY0" fmla="*/ 83689 h 1806163"/>
              <a:gd name="connsiteX1" fmla="*/ 0 w 4365148"/>
              <a:gd name="connsiteY1" fmla="*/ 1806163 h 1806163"/>
              <a:gd name="connsiteX2" fmla="*/ 2838893 w 4365148"/>
              <a:gd name="connsiteY2" fmla="*/ 1806163 h 1806163"/>
              <a:gd name="connsiteX3" fmla="*/ 4365148 w 4365148"/>
              <a:gd name="connsiteY3" fmla="*/ 0 h 1806163"/>
              <a:gd name="connsiteX4" fmla="*/ 0 w 4365148"/>
              <a:gd name="connsiteY4" fmla="*/ 9261 h 1806163"/>
              <a:gd name="connsiteX5" fmla="*/ 0 w 4365148"/>
              <a:gd name="connsiteY5" fmla="*/ 147484 h 1806163"/>
              <a:gd name="connsiteX0" fmla="*/ 0 w 4302803"/>
              <a:gd name="connsiteY0" fmla="*/ 93514 h 1815988"/>
              <a:gd name="connsiteX1" fmla="*/ 0 w 4302803"/>
              <a:gd name="connsiteY1" fmla="*/ 1815988 h 1815988"/>
              <a:gd name="connsiteX2" fmla="*/ 2838893 w 4302803"/>
              <a:gd name="connsiteY2" fmla="*/ 1815988 h 1815988"/>
              <a:gd name="connsiteX3" fmla="*/ 4302803 w 4302803"/>
              <a:gd name="connsiteY3" fmla="*/ 0 h 1815988"/>
              <a:gd name="connsiteX4" fmla="*/ 0 w 4302803"/>
              <a:gd name="connsiteY4" fmla="*/ 19086 h 1815988"/>
              <a:gd name="connsiteX5" fmla="*/ 0 w 4302803"/>
              <a:gd name="connsiteY5" fmla="*/ 157309 h 1815988"/>
              <a:gd name="connsiteX0" fmla="*/ 0 w 4240457"/>
              <a:gd name="connsiteY0" fmla="*/ 93514 h 1815988"/>
              <a:gd name="connsiteX1" fmla="*/ 0 w 4240457"/>
              <a:gd name="connsiteY1" fmla="*/ 1815988 h 1815988"/>
              <a:gd name="connsiteX2" fmla="*/ 2838893 w 4240457"/>
              <a:gd name="connsiteY2" fmla="*/ 1815988 h 1815988"/>
              <a:gd name="connsiteX3" fmla="*/ 4240457 w 4240457"/>
              <a:gd name="connsiteY3" fmla="*/ 0 h 1815988"/>
              <a:gd name="connsiteX4" fmla="*/ 0 w 4240457"/>
              <a:gd name="connsiteY4" fmla="*/ 19086 h 1815988"/>
              <a:gd name="connsiteX5" fmla="*/ 0 w 4240457"/>
              <a:gd name="connsiteY5" fmla="*/ 157309 h 1815988"/>
              <a:gd name="connsiteX0" fmla="*/ 0 w 4198894"/>
              <a:gd name="connsiteY0" fmla="*/ 104011 h 1826485"/>
              <a:gd name="connsiteX1" fmla="*/ 0 w 4198894"/>
              <a:gd name="connsiteY1" fmla="*/ 1826485 h 1826485"/>
              <a:gd name="connsiteX2" fmla="*/ 2838893 w 4198894"/>
              <a:gd name="connsiteY2" fmla="*/ 1826485 h 1826485"/>
              <a:gd name="connsiteX3" fmla="*/ 4198894 w 4198894"/>
              <a:gd name="connsiteY3" fmla="*/ 0 h 1826485"/>
              <a:gd name="connsiteX4" fmla="*/ 0 w 4198894"/>
              <a:gd name="connsiteY4" fmla="*/ 29583 h 1826485"/>
              <a:gd name="connsiteX5" fmla="*/ 0 w 4198894"/>
              <a:gd name="connsiteY5" fmla="*/ 167806 h 1826485"/>
              <a:gd name="connsiteX0" fmla="*/ 0 w 4167721"/>
              <a:gd name="connsiteY0" fmla="*/ 74428 h 1796902"/>
              <a:gd name="connsiteX1" fmla="*/ 0 w 4167721"/>
              <a:gd name="connsiteY1" fmla="*/ 1796902 h 1796902"/>
              <a:gd name="connsiteX2" fmla="*/ 2838893 w 4167721"/>
              <a:gd name="connsiteY2" fmla="*/ 1796902 h 1796902"/>
              <a:gd name="connsiteX3" fmla="*/ 4167721 w 4167721"/>
              <a:gd name="connsiteY3" fmla="*/ 1908 h 1796902"/>
              <a:gd name="connsiteX4" fmla="*/ 0 w 4167721"/>
              <a:gd name="connsiteY4" fmla="*/ 0 h 1796902"/>
              <a:gd name="connsiteX5" fmla="*/ 0 w 4167721"/>
              <a:gd name="connsiteY5" fmla="*/ 138223 h 1796902"/>
              <a:gd name="connsiteX0" fmla="*/ 0 w 4167721"/>
              <a:gd name="connsiteY0" fmla="*/ 74428 h 1838890"/>
              <a:gd name="connsiteX1" fmla="*/ 0 w 4167721"/>
              <a:gd name="connsiteY1" fmla="*/ 1796902 h 1838890"/>
              <a:gd name="connsiteX2" fmla="*/ 2915230 w 4167721"/>
              <a:gd name="connsiteY2" fmla="*/ 1838890 h 1838890"/>
              <a:gd name="connsiteX3" fmla="*/ 4167721 w 4167721"/>
              <a:gd name="connsiteY3" fmla="*/ 1908 h 1838890"/>
              <a:gd name="connsiteX4" fmla="*/ 0 w 4167721"/>
              <a:gd name="connsiteY4" fmla="*/ 0 h 1838890"/>
              <a:gd name="connsiteX5" fmla="*/ 0 w 4167721"/>
              <a:gd name="connsiteY5" fmla="*/ 138223 h 1838890"/>
              <a:gd name="connsiteX0" fmla="*/ 0 w 4167721"/>
              <a:gd name="connsiteY0" fmla="*/ 74428 h 1796902"/>
              <a:gd name="connsiteX1" fmla="*/ 0 w 4167721"/>
              <a:gd name="connsiteY1" fmla="*/ 1796902 h 1796902"/>
              <a:gd name="connsiteX2" fmla="*/ 2915230 w 4167721"/>
              <a:gd name="connsiteY2" fmla="*/ 1796902 h 1796902"/>
              <a:gd name="connsiteX3" fmla="*/ 4167721 w 4167721"/>
              <a:gd name="connsiteY3" fmla="*/ 1908 h 1796902"/>
              <a:gd name="connsiteX4" fmla="*/ 0 w 4167721"/>
              <a:gd name="connsiteY4" fmla="*/ 0 h 1796902"/>
              <a:gd name="connsiteX5" fmla="*/ 0 w 4167721"/>
              <a:gd name="connsiteY5" fmla="*/ 138223 h 1796902"/>
              <a:gd name="connsiteX0" fmla="*/ 0 w 4139094"/>
              <a:gd name="connsiteY0" fmla="*/ 74428 h 1796902"/>
              <a:gd name="connsiteX1" fmla="*/ 0 w 4139094"/>
              <a:gd name="connsiteY1" fmla="*/ 1796902 h 1796902"/>
              <a:gd name="connsiteX2" fmla="*/ 2915230 w 4139094"/>
              <a:gd name="connsiteY2" fmla="*/ 1796902 h 1796902"/>
              <a:gd name="connsiteX3" fmla="*/ 4139094 w 4139094"/>
              <a:gd name="connsiteY3" fmla="*/ 1908 h 1796902"/>
              <a:gd name="connsiteX4" fmla="*/ 0 w 4139094"/>
              <a:gd name="connsiteY4" fmla="*/ 0 h 1796902"/>
              <a:gd name="connsiteX5" fmla="*/ 0 w 4139094"/>
              <a:gd name="connsiteY5" fmla="*/ 138223 h 1796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9094" h="1796902">
                <a:moveTo>
                  <a:pt x="0" y="74428"/>
                </a:moveTo>
                <a:lnTo>
                  <a:pt x="0" y="1796902"/>
                </a:lnTo>
                <a:lnTo>
                  <a:pt x="2915230" y="1796902"/>
                </a:lnTo>
                <a:lnTo>
                  <a:pt x="4139094" y="1908"/>
                </a:lnTo>
                <a:lnTo>
                  <a:pt x="0" y="0"/>
                </a:lnTo>
                <a:lnTo>
                  <a:pt x="0" y="138223"/>
                </a:lnTo>
              </a:path>
            </a:pathLst>
          </a:cu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0" u="sng" dirty="0">
                <a:solidFill>
                  <a:prstClr val="white"/>
                </a:solidFill>
              </a:rPr>
              <a:t>Knowledge Management Focus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>
                <a:solidFill>
                  <a:prstClr val="white"/>
                </a:solidFill>
              </a:rPr>
              <a:t> Shared Understanding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>
                <a:solidFill>
                  <a:prstClr val="white"/>
                </a:solidFill>
              </a:rPr>
              <a:t> Identified Threats / Opportunities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>
                <a:solidFill>
                  <a:prstClr val="white"/>
                </a:solidFill>
              </a:rPr>
              <a:t> Integrated Perspectives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>
                <a:solidFill>
                  <a:prstClr val="white"/>
                </a:solidFill>
              </a:rPr>
              <a:t> Actionable Knowledge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>
                <a:solidFill>
                  <a:prstClr val="white"/>
                </a:solidFill>
              </a:rPr>
              <a:t> Tailored Decision Frameworks</a:t>
            </a:r>
          </a:p>
        </p:txBody>
      </p:sp>
      <p:sp>
        <p:nvSpPr>
          <p:cNvPr id="6" name="Isosceles Triangle 5"/>
          <p:cNvSpPr/>
          <p:nvPr/>
        </p:nvSpPr>
        <p:spPr>
          <a:xfrm>
            <a:off x="1572966" y="1254641"/>
            <a:ext cx="7528537" cy="506109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 flipH="1">
            <a:off x="5572124" y="1280955"/>
            <a:ext cx="3095623" cy="2309969"/>
          </a:xfrm>
          <a:custGeom>
            <a:avLst/>
            <a:gdLst>
              <a:gd name="connsiteX0" fmla="*/ 0 w 2849526"/>
              <a:gd name="connsiteY0" fmla="*/ 42530 h 2200939"/>
              <a:gd name="connsiteX1" fmla="*/ 21265 w 2849526"/>
              <a:gd name="connsiteY1" fmla="*/ 2200939 h 2200939"/>
              <a:gd name="connsiteX2" fmla="*/ 1233377 w 2849526"/>
              <a:gd name="connsiteY2" fmla="*/ 2190307 h 2200939"/>
              <a:gd name="connsiteX3" fmla="*/ 2849526 w 2849526"/>
              <a:gd name="connsiteY3" fmla="*/ 0 h 2200939"/>
              <a:gd name="connsiteX4" fmla="*/ 0 w 2849526"/>
              <a:gd name="connsiteY4" fmla="*/ 42530 h 2200939"/>
              <a:gd name="connsiteX0" fmla="*/ 0 w 2849526"/>
              <a:gd name="connsiteY0" fmla="*/ 0 h 2200939"/>
              <a:gd name="connsiteX1" fmla="*/ 21265 w 2849526"/>
              <a:gd name="connsiteY1" fmla="*/ 2200939 h 2200939"/>
              <a:gd name="connsiteX2" fmla="*/ 1233377 w 2849526"/>
              <a:gd name="connsiteY2" fmla="*/ 2190307 h 2200939"/>
              <a:gd name="connsiteX3" fmla="*/ 2849526 w 2849526"/>
              <a:gd name="connsiteY3" fmla="*/ 0 h 2200939"/>
              <a:gd name="connsiteX4" fmla="*/ 0 w 2849526"/>
              <a:gd name="connsiteY4" fmla="*/ 0 h 2200939"/>
              <a:gd name="connsiteX0" fmla="*/ 0 w 2807963"/>
              <a:gd name="connsiteY0" fmla="*/ 43999 h 2244938"/>
              <a:gd name="connsiteX1" fmla="*/ 21265 w 2807963"/>
              <a:gd name="connsiteY1" fmla="*/ 2244938 h 2244938"/>
              <a:gd name="connsiteX2" fmla="*/ 1233377 w 2807963"/>
              <a:gd name="connsiteY2" fmla="*/ 2234306 h 2244938"/>
              <a:gd name="connsiteX3" fmla="*/ 2807963 w 2807963"/>
              <a:gd name="connsiteY3" fmla="*/ 0 h 2244938"/>
              <a:gd name="connsiteX4" fmla="*/ 0 w 2807963"/>
              <a:gd name="connsiteY4" fmla="*/ 43999 h 2244938"/>
              <a:gd name="connsiteX0" fmla="*/ 0 w 2807963"/>
              <a:gd name="connsiteY0" fmla="*/ 0 h 2200939"/>
              <a:gd name="connsiteX1" fmla="*/ 21265 w 2807963"/>
              <a:gd name="connsiteY1" fmla="*/ 2200939 h 2200939"/>
              <a:gd name="connsiteX2" fmla="*/ 1233377 w 2807963"/>
              <a:gd name="connsiteY2" fmla="*/ 2190307 h 2200939"/>
              <a:gd name="connsiteX3" fmla="*/ 2807963 w 2807963"/>
              <a:gd name="connsiteY3" fmla="*/ 10999 h 2200939"/>
              <a:gd name="connsiteX4" fmla="*/ 0 w 2807963"/>
              <a:gd name="connsiteY4" fmla="*/ 0 h 2200939"/>
              <a:gd name="connsiteX0" fmla="*/ 0 w 2787181"/>
              <a:gd name="connsiteY0" fmla="*/ 21999 h 2222938"/>
              <a:gd name="connsiteX1" fmla="*/ 21265 w 2787181"/>
              <a:gd name="connsiteY1" fmla="*/ 2222938 h 2222938"/>
              <a:gd name="connsiteX2" fmla="*/ 1233377 w 2787181"/>
              <a:gd name="connsiteY2" fmla="*/ 2212306 h 2222938"/>
              <a:gd name="connsiteX3" fmla="*/ 2787181 w 2787181"/>
              <a:gd name="connsiteY3" fmla="*/ 0 h 2222938"/>
              <a:gd name="connsiteX4" fmla="*/ 0 w 2787181"/>
              <a:gd name="connsiteY4" fmla="*/ 21999 h 222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7181" h="2222938">
                <a:moveTo>
                  <a:pt x="0" y="21999"/>
                </a:moveTo>
                <a:lnTo>
                  <a:pt x="21265" y="2222938"/>
                </a:lnTo>
                <a:lnTo>
                  <a:pt x="1233377" y="2212306"/>
                </a:lnTo>
                <a:lnTo>
                  <a:pt x="2787181" y="0"/>
                </a:lnTo>
                <a:lnTo>
                  <a:pt x="0" y="21999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u="sng" dirty="0">
                <a:solidFill>
                  <a:prstClr val="black"/>
                </a:solidFill>
              </a:rPr>
              <a:t>Decision Making Process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b="0" dirty="0">
                <a:solidFill>
                  <a:prstClr val="black"/>
                </a:solidFill>
              </a:rPr>
              <a:t> Problem Solving and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prstClr val="black"/>
                </a:solidFill>
              </a:rPr>
              <a:t>Synchronization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b="0" dirty="0">
                <a:solidFill>
                  <a:prstClr val="black"/>
                </a:solidFill>
              </a:rPr>
              <a:t> Operations Plans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b="0" dirty="0">
                <a:solidFill>
                  <a:prstClr val="black"/>
                </a:solidFill>
              </a:rPr>
              <a:t>Development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b="0" dirty="0">
                <a:solidFill>
                  <a:prstClr val="black"/>
                </a:solidFill>
              </a:rPr>
              <a:t> Orders Creation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b="0" dirty="0">
                <a:solidFill>
                  <a:prstClr val="black"/>
                </a:solidFill>
              </a:rPr>
              <a:t> Directives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b="0" dirty="0">
                <a:solidFill>
                  <a:prstClr val="black"/>
                </a:solidFill>
              </a:rPr>
              <a:t> Response Action</a:t>
            </a:r>
          </a:p>
        </p:txBody>
      </p:sp>
      <p:sp>
        <p:nvSpPr>
          <p:cNvPr id="20" name="Oval 19"/>
          <p:cNvSpPr/>
          <p:nvPr/>
        </p:nvSpPr>
        <p:spPr>
          <a:xfrm>
            <a:off x="2971800" y="3743325"/>
            <a:ext cx="1295400" cy="67627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prstClr val="black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171351" y="5543551"/>
            <a:ext cx="1496396" cy="6477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</a:rPr>
              <a:t>Situational Awareness</a:t>
            </a:r>
          </a:p>
        </p:txBody>
      </p:sp>
      <p:sp>
        <p:nvSpPr>
          <p:cNvPr id="23" name="Oval 22"/>
          <p:cNvSpPr/>
          <p:nvPr/>
        </p:nvSpPr>
        <p:spPr>
          <a:xfrm>
            <a:off x="2105025" y="5543551"/>
            <a:ext cx="1266825" cy="6477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</a:rPr>
              <a:t>Value Added Data</a:t>
            </a:r>
          </a:p>
        </p:txBody>
      </p:sp>
      <p:sp>
        <p:nvSpPr>
          <p:cNvPr id="25" name="Oval 24"/>
          <p:cNvSpPr/>
          <p:nvPr/>
        </p:nvSpPr>
        <p:spPr>
          <a:xfrm>
            <a:off x="3371850" y="5562600"/>
            <a:ext cx="1362075" cy="6477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</a:rPr>
              <a:t>Rest Services</a:t>
            </a:r>
          </a:p>
        </p:txBody>
      </p:sp>
      <p:sp>
        <p:nvSpPr>
          <p:cNvPr id="26" name="Oval 25"/>
          <p:cNvSpPr/>
          <p:nvPr/>
        </p:nvSpPr>
        <p:spPr>
          <a:xfrm>
            <a:off x="5895975" y="5553076"/>
            <a:ext cx="1266825" cy="6477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</a:rPr>
              <a:t>Map Layers</a:t>
            </a:r>
          </a:p>
        </p:txBody>
      </p:sp>
      <p:sp>
        <p:nvSpPr>
          <p:cNvPr id="30" name="Left-Right Arrow 29"/>
          <p:cNvSpPr/>
          <p:nvPr/>
        </p:nvSpPr>
        <p:spPr>
          <a:xfrm>
            <a:off x="6200775" y="4114800"/>
            <a:ext cx="2676525" cy="952500"/>
          </a:xfrm>
          <a:prstGeom prst="left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</a:rPr>
              <a:t>Shared Situational Awareness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2932860" y="3819852"/>
            <a:ext cx="13507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i="1" u="sng" dirty="0">
                <a:solidFill>
                  <a:prstClr val="black"/>
                </a:solidFill>
                <a:latin typeface="Franklin Gothic Book"/>
              </a:rPr>
              <a:t>Geospatial   Analytical Tools</a:t>
            </a:r>
          </a:p>
        </p:txBody>
      </p:sp>
    </p:spTree>
    <p:extLst>
      <p:ext uri="{BB962C8B-B14F-4D97-AF65-F5344CB8AC3E}">
        <p14:creationId xmlns:p14="http://schemas.microsoft.com/office/powerpoint/2010/main" val="205768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 bwMode="auto">
          <a:xfrm>
            <a:off x="1131888" y="-74613"/>
            <a:ext cx="7924800" cy="685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r">
              <a:defRPr/>
            </a:pPr>
            <a:r>
              <a:rPr lang="en-US" sz="2800" b="1" i="1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Cyber Events</a:t>
            </a:r>
            <a:endParaRPr lang="en-US" sz="2400" b="1" i="1" kern="0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772" y="1692533"/>
            <a:ext cx="5996823" cy="4136972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0"/>
              </a:schemeClr>
            </a:glow>
          </a:effectLst>
        </p:spPr>
      </p:pic>
      <p:graphicFrame>
        <p:nvGraphicFramePr>
          <p:cNvPr id="2" name="Diagram 1"/>
          <p:cNvGraphicFramePr/>
          <p:nvPr/>
        </p:nvGraphicFramePr>
        <p:xfrm>
          <a:off x="-89475" y="1954828"/>
          <a:ext cx="9036048" cy="4515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3189" name="TextBox 2"/>
          <p:cNvSpPr txBox="1">
            <a:spLocks noChangeArrowheads="1"/>
          </p:cNvSpPr>
          <p:nvPr/>
        </p:nvSpPr>
        <p:spPr bwMode="gray">
          <a:xfrm flipH="1">
            <a:off x="2162175" y="1476375"/>
            <a:ext cx="2255838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07963">
              <a:tabLst>
                <a:tab pos="388938" algn="l"/>
                <a:tab pos="492125" algn="l"/>
                <a:tab pos="906463" algn="l"/>
                <a:tab pos="1320800" algn="l"/>
                <a:tab pos="1735138" algn="l"/>
                <a:tab pos="2151063" algn="l"/>
                <a:tab pos="2565400" algn="l"/>
                <a:tab pos="2979738" algn="l"/>
                <a:tab pos="3394075" algn="l"/>
                <a:tab pos="3810000" algn="l"/>
                <a:tab pos="4224338" algn="l"/>
                <a:tab pos="4638675" algn="l"/>
                <a:tab pos="5053013" algn="l"/>
                <a:tab pos="5468938" algn="l"/>
                <a:tab pos="5883275" algn="l"/>
                <a:tab pos="6297613" algn="l"/>
                <a:tab pos="6711950" algn="l"/>
                <a:tab pos="7127875" algn="l"/>
                <a:tab pos="7542213" algn="l"/>
                <a:tab pos="7956550" algn="l"/>
                <a:tab pos="8370888" algn="l"/>
              </a:tabLs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88938" algn="l"/>
                <a:tab pos="492125" algn="l"/>
                <a:tab pos="906463" algn="l"/>
                <a:tab pos="1320800" algn="l"/>
                <a:tab pos="1735138" algn="l"/>
                <a:tab pos="2151063" algn="l"/>
                <a:tab pos="2565400" algn="l"/>
                <a:tab pos="2979738" algn="l"/>
                <a:tab pos="3394075" algn="l"/>
                <a:tab pos="3810000" algn="l"/>
                <a:tab pos="4224338" algn="l"/>
                <a:tab pos="4638675" algn="l"/>
                <a:tab pos="5053013" algn="l"/>
                <a:tab pos="5468938" algn="l"/>
                <a:tab pos="5883275" algn="l"/>
                <a:tab pos="6297613" algn="l"/>
                <a:tab pos="6711950" algn="l"/>
                <a:tab pos="7127875" algn="l"/>
                <a:tab pos="7542213" algn="l"/>
                <a:tab pos="7956550" algn="l"/>
                <a:tab pos="8370888" algn="l"/>
              </a:tabLs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88938" algn="l"/>
                <a:tab pos="492125" algn="l"/>
                <a:tab pos="906463" algn="l"/>
                <a:tab pos="1320800" algn="l"/>
                <a:tab pos="1735138" algn="l"/>
                <a:tab pos="2151063" algn="l"/>
                <a:tab pos="2565400" algn="l"/>
                <a:tab pos="2979738" algn="l"/>
                <a:tab pos="3394075" algn="l"/>
                <a:tab pos="3810000" algn="l"/>
                <a:tab pos="4224338" algn="l"/>
                <a:tab pos="4638675" algn="l"/>
                <a:tab pos="5053013" algn="l"/>
                <a:tab pos="5468938" algn="l"/>
                <a:tab pos="5883275" algn="l"/>
                <a:tab pos="6297613" algn="l"/>
                <a:tab pos="6711950" algn="l"/>
                <a:tab pos="7127875" algn="l"/>
                <a:tab pos="7542213" algn="l"/>
                <a:tab pos="7956550" algn="l"/>
                <a:tab pos="8370888" algn="l"/>
              </a:tabLs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88938" algn="l"/>
                <a:tab pos="492125" algn="l"/>
                <a:tab pos="906463" algn="l"/>
                <a:tab pos="1320800" algn="l"/>
                <a:tab pos="1735138" algn="l"/>
                <a:tab pos="2151063" algn="l"/>
                <a:tab pos="2565400" algn="l"/>
                <a:tab pos="2979738" algn="l"/>
                <a:tab pos="3394075" algn="l"/>
                <a:tab pos="3810000" algn="l"/>
                <a:tab pos="4224338" algn="l"/>
                <a:tab pos="4638675" algn="l"/>
                <a:tab pos="5053013" algn="l"/>
                <a:tab pos="5468938" algn="l"/>
                <a:tab pos="5883275" algn="l"/>
                <a:tab pos="6297613" algn="l"/>
                <a:tab pos="6711950" algn="l"/>
                <a:tab pos="7127875" algn="l"/>
                <a:tab pos="7542213" algn="l"/>
                <a:tab pos="7956550" algn="l"/>
                <a:tab pos="8370888" algn="l"/>
              </a:tabLs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88938" algn="l"/>
                <a:tab pos="492125" algn="l"/>
                <a:tab pos="906463" algn="l"/>
                <a:tab pos="1320800" algn="l"/>
                <a:tab pos="1735138" algn="l"/>
                <a:tab pos="2151063" algn="l"/>
                <a:tab pos="2565400" algn="l"/>
                <a:tab pos="2979738" algn="l"/>
                <a:tab pos="3394075" algn="l"/>
                <a:tab pos="3810000" algn="l"/>
                <a:tab pos="4224338" algn="l"/>
                <a:tab pos="4638675" algn="l"/>
                <a:tab pos="5053013" algn="l"/>
                <a:tab pos="5468938" algn="l"/>
                <a:tab pos="5883275" algn="l"/>
                <a:tab pos="6297613" algn="l"/>
                <a:tab pos="6711950" algn="l"/>
                <a:tab pos="7127875" algn="l"/>
                <a:tab pos="7542213" algn="l"/>
                <a:tab pos="7956550" algn="l"/>
                <a:tab pos="8370888" algn="l"/>
              </a:tabLs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8938" algn="l"/>
                <a:tab pos="492125" algn="l"/>
                <a:tab pos="906463" algn="l"/>
                <a:tab pos="1320800" algn="l"/>
                <a:tab pos="1735138" algn="l"/>
                <a:tab pos="2151063" algn="l"/>
                <a:tab pos="2565400" algn="l"/>
                <a:tab pos="2979738" algn="l"/>
                <a:tab pos="3394075" algn="l"/>
                <a:tab pos="3810000" algn="l"/>
                <a:tab pos="4224338" algn="l"/>
                <a:tab pos="4638675" algn="l"/>
                <a:tab pos="5053013" algn="l"/>
                <a:tab pos="5468938" algn="l"/>
                <a:tab pos="5883275" algn="l"/>
                <a:tab pos="6297613" algn="l"/>
                <a:tab pos="6711950" algn="l"/>
                <a:tab pos="7127875" algn="l"/>
                <a:tab pos="7542213" algn="l"/>
                <a:tab pos="7956550" algn="l"/>
                <a:tab pos="8370888" algn="l"/>
              </a:tabLs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8938" algn="l"/>
                <a:tab pos="492125" algn="l"/>
                <a:tab pos="906463" algn="l"/>
                <a:tab pos="1320800" algn="l"/>
                <a:tab pos="1735138" algn="l"/>
                <a:tab pos="2151063" algn="l"/>
                <a:tab pos="2565400" algn="l"/>
                <a:tab pos="2979738" algn="l"/>
                <a:tab pos="3394075" algn="l"/>
                <a:tab pos="3810000" algn="l"/>
                <a:tab pos="4224338" algn="l"/>
                <a:tab pos="4638675" algn="l"/>
                <a:tab pos="5053013" algn="l"/>
                <a:tab pos="5468938" algn="l"/>
                <a:tab pos="5883275" algn="l"/>
                <a:tab pos="6297613" algn="l"/>
                <a:tab pos="6711950" algn="l"/>
                <a:tab pos="7127875" algn="l"/>
                <a:tab pos="7542213" algn="l"/>
                <a:tab pos="7956550" algn="l"/>
                <a:tab pos="8370888" algn="l"/>
              </a:tabLs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8938" algn="l"/>
                <a:tab pos="492125" algn="l"/>
                <a:tab pos="906463" algn="l"/>
                <a:tab pos="1320800" algn="l"/>
                <a:tab pos="1735138" algn="l"/>
                <a:tab pos="2151063" algn="l"/>
                <a:tab pos="2565400" algn="l"/>
                <a:tab pos="2979738" algn="l"/>
                <a:tab pos="3394075" algn="l"/>
                <a:tab pos="3810000" algn="l"/>
                <a:tab pos="4224338" algn="l"/>
                <a:tab pos="4638675" algn="l"/>
                <a:tab pos="5053013" algn="l"/>
                <a:tab pos="5468938" algn="l"/>
                <a:tab pos="5883275" algn="l"/>
                <a:tab pos="6297613" algn="l"/>
                <a:tab pos="6711950" algn="l"/>
                <a:tab pos="7127875" algn="l"/>
                <a:tab pos="7542213" algn="l"/>
                <a:tab pos="7956550" algn="l"/>
                <a:tab pos="8370888" algn="l"/>
              </a:tabLs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8938" algn="l"/>
                <a:tab pos="492125" algn="l"/>
                <a:tab pos="906463" algn="l"/>
                <a:tab pos="1320800" algn="l"/>
                <a:tab pos="1735138" algn="l"/>
                <a:tab pos="2151063" algn="l"/>
                <a:tab pos="2565400" algn="l"/>
                <a:tab pos="2979738" algn="l"/>
                <a:tab pos="3394075" algn="l"/>
                <a:tab pos="3810000" algn="l"/>
                <a:tab pos="4224338" algn="l"/>
                <a:tab pos="4638675" algn="l"/>
                <a:tab pos="5053013" algn="l"/>
                <a:tab pos="5468938" algn="l"/>
                <a:tab pos="5883275" algn="l"/>
                <a:tab pos="6297613" algn="l"/>
                <a:tab pos="6711950" algn="l"/>
                <a:tab pos="7127875" algn="l"/>
                <a:tab pos="7542213" algn="l"/>
                <a:tab pos="7956550" algn="l"/>
                <a:tab pos="8370888" algn="l"/>
              </a:tabLs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SzPct val="45000"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Cyber Shield Legal/policy TTX</a:t>
            </a:r>
          </a:p>
          <a:p>
            <a:pPr eaLnBrk="1" hangingPunct="1">
              <a:buSzPct val="45000"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</a:rPr>
              <a:t>(NGB) </a:t>
            </a:r>
            <a: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</a:rPr>
              <a:t>Jan</a:t>
            </a: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</a:rPr>
              <a:t>2017:</a:t>
            </a:r>
          </a:p>
        </p:txBody>
      </p:sp>
      <p:sp>
        <p:nvSpPr>
          <p:cNvPr id="93190" name="TextBox 7"/>
          <p:cNvSpPr txBox="1">
            <a:spLocks noChangeArrowheads="1"/>
          </p:cNvSpPr>
          <p:nvPr/>
        </p:nvSpPr>
        <p:spPr bwMode="gray">
          <a:xfrm flipH="1">
            <a:off x="6230938" y="1455738"/>
            <a:ext cx="27559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07963">
              <a:tabLst>
                <a:tab pos="388938" algn="l"/>
                <a:tab pos="492125" algn="l"/>
                <a:tab pos="906463" algn="l"/>
                <a:tab pos="1320800" algn="l"/>
                <a:tab pos="1735138" algn="l"/>
                <a:tab pos="2151063" algn="l"/>
                <a:tab pos="2565400" algn="l"/>
                <a:tab pos="2979738" algn="l"/>
                <a:tab pos="3394075" algn="l"/>
                <a:tab pos="3810000" algn="l"/>
                <a:tab pos="4224338" algn="l"/>
                <a:tab pos="4638675" algn="l"/>
                <a:tab pos="5053013" algn="l"/>
                <a:tab pos="5468938" algn="l"/>
                <a:tab pos="5883275" algn="l"/>
                <a:tab pos="6297613" algn="l"/>
                <a:tab pos="6711950" algn="l"/>
                <a:tab pos="7127875" algn="l"/>
                <a:tab pos="7542213" algn="l"/>
                <a:tab pos="7956550" algn="l"/>
                <a:tab pos="8370888" algn="l"/>
              </a:tabLs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88938" algn="l"/>
                <a:tab pos="492125" algn="l"/>
                <a:tab pos="906463" algn="l"/>
                <a:tab pos="1320800" algn="l"/>
                <a:tab pos="1735138" algn="l"/>
                <a:tab pos="2151063" algn="l"/>
                <a:tab pos="2565400" algn="l"/>
                <a:tab pos="2979738" algn="l"/>
                <a:tab pos="3394075" algn="l"/>
                <a:tab pos="3810000" algn="l"/>
                <a:tab pos="4224338" algn="l"/>
                <a:tab pos="4638675" algn="l"/>
                <a:tab pos="5053013" algn="l"/>
                <a:tab pos="5468938" algn="l"/>
                <a:tab pos="5883275" algn="l"/>
                <a:tab pos="6297613" algn="l"/>
                <a:tab pos="6711950" algn="l"/>
                <a:tab pos="7127875" algn="l"/>
                <a:tab pos="7542213" algn="l"/>
                <a:tab pos="7956550" algn="l"/>
                <a:tab pos="8370888" algn="l"/>
              </a:tabLs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88938" algn="l"/>
                <a:tab pos="492125" algn="l"/>
                <a:tab pos="906463" algn="l"/>
                <a:tab pos="1320800" algn="l"/>
                <a:tab pos="1735138" algn="l"/>
                <a:tab pos="2151063" algn="l"/>
                <a:tab pos="2565400" algn="l"/>
                <a:tab pos="2979738" algn="l"/>
                <a:tab pos="3394075" algn="l"/>
                <a:tab pos="3810000" algn="l"/>
                <a:tab pos="4224338" algn="l"/>
                <a:tab pos="4638675" algn="l"/>
                <a:tab pos="5053013" algn="l"/>
                <a:tab pos="5468938" algn="l"/>
                <a:tab pos="5883275" algn="l"/>
                <a:tab pos="6297613" algn="l"/>
                <a:tab pos="6711950" algn="l"/>
                <a:tab pos="7127875" algn="l"/>
                <a:tab pos="7542213" algn="l"/>
                <a:tab pos="7956550" algn="l"/>
                <a:tab pos="8370888" algn="l"/>
              </a:tabLs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88938" algn="l"/>
                <a:tab pos="492125" algn="l"/>
                <a:tab pos="906463" algn="l"/>
                <a:tab pos="1320800" algn="l"/>
                <a:tab pos="1735138" algn="l"/>
                <a:tab pos="2151063" algn="l"/>
                <a:tab pos="2565400" algn="l"/>
                <a:tab pos="2979738" algn="l"/>
                <a:tab pos="3394075" algn="l"/>
                <a:tab pos="3810000" algn="l"/>
                <a:tab pos="4224338" algn="l"/>
                <a:tab pos="4638675" algn="l"/>
                <a:tab pos="5053013" algn="l"/>
                <a:tab pos="5468938" algn="l"/>
                <a:tab pos="5883275" algn="l"/>
                <a:tab pos="6297613" algn="l"/>
                <a:tab pos="6711950" algn="l"/>
                <a:tab pos="7127875" algn="l"/>
                <a:tab pos="7542213" algn="l"/>
                <a:tab pos="7956550" algn="l"/>
                <a:tab pos="8370888" algn="l"/>
              </a:tabLs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88938" algn="l"/>
                <a:tab pos="492125" algn="l"/>
                <a:tab pos="906463" algn="l"/>
                <a:tab pos="1320800" algn="l"/>
                <a:tab pos="1735138" algn="l"/>
                <a:tab pos="2151063" algn="l"/>
                <a:tab pos="2565400" algn="l"/>
                <a:tab pos="2979738" algn="l"/>
                <a:tab pos="3394075" algn="l"/>
                <a:tab pos="3810000" algn="l"/>
                <a:tab pos="4224338" algn="l"/>
                <a:tab pos="4638675" algn="l"/>
                <a:tab pos="5053013" algn="l"/>
                <a:tab pos="5468938" algn="l"/>
                <a:tab pos="5883275" algn="l"/>
                <a:tab pos="6297613" algn="l"/>
                <a:tab pos="6711950" algn="l"/>
                <a:tab pos="7127875" algn="l"/>
                <a:tab pos="7542213" algn="l"/>
                <a:tab pos="7956550" algn="l"/>
                <a:tab pos="8370888" algn="l"/>
              </a:tabLs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8938" algn="l"/>
                <a:tab pos="492125" algn="l"/>
                <a:tab pos="906463" algn="l"/>
                <a:tab pos="1320800" algn="l"/>
                <a:tab pos="1735138" algn="l"/>
                <a:tab pos="2151063" algn="l"/>
                <a:tab pos="2565400" algn="l"/>
                <a:tab pos="2979738" algn="l"/>
                <a:tab pos="3394075" algn="l"/>
                <a:tab pos="3810000" algn="l"/>
                <a:tab pos="4224338" algn="l"/>
                <a:tab pos="4638675" algn="l"/>
                <a:tab pos="5053013" algn="l"/>
                <a:tab pos="5468938" algn="l"/>
                <a:tab pos="5883275" algn="l"/>
                <a:tab pos="6297613" algn="l"/>
                <a:tab pos="6711950" algn="l"/>
                <a:tab pos="7127875" algn="l"/>
                <a:tab pos="7542213" algn="l"/>
                <a:tab pos="7956550" algn="l"/>
                <a:tab pos="8370888" algn="l"/>
              </a:tabLs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8938" algn="l"/>
                <a:tab pos="492125" algn="l"/>
                <a:tab pos="906463" algn="l"/>
                <a:tab pos="1320800" algn="l"/>
                <a:tab pos="1735138" algn="l"/>
                <a:tab pos="2151063" algn="l"/>
                <a:tab pos="2565400" algn="l"/>
                <a:tab pos="2979738" algn="l"/>
                <a:tab pos="3394075" algn="l"/>
                <a:tab pos="3810000" algn="l"/>
                <a:tab pos="4224338" algn="l"/>
                <a:tab pos="4638675" algn="l"/>
                <a:tab pos="5053013" algn="l"/>
                <a:tab pos="5468938" algn="l"/>
                <a:tab pos="5883275" algn="l"/>
                <a:tab pos="6297613" algn="l"/>
                <a:tab pos="6711950" algn="l"/>
                <a:tab pos="7127875" algn="l"/>
                <a:tab pos="7542213" algn="l"/>
                <a:tab pos="7956550" algn="l"/>
                <a:tab pos="8370888" algn="l"/>
              </a:tabLs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8938" algn="l"/>
                <a:tab pos="492125" algn="l"/>
                <a:tab pos="906463" algn="l"/>
                <a:tab pos="1320800" algn="l"/>
                <a:tab pos="1735138" algn="l"/>
                <a:tab pos="2151063" algn="l"/>
                <a:tab pos="2565400" algn="l"/>
                <a:tab pos="2979738" algn="l"/>
                <a:tab pos="3394075" algn="l"/>
                <a:tab pos="3810000" algn="l"/>
                <a:tab pos="4224338" algn="l"/>
                <a:tab pos="4638675" algn="l"/>
                <a:tab pos="5053013" algn="l"/>
                <a:tab pos="5468938" algn="l"/>
                <a:tab pos="5883275" algn="l"/>
                <a:tab pos="6297613" algn="l"/>
                <a:tab pos="6711950" algn="l"/>
                <a:tab pos="7127875" algn="l"/>
                <a:tab pos="7542213" algn="l"/>
                <a:tab pos="7956550" algn="l"/>
                <a:tab pos="8370888" algn="l"/>
              </a:tabLs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8938" algn="l"/>
                <a:tab pos="492125" algn="l"/>
                <a:tab pos="906463" algn="l"/>
                <a:tab pos="1320800" algn="l"/>
                <a:tab pos="1735138" algn="l"/>
                <a:tab pos="2151063" algn="l"/>
                <a:tab pos="2565400" algn="l"/>
                <a:tab pos="2979738" algn="l"/>
                <a:tab pos="3394075" algn="l"/>
                <a:tab pos="3810000" algn="l"/>
                <a:tab pos="4224338" algn="l"/>
                <a:tab pos="4638675" algn="l"/>
                <a:tab pos="5053013" algn="l"/>
                <a:tab pos="5468938" algn="l"/>
                <a:tab pos="5883275" algn="l"/>
                <a:tab pos="6297613" algn="l"/>
                <a:tab pos="6711950" algn="l"/>
                <a:tab pos="7127875" algn="l"/>
                <a:tab pos="7542213" algn="l"/>
                <a:tab pos="7956550" algn="l"/>
                <a:tab pos="8370888" algn="l"/>
              </a:tabLs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SzPct val="45000"/>
            </a:pPr>
            <a:r>
              <a:rPr lang="en-US" altLang="en-US" sz="1800" b="1">
                <a:solidFill>
                  <a:srgbClr val="2D2DB9"/>
                </a:solidFill>
                <a:latin typeface="Arial" panose="020B0604020202020204" pitchFamily="34" charset="0"/>
              </a:rPr>
              <a:t>Cyber Guard</a:t>
            </a:r>
          </a:p>
          <a:p>
            <a:pPr eaLnBrk="1" hangingPunct="1">
              <a:buSzPct val="45000"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</a:rPr>
              <a:t>(USCC) </a:t>
            </a:r>
            <a: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</a:rPr>
              <a:t>June 2017: </a:t>
            </a:r>
            <a:endParaRPr lang="en-US" altLang="en-US" sz="1100" b="1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 bwMode="gray">
          <a:xfrm flipH="1">
            <a:off x="7658100" y="1824038"/>
            <a:ext cx="2509838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>
                <a:solidFill>
                  <a:srgbClr val="2D2DB9"/>
                </a:solidFill>
                <a:latin typeface="Arial"/>
              </a:rPr>
              <a:t>Cyber Shield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0" dirty="0">
                <a:solidFill>
                  <a:srgbClr val="000000"/>
                </a:solidFill>
                <a:latin typeface="Arial"/>
              </a:rPr>
              <a:t>(NG) </a:t>
            </a:r>
            <a:r>
              <a:rPr lang="en-US" sz="1100" b="1" dirty="0">
                <a:solidFill>
                  <a:srgbClr val="000000"/>
                </a:solidFill>
                <a:latin typeface="Arial"/>
              </a:rPr>
              <a:t>May 2017</a:t>
            </a:r>
            <a:endParaRPr lang="en-US" sz="1100" b="1" u="sng" kern="0" dirty="0">
              <a:solidFill>
                <a:srgbClr val="3333FF"/>
              </a:solidFill>
              <a:latin typeface="Arial"/>
            </a:endParaRPr>
          </a:p>
          <a:p>
            <a:pPr fontAlgn="auto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1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TextBox 17"/>
          <p:cNvSpPr txBox="1"/>
          <p:nvPr/>
        </p:nvSpPr>
        <p:spPr bwMode="gray">
          <a:xfrm flipH="1">
            <a:off x="4441825" y="1462088"/>
            <a:ext cx="176530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>
                <a:solidFill>
                  <a:srgbClr val="FFC000"/>
                </a:solidFill>
                <a:latin typeface="Arial"/>
              </a:rPr>
              <a:t>Cyber Yankee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0" dirty="0">
                <a:solidFill>
                  <a:srgbClr val="000000"/>
                </a:solidFill>
                <a:latin typeface="Arial"/>
              </a:rPr>
              <a:t>(Region 1) J</a:t>
            </a:r>
            <a:r>
              <a:rPr lang="en-US" sz="1100" b="1" kern="0" dirty="0">
                <a:solidFill>
                  <a:srgbClr val="000000"/>
                </a:solidFill>
                <a:latin typeface="Arial"/>
              </a:rPr>
              <a:t>un 2017:</a:t>
            </a:r>
            <a:endParaRPr lang="en-US" sz="1100" b="1" dirty="0">
              <a:solidFill>
                <a:srgbClr val="969696"/>
              </a:solidFill>
              <a:latin typeface="Arial"/>
            </a:endParaRPr>
          </a:p>
        </p:txBody>
      </p:sp>
      <p:sp>
        <p:nvSpPr>
          <p:cNvPr id="93193" name="TextBox 49"/>
          <p:cNvSpPr txBox="1">
            <a:spLocks noChangeArrowheads="1"/>
          </p:cNvSpPr>
          <p:nvPr/>
        </p:nvSpPr>
        <p:spPr bwMode="gray">
          <a:xfrm rot="-896433">
            <a:off x="4625975" y="3000375"/>
            <a:ext cx="11049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6000"/>
              </a:lnSpc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5 AT Days</a:t>
            </a:r>
          </a:p>
        </p:txBody>
      </p:sp>
      <p:sp>
        <p:nvSpPr>
          <p:cNvPr id="93194" name="TextBox 50"/>
          <p:cNvSpPr txBox="1">
            <a:spLocks noChangeArrowheads="1"/>
          </p:cNvSpPr>
          <p:nvPr/>
        </p:nvSpPr>
        <p:spPr bwMode="gray">
          <a:xfrm rot="-671767">
            <a:off x="6570663" y="2557463"/>
            <a:ext cx="11033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6000"/>
              </a:lnSpc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7 AT Days</a:t>
            </a:r>
          </a:p>
        </p:txBody>
      </p:sp>
      <p:sp>
        <p:nvSpPr>
          <p:cNvPr id="93195" name="TextBox 51"/>
          <p:cNvSpPr txBox="1">
            <a:spLocks noChangeArrowheads="1"/>
          </p:cNvSpPr>
          <p:nvPr/>
        </p:nvSpPr>
        <p:spPr bwMode="gray">
          <a:xfrm rot="-1862440">
            <a:off x="1646238" y="4286250"/>
            <a:ext cx="1103312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6000"/>
              </a:lnSpc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3 AT Days</a:t>
            </a:r>
          </a:p>
        </p:txBody>
      </p:sp>
      <p:sp>
        <p:nvSpPr>
          <p:cNvPr id="14" name="Isosceles Triangle 13"/>
          <p:cNvSpPr/>
          <p:nvPr/>
        </p:nvSpPr>
        <p:spPr bwMode="gray">
          <a:xfrm>
            <a:off x="2943225" y="3844925"/>
            <a:ext cx="350838" cy="323850"/>
          </a:xfrm>
          <a:prstGeom prst="triangle">
            <a:avLst/>
          </a:prstGeom>
          <a:solidFill>
            <a:schemeClr val="accent4">
              <a:lumMod val="85000"/>
              <a:lumOff val="15000"/>
            </a:schemeClr>
          </a:solidFill>
          <a:ln w="19050" cap="rnd" algn="ctr">
            <a:solidFill>
              <a:schemeClr val="bg1"/>
            </a:solidFill>
            <a:miter lim="800000"/>
            <a:headEnd/>
            <a:tailEnd/>
          </a:ln>
        </p:spPr>
        <p:txBody>
          <a:bodyPr lIns="182880" anchor="ctr" anchorCtr="1"/>
          <a:lstStyle/>
          <a:p>
            <a:pPr algn="ctr" fontAlgn="auto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3197" name="Isosceles Triangle 14"/>
          <p:cNvSpPr>
            <a:spLocks noChangeArrowheads="1"/>
          </p:cNvSpPr>
          <p:nvPr/>
        </p:nvSpPr>
        <p:spPr bwMode="gray">
          <a:xfrm>
            <a:off x="4624388" y="3341688"/>
            <a:ext cx="346075" cy="34925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19050" cap="rnd" algn="ctr">
            <a:solidFill>
              <a:schemeClr val="bg1"/>
            </a:solidFill>
            <a:miter lim="800000"/>
            <a:headEnd/>
            <a:tailEnd/>
          </a:ln>
        </p:spPr>
        <p:txBody>
          <a:bodyPr lIns="182880" anchor="ctr" anchorCtr="1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6000"/>
              </a:lnSpc>
            </a:pPr>
            <a:endParaRPr lang="en-US" altLang="en-US" sz="1200" b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9" name="Isosceles Triangle 18"/>
          <p:cNvSpPr/>
          <p:nvPr/>
        </p:nvSpPr>
        <p:spPr bwMode="gray">
          <a:xfrm>
            <a:off x="869950" y="5140325"/>
            <a:ext cx="365125" cy="369888"/>
          </a:xfrm>
          <a:prstGeom prst="triangle">
            <a:avLst/>
          </a:prstGeom>
          <a:gradFill>
            <a:gsLst>
              <a:gs pos="63719">
                <a:srgbClr val="FF0000"/>
              </a:gs>
              <a:gs pos="49000">
                <a:schemeClr val="accent1">
                  <a:lumMod val="75000"/>
                </a:schemeClr>
              </a:gs>
              <a:gs pos="79646">
                <a:srgbClr val="FF0000"/>
              </a:gs>
              <a:gs pos="23009">
                <a:schemeClr val="accent1">
                  <a:lumMod val="75000"/>
                </a:schemeClr>
              </a:gs>
              <a:gs pos="64000">
                <a:srgbClr val="FF0000"/>
              </a:gs>
            </a:gsLst>
            <a:lin ang="5400000" scaled="0"/>
          </a:gradFill>
          <a:ln w="19050" cap="rnd" algn="ctr">
            <a:solidFill>
              <a:schemeClr val="bg1"/>
            </a:solidFill>
            <a:miter lim="800000"/>
            <a:headEnd/>
            <a:tailEnd/>
          </a:ln>
        </p:spPr>
        <p:txBody>
          <a:bodyPr lIns="182880" anchor="ctr" anchorCtr="1"/>
          <a:lstStyle/>
          <a:p>
            <a:pPr algn="ctr" fontAlgn="auto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TextBox 27"/>
          <p:cNvSpPr txBox="1"/>
          <p:nvPr/>
        </p:nvSpPr>
        <p:spPr bwMode="gray">
          <a:xfrm>
            <a:off x="1295400" y="4991100"/>
            <a:ext cx="141128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6000"/>
              </a:lnSpc>
              <a:defRPr/>
            </a:pPr>
            <a:r>
              <a:rPr lang="en-US" sz="20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State</a:t>
            </a:r>
          </a:p>
          <a:p>
            <a:pPr>
              <a:lnSpc>
                <a:spcPct val="106000"/>
              </a:lnSpc>
              <a:defRPr/>
            </a:pPr>
            <a:r>
              <a:rPr lang="en-US" sz="20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Local</a:t>
            </a:r>
          </a:p>
        </p:txBody>
      </p:sp>
      <p:sp>
        <p:nvSpPr>
          <p:cNvPr id="29" name="TextBox 28"/>
          <p:cNvSpPr txBox="1"/>
          <p:nvPr/>
        </p:nvSpPr>
        <p:spPr bwMode="gray">
          <a:xfrm>
            <a:off x="3328988" y="3760788"/>
            <a:ext cx="1411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6000"/>
              </a:lnSpc>
              <a:defRPr/>
            </a:pPr>
            <a:r>
              <a:rPr lang="en-US" sz="20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TTX</a:t>
            </a:r>
          </a:p>
        </p:txBody>
      </p:sp>
      <p:sp>
        <p:nvSpPr>
          <p:cNvPr id="30" name="TextBox 29"/>
          <p:cNvSpPr txBox="1"/>
          <p:nvPr/>
        </p:nvSpPr>
        <p:spPr bwMode="gray">
          <a:xfrm>
            <a:off x="5054600" y="3328988"/>
            <a:ext cx="14112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6000"/>
              </a:lnSpc>
              <a:defRPr/>
            </a:pPr>
            <a:r>
              <a:rPr lang="en-US" sz="20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Regional</a:t>
            </a:r>
          </a:p>
        </p:txBody>
      </p:sp>
      <p:sp>
        <p:nvSpPr>
          <p:cNvPr id="31" name="TextBox 30"/>
          <p:cNvSpPr txBox="1"/>
          <p:nvPr/>
        </p:nvSpPr>
        <p:spPr bwMode="gray">
          <a:xfrm>
            <a:off x="6926263" y="2951163"/>
            <a:ext cx="1411287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6000"/>
              </a:lnSpc>
              <a:defRPr/>
            </a:pPr>
            <a:r>
              <a:rPr lang="en-US" sz="20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National </a:t>
            </a:r>
          </a:p>
        </p:txBody>
      </p:sp>
      <p:sp>
        <p:nvSpPr>
          <p:cNvPr id="93203" name="TextBox 24"/>
          <p:cNvSpPr txBox="1">
            <a:spLocks noChangeArrowheads="1"/>
          </p:cNvSpPr>
          <p:nvPr/>
        </p:nvSpPr>
        <p:spPr bwMode="gray">
          <a:xfrm>
            <a:off x="265113" y="1487488"/>
            <a:ext cx="1666875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6000"/>
              </a:lnSpc>
            </a:pPr>
            <a:r>
              <a:rPr lang="en-US" altLang="en-US" sz="1800" b="1">
                <a:solidFill>
                  <a:srgbClr val="009973"/>
                </a:solidFill>
                <a:latin typeface="Arial" panose="020B0604020202020204" pitchFamily="34" charset="0"/>
              </a:rPr>
              <a:t>Cyber TN</a:t>
            </a:r>
          </a:p>
          <a:p>
            <a:pPr>
              <a:lnSpc>
                <a:spcPct val="106000"/>
              </a:lnSpc>
            </a:pPr>
            <a:endParaRPr lang="en-US" altLang="en-US" sz="1800" b="1">
              <a:solidFill>
                <a:srgbClr val="009973"/>
              </a:solidFill>
              <a:latin typeface="Arial" panose="020B0604020202020204" pitchFamily="34" charset="0"/>
            </a:endParaRPr>
          </a:p>
          <a:p>
            <a:pPr>
              <a:lnSpc>
                <a:spcPct val="106000"/>
              </a:lnSpc>
            </a:pPr>
            <a:r>
              <a:rPr lang="en-US" altLang="en-US" sz="1800" b="1">
                <a:solidFill>
                  <a:srgbClr val="009973"/>
                </a:solidFill>
                <a:latin typeface="Arial" panose="020B0604020202020204" pitchFamily="34" charset="0"/>
              </a:rPr>
              <a:t>Cyber Buckeye</a:t>
            </a:r>
          </a:p>
          <a:p>
            <a:pPr>
              <a:lnSpc>
                <a:spcPct val="106000"/>
              </a:lnSpc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</a:rPr>
              <a:t>(OH) </a:t>
            </a:r>
            <a: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</a:rPr>
              <a:t>2017</a:t>
            </a:r>
          </a:p>
        </p:txBody>
      </p:sp>
      <p:cxnSp>
        <p:nvCxnSpPr>
          <p:cNvPr id="93204" name="Straight Connector 9"/>
          <p:cNvCxnSpPr>
            <a:cxnSpLocks noChangeShapeType="1"/>
          </p:cNvCxnSpPr>
          <p:nvPr/>
        </p:nvCxnSpPr>
        <p:spPr bwMode="auto">
          <a:xfrm flipH="1">
            <a:off x="4195763" y="1474788"/>
            <a:ext cx="79375" cy="527685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205" name="Straight Connector 11"/>
          <p:cNvCxnSpPr>
            <a:cxnSpLocks noChangeShapeType="1"/>
          </p:cNvCxnSpPr>
          <p:nvPr/>
        </p:nvCxnSpPr>
        <p:spPr bwMode="auto">
          <a:xfrm flipH="1">
            <a:off x="6262688" y="1452563"/>
            <a:ext cx="30162" cy="5299075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206" name="Straight Connector 4"/>
          <p:cNvCxnSpPr>
            <a:cxnSpLocks noChangeShapeType="1"/>
          </p:cNvCxnSpPr>
          <p:nvPr/>
        </p:nvCxnSpPr>
        <p:spPr bwMode="auto">
          <a:xfrm flipV="1">
            <a:off x="2051050" y="1474788"/>
            <a:ext cx="49213" cy="527685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207" name="TextBox 123"/>
          <p:cNvSpPr txBox="1">
            <a:spLocks noChangeArrowheads="1"/>
          </p:cNvSpPr>
          <p:nvPr/>
        </p:nvSpPr>
        <p:spPr bwMode="gray">
          <a:xfrm>
            <a:off x="2732088" y="1125538"/>
            <a:ext cx="3414712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6000"/>
              </a:lnSpc>
            </a:pPr>
            <a:r>
              <a:rPr lang="en-US" altLang="en-US" sz="2000" b="1" u="sng">
                <a:solidFill>
                  <a:srgbClr val="000000"/>
                </a:solidFill>
                <a:latin typeface="Arial" panose="020B0604020202020204" pitchFamily="34" charset="0"/>
              </a:rPr>
              <a:t>FY 17 Existing Exercises</a:t>
            </a:r>
          </a:p>
        </p:txBody>
      </p:sp>
      <p:sp>
        <p:nvSpPr>
          <p:cNvPr id="125" name="TextBox 124"/>
          <p:cNvSpPr txBox="1"/>
          <p:nvPr/>
        </p:nvSpPr>
        <p:spPr bwMode="gray">
          <a:xfrm>
            <a:off x="2649538" y="5822950"/>
            <a:ext cx="1476375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auto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  <a:latin typeface="Arial"/>
              </a:rPr>
              <a:t>TTX x 4:</a:t>
            </a:r>
          </a:p>
          <a:p>
            <a:pPr marL="171450" indent="-171450" fontAlgn="auto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  <a:defRPr/>
            </a:pPr>
            <a:r>
              <a:rPr lang="en-US" sz="1050" b="1" dirty="0">
                <a:solidFill>
                  <a:srgbClr val="000000"/>
                </a:solidFill>
                <a:latin typeface="Arial"/>
              </a:rPr>
              <a:t>1 National Ex</a:t>
            </a:r>
          </a:p>
          <a:p>
            <a:pPr marL="171450" indent="-171450" fontAlgn="auto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  <a:defRPr/>
            </a:pPr>
            <a:r>
              <a:rPr lang="en-US" sz="1050" b="1" dirty="0">
                <a:solidFill>
                  <a:srgbClr val="000000"/>
                </a:solidFill>
                <a:latin typeface="Arial"/>
              </a:rPr>
              <a:t>1 per Regional Ex</a:t>
            </a:r>
          </a:p>
        </p:txBody>
      </p:sp>
      <p:sp>
        <p:nvSpPr>
          <p:cNvPr id="93209" name="TextBox 125"/>
          <p:cNvSpPr txBox="1">
            <a:spLocks noChangeArrowheads="1"/>
          </p:cNvSpPr>
          <p:nvPr/>
        </p:nvSpPr>
        <p:spPr bwMode="gray">
          <a:xfrm>
            <a:off x="2919413" y="5378450"/>
            <a:ext cx="3414712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6000"/>
              </a:lnSpc>
            </a:pPr>
            <a:r>
              <a:rPr lang="en-US" altLang="en-US" sz="2000" b="1" u="sng">
                <a:solidFill>
                  <a:srgbClr val="000000"/>
                </a:solidFill>
                <a:latin typeface="Arial" panose="020B0604020202020204" pitchFamily="34" charset="0"/>
              </a:rPr>
              <a:t>FY 18 Proposed Exercises</a:t>
            </a:r>
          </a:p>
        </p:txBody>
      </p:sp>
      <p:sp>
        <p:nvSpPr>
          <p:cNvPr id="130" name="TextBox 129"/>
          <p:cNvSpPr txBox="1"/>
          <p:nvPr/>
        </p:nvSpPr>
        <p:spPr bwMode="gray">
          <a:xfrm>
            <a:off x="4475163" y="5761038"/>
            <a:ext cx="1525587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auto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  <a:latin typeface="Arial"/>
              </a:rPr>
              <a:t>3 Regional EX</a:t>
            </a:r>
          </a:p>
          <a:p>
            <a:pPr marL="171450" indent="-171450" fontAlgn="auto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  <a:defRPr/>
            </a:pPr>
            <a:r>
              <a:rPr lang="en-US" sz="1050" b="1" dirty="0">
                <a:solidFill>
                  <a:srgbClr val="000000"/>
                </a:solidFill>
                <a:latin typeface="Arial"/>
              </a:rPr>
              <a:t>Rotational basis </a:t>
            </a:r>
          </a:p>
          <a:p>
            <a:pPr marL="171450" indent="-171450" fontAlgn="auto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  <a:defRPr/>
            </a:pPr>
            <a:r>
              <a:rPr lang="en-US" sz="1050" b="1" dirty="0">
                <a:solidFill>
                  <a:srgbClr val="000000"/>
                </a:solidFill>
                <a:latin typeface="Arial"/>
              </a:rPr>
              <a:t>WG to determine Location</a:t>
            </a:r>
          </a:p>
        </p:txBody>
      </p:sp>
      <p:sp>
        <p:nvSpPr>
          <p:cNvPr id="131" name="TextBox 130"/>
          <p:cNvSpPr txBox="1"/>
          <p:nvPr/>
        </p:nvSpPr>
        <p:spPr bwMode="gray">
          <a:xfrm>
            <a:off x="6465888" y="5784850"/>
            <a:ext cx="2443162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auto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  <a:latin typeface="Arial"/>
              </a:rPr>
              <a:t>2 Joint National Exercises</a:t>
            </a:r>
          </a:p>
          <a:p>
            <a:pPr marL="171450" indent="-171450" fontAlgn="auto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  <a:defRPr/>
            </a:pPr>
            <a:r>
              <a:rPr lang="en-US" sz="1050" b="1" dirty="0">
                <a:solidFill>
                  <a:srgbClr val="000000"/>
                </a:solidFill>
                <a:latin typeface="Arial"/>
              </a:rPr>
              <a:t>Cyber Guard (USCC)</a:t>
            </a:r>
          </a:p>
          <a:p>
            <a:pPr marL="171450" indent="-171450" fontAlgn="auto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  <a:defRPr/>
            </a:pPr>
            <a:r>
              <a:rPr lang="en-US" sz="1050" b="1" dirty="0">
                <a:solidFill>
                  <a:srgbClr val="000000"/>
                </a:solidFill>
                <a:latin typeface="Arial"/>
              </a:rPr>
              <a:t>Joint Cyber EX (NGB)</a:t>
            </a:r>
          </a:p>
        </p:txBody>
      </p:sp>
    </p:spTree>
    <p:extLst>
      <p:ext uri="{BB962C8B-B14F-4D97-AF65-F5344CB8AC3E}">
        <p14:creationId xmlns:p14="http://schemas.microsoft.com/office/powerpoint/2010/main" val="4193983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4313</TotalTime>
  <Words>472</Words>
  <Application>Microsoft Office PowerPoint</Application>
  <PresentationFormat>On-screen Show (4:3)</PresentationFormat>
  <Paragraphs>184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Franklin Gothic Book</vt:lpstr>
      <vt:lpstr>Franklin Gothic Medium</vt:lpstr>
      <vt:lpstr>Wingdings 2</vt:lpstr>
      <vt:lpstr>Trek</vt:lpstr>
      <vt:lpstr>PowerPoint Presentation</vt:lpstr>
      <vt:lpstr>Knowledge Management</vt:lpstr>
      <vt:lpstr>Geospatial Knowledge Management  Path to Decision Making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Reddel, William N Major General NGNH</dc:creator>
  <cp:lastModifiedBy>Rebecca Harned</cp:lastModifiedBy>
  <cp:revision>412</cp:revision>
  <dcterms:created xsi:type="dcterms:W3CDTF">2009-09-30T11:41:56Z</dcterms:created>
  <dcterms:modified xsi:type="dcterms:W3CDTF">2017-08-18T13:29:51Z</dcterms:modified>
</cp:coreProperties>
</file>